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3.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1.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docProps/custom.xml" ContentType="application/vnd.openxmlformats-officedocument.custom-properties+xml"/>
  <Override PartName="/ppt/tags/tag10.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673" r:id="rId2"/>
    <p:sldMasterId id="2147483698" r:id="rId3"/>
  </p:sldMasterIdLst>
  <p:notesMasterIdLst>
    <p:notesMasterId r:id="rId13"/>
  </p:notesMasterIdLst>
  <p:handoutMasterIdLst>
    <p:handoutMasterId r:id="rId14"/>
  </p:handoutMasterIdLst>
  <p:sldIdLst>
    <p:sldId id="293" r:id="rId4"/>
    <p:sldId id="305" r:id="rId5"/>
    <p:sldId id="306" r:id="rId6"/>
    <p:sldId id="307" r:id="rId7"/>
    <p:sldId id="300" r:id="rId8"/>
    <p:sldId id="299" r:id="rId9"/>
    <p:sldId id="285" r:id="rId10"/>
    <p:sldId id="294"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ouët,Claude [CEAA]" initials="B[" lastIdx="1" clrIdx="0">
    <p:extLst>
      <p:ext uri="{19B8F6BF-5375-455C-9EA6-DF929625EA0E}">
        <p15:presenceInfo xmlns:p15="http://schemas.microsoft.com/office/powerpoint/2012/main" userId="S-1-5-21-2086016090-1259623561-1170935872-11473" providerId="AD"/>
      </p:ext>
    </p:extLst>
  </p:cmAuthor>
  <p:cmAuthor id="2" name="Lapointe,Pascal (IAAC/AEIC)" initials="L(" lastIdx="3" clrIdx="1">
    <p:extLst>
      <p:ext uri="{19B8F6BF-5375-455C-9EA6-DF929625EA0E}">
        <p15:presenceInfo xmlns:p15="http://schemas.microsoft.com/office/powerpoint/2012/main" userId="S-1-5-21-2086016090-1259623561-1170935872-128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6AB3"/>
    <a:srgbClr val="189483"/>
    <a:srgbClr val="E99266"/>
    <a:srgbClr val="D872AD"/>
    <a:srgbClr val="F2DEAF"/>
    <a:srgbClr val="F1F4F3"/>
    <a:srgbClr val="73CEE5"/>
    <a:srgbClr val="805678"/>
    <a:srgbClr val="6C93CD"/>
    <a:srgbClr val="ABA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62" autoAdjust="0"/>
    <p:restoredTop sz="83294" autoAdjust="0"/>
  </p:normalViewPr>
  <p:slideViewPr>
    <p:cSldViewPr snapToGrid="0" snapToObjects="1">
      <p:cViewPr varScale="1">
        <p:scale>
          <a:sx n="73" d="100"/>
          <a:sy n="73" d="100"/>
        </p:scale>
        <p:origin x="562"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1" d="100"/>
          <a:sy n="171" d="100"/>
        </p:scale>
        <p:origin x="65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DC50B2-45E8-CD4B-810F-5DF3FBA812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9E810F-C1F8-2349-B7B1-E34A819D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ECA4FE-F210-3E44-A677-B1B833C1A092}" type="datetimeFigureOut">
              <a:rPr lang="en-US" smtClean="0"/>
              <a:t>3/16/2023</a:t>
            </a:fld>
            <a:endParaRPr lang="en-US" dirty="0"/>
          </a:p>
        </p:txBody>
      </p:sp>
      <p:sp>
        <p:nvSpPr>
          <p:cNvPr id="4" name="Footer Placeholder 3">
            <a:extLst>
              <a:ext uri="{FF2B5EF4-FFF2-40B4-BE49-F238E27FC236}">
                <a16:creationId xmlns:a16="http://schemas.microsoft.com/office/drawing/2014/main" id="{62796D9C-B5F7-754F-B29A-EE895AD19F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485825-5E6C-D14E-AF09-104A423205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B5A18-3E6D-4F4A-A67B-7527DCBB045C}" type="slidenum">
              <a:rPr lang="en-US" smtClean="0"/>
              <a:t>‹#›</a:t>
            </a:fld>
            <a:endParaRPr lang="en-US" dirty="0"/>
          </a:p>
        </p:txBody>
      </p:sp>
    </p:spTree>
    <p:extLst>
      <p:ext uri="{BB962C8B-B14F-4D97-AF65-F5344CB8AC3E}">
        <p14:creationId xmlns:p14="http://schemas.microsoft.com/office/powerpoint/2010/main" val="1690465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8F9FC-B503-244C-944B-016A694F0723}" type="datetimeFigureOut">
              <a:rPr lang="en-US" smtClean="0"/>
              <a:t>3/16/2023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CA5A8-07DA-3845-A75D-A77345871050}" type="slidenum">
              <a:rPr lang="en-US" smtClean="0"/>
              <a:t>‹#›</a:t>
            </a:fld>
            <a:endParaRPr lang="en-US" dirty="0"/>
          </a:p>
        </p:txBody>
      </p:sp>
    </p:spTree>
    <p:extLst>
      <p:ext uri="{BB962C8B-B14F-4D97-AF65-F5344CB8AC3E}">
        <p14:creationId xmlns:p14="http://schemas.microsoft.com/office/powerpoint/2010/main" val="161400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8B6414A-BA14-4DDA-AFF4-139240F35821}" type="slidenum">
              <a:rPr lang="en-US" altLang="en-US" smtClean="0"/>
              <a:pPr/>
              <a:t>1</a:t>
            </a:fld>
            <a:endParaRPr lang="en-US" altLang="en-US" dirty="0"/>
          </a:p>
        </p:txBody>
      </p:sp>
    </p:spTree>
    <p:extLst>
      <p:ext uri="{BB962C8B-B14F-4D97-AF65-F5344CB8AC3E}">
        <p14:creationId xmlns:p14="http://schemas.microsoft.com/office/powerpoint/2010/main" val="276040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Tx/>
              <a:buChar char="-"/>
              <a:tabLst/>
              <a:defRPr/>
            </a:pPr>
            <a:endParaRPr lang="fr-CA" noProof="0"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t>5</a:t>
            </a:fld>
            <a:endParaRPr lang="en-US" altLang="en-US" dirty="0"/>
          </a:p>
        </p:txBody>
      </p:sp>
    </p:spTree>
    <p:extLst>
      <p:ext uri="{BB962C8B-B14F-4D97-AF65-F5344CB8AC3E}">
        <p14:creationId xmlns:p14="http://schemas.microsoft.com/office/powerpoint/2010/main" val="262028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9FCA5A8-07DA-3845-A75D-A77345871050}" type="slidenum">
              <a:rPr lang="en-US" smtClean="0"/>
              <a:t>7</a:t>
            </a:fld>
            <a:endParaRPr lang="en-US"/>
          </a:p>
        </p:txBody>
      </p:sp>
    </p:spTree>
    <p:extLst>
      <p:ext uri="{BB962C8B-B14F-4D97-AF65-F5344CB8AC3E}">
        <p14:creationId xmlns:p14="http://schemas.microsoft.com/office/powerpoint/2010/main" val="27428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Only">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900000" y="2411413"/>
            <a:ext cx="9553800" cy="3650806"/>
          </a:xfrm>
        </p:spPr>
        <p:txBody>
          <a:bodyPr anchor="t"/>
          <a:lstStyle>
            <a:lvl1pPr marL="342900" indent="-342900">
              <a:buClr>
                <a:schemeClr val="tx2"/>
              </a:buClr>
              <a:buFont typeface="Arial" panose="020B0604020202020204" pitchFamily="34" charset="0"/>
              <a:buChar char="•"/>
              <a:defRPr sz="2400"/>
            </a:lvl1pPr>
          </a:lstStyle>
          <a:p>
            <a:pPr lvl="0"/>
            <a:r>
              <a:rPr lang="fr-FR" dirty="0" err="1"/>
              <a:t>Text</a:t>
            </a:r>
            <a:r>
              <a:rPr lang="fr-FR" dirty="0"/>
              <a:t> </a:t>
            </a:r>
            <a:r>
              <a:rPr lang="fr-FR" dirty="0" err="1"/>
              <a:t>Example</a:t>
            </a:r>
            <a:r>
              <a:rPr lang="fr-FR" dirty="0"/>
              <a:t> dit et </a:t>
            </a:r>
            <a:r>
              <a:rPr lang="fr-FR" dirty="0" err="1"/>
              <a:t>et</a:t>
            </a:r>
            <a:r>
              <a:rPr lang="fr-FR" dirty="0"/>
              <a:t> </a:t>
            </a:r>
            <a:r>
              <a:rPr lang="fr-FR" dirty="0" err="1"/>
              <a:t>eum</a:t>
            </a:r>
            <a:r>
              <a:rPr lang="fr-FR" dirty="0"/>
              <a:t> </a:t>
            </a:r>
            <a:r>
              <a:rPr lang="fr-FR" dirty="0" err="1"/>
              <a:t>solupta</a:t>
            </a:r>
            <a:r>
              <a:rPr lang="fr-FR" dirty="0"/>
              <a:t> et </a:t>
            </a:r>
            <a:r>
              <a:rPr lang="fr-FR" dirty="0" err="1"/>
              <a:t>occate</a:t>
            </a:r>
            <a:r>
              <a:rPr lang="fr-FR" dirty="0"/>
              <a:t> </a:t>
            </a:r>
            <a:r>
              <a:rPr lang="fr-FR" dirty="0" err="1"/>
              <a:t>nis</a:t>
            </a:r>
            <a:r>
              <a:rPr lang="fr-FR" dirty="0"/>
              <a:t> venet </a:t>
            </a:r>
            <a:r>
              <a:rPr lang="fr-FR" dirty="0" err="1"/>
              <a:t>essi</a:t>
            </a:r>
            <a:r>
              <a:rPr lang="fr-FR" dirty="0"/>
              <a:t> </a:t>
            </a:r>
            <a:r>
              <a:rPr lang="fr-FR" dirty="0" err="1"/>
              <a:t>rest</a:t>
            </a:r>
            <a:r>
              <a:rPr lang="fr-FR" dirty="0"/>
              <a:t> </a:t>
            </a:r>
            <a:r>
              <a:rPr lang="fr-FR" dirty="0" err="1"/>
              <a:t>haris</a:t>
            </a:r>
            <a:r>
              <a:rPr lang="fr-FR" dirty="0"/>
              <a:t> </a:t>
            </a:r>
            <a:r>
              <a:rPr lang="fr-FR" dirty="0" err="1"/>
              <a:t>dollab</a:t>
            </a:r>
            <a:r>
              <a:rPr lang="fr-FR" dirty="0"/>
              <a:t> il </a:t>
            </a:r>
            <a:r>
              <a:rPr lang="fr-FR" dirty="0" err="1"/>
              <a:t>etum</a:t>
            </a:r>
            <a:r>
              <a:rPr lang="fr-FR" dirty="0"/>
              <a:t>, </a:t>
            </a:r>
            <a:r>
              <a:rPr lang="fr-FR" dirty="0" err="1"/>
              <a:t>iunt</a:t>
            </a:r>
            <a:r>
              <a:rPr lang="fr-FR" dirty="0"/>
              <a:t> </a:t>
            </a:r>
            <a:r>
              <a:rPr lang="fr-FR" dirty="0" err="1"/>
              <a:t>ipis</a:t>
            </a:r>
            <a:r>
              <a:rPr lang="fr-FR" dirty="0"/>
              <a:t> est </a:t>
            </a:r>
            <a:r>
              <a:rPr lang="fr-FR" dirty="0" err="1"/>
              <a:t>inus</a:t>
            </a:r>
            <a:r>
              <a:rPr lang="fr-FR" dirty="0"/>
              <a:t> </a:t>
            </a:r>
            <a:r>
              <a:rPr lang="fr-FR" dirty="0" err="1"/>
              <a:t>asit</a:t>
            </a:r>
            <a:endParaRPr lang="en-US" dirty="0"/>
          </a:p>
        </p:txBody>
      </p:sp>
      <p:cxnSp>
        <p:nvCxnSpPr>
          <p:cNvPr id="22" name="Straight Connector 21">
            <a:extLst>
              <a:ext uri="{FF2B5EF4-FFF2-40B4-BE49-F238E27FC236}">
                <a16:creationId xmlns:a16="http://schemas.microsoft.com/office/drawing/2014/main" id="{AD44355C-4AEA-414F-B328-714275AAF37D}"/>
              </a:ext>
            </a:extLst>
          </p:cNvPr>
          <p:cNvCxnSpPr>
            <a:cxnSpLocks/>
          </p:cNvCxnSpPr>
          <p:nvPr userDrawn="1"/>
        </p:nvCxnSpPr>
        <p:spPr>
          <a:xfrm>
            <a:off x="0" y="2118113"/>
            <a:ext cx="10453800" cy="0"/>
          </a:xfrm>
          <a:prstGeom prst="line">
            <a:avLst/>
          </a:prstGeom>
          <a:ln w="38100">
            <a:solidFill>
              <a:srgbClr val="436AB3"/>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FEF4ECA6-C388-AC46-91F2-C5D50081397E}"/>
              </a:ext>
            </a:extLst>
          </p:cNvPr>
          <p:cNvSpPr>
            <a:spLocks noGrp="1"/>
          </p:cNvSpPr>
          <p:nvPr>
            <p:ph type="title" hasCustomPrompt="1"/>
          </p:nvPr>
        </p:nvSpPr>
        <p:spPr>
          <a:xfrm>
            <a:off x="900712" y="344386"/>
            <a:ext cx="9553088" cy="1586408"/>
          </a:xfrm>
        </p:spPr>
        <p:txBody>
          <a:bodyPr>
            <a:noAutofit/>
          </a:bodyPr>
          <a:lstStyle>
            <a:lvl1pPr algn="l">
              <a:defRPr sz="5800">
                <a:solidFill>
                  <a:schemeClr val="tx1"/>
                </a:solidFill>
              </a:defRPr>
            </a:lvl1pPr>
          </a:lstStyle>
          <a:p>
            <a:r>
              <a:rPr lang="en-US" dirty="0"/>
              <a:t>Title</a:t>
            </a:r>
          </a:p>
        </p:txBody>
      </p:sp>
    </p:spTree>
    <p:extLst>
      <p:ext uri="{BB962C8B-B14F-4D97-AF65-F5344CB8AC3E}">
        <p14:creationId xmlns:p14="http://schemas.microsoft.com/office/powerpoint/2010/main" val="16366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24CF1-A786-4340-AE2D-659869904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6875" y="564356"/>
            <a:ext cx="5167888" cy="5161793"/>
          </a:xfrm>
          <a:prstGeom prst="rect">
            <a:avLst/>
          </a:prstGeom>
        </p:spPr>
      </p:pic>
      <p:sp>
        <p:nvSpPr>
          <p:cNvPr id="5" name="Text Placeholder 4"/>
          <p:cNvSpPr>
            <a:spLocks noGrp="1"/>
          </p:cNvSpPr>
          <p:nvPr>
            <p:ph type="body" sz="quarter" idx="13" hasCustomPrompt="1"/>
          </p:nvPr>
        </p:nvSpPr>
        <p:spPr>
          <a:xfrm>
            <a:off x="6450013" y="3679825"/>
            <a:ext cx="4803775" cy="1728788"/>
          </a:xfrm>
        </p:spPr>
        <p:txBody>
          <a:bodyPr anchor="ctr"/>
          <a:lstStyle>
            <a:lvl1pPr marL="342900" indent="-342900">
              <a:buFont typeface="Arial" panose="020B0604020202020204" pitchFamily="34" charset="0"/>
              <a:buChar char="•"/>
              <a:defRPr>
                <a:solidFill>
                  <a:schemeClr val="bg1"/>
                </a:solidFill>
              </a:defRPr>
            </a:lvl1pPr>
          </a:lstStyle>
          <a:p>
            <a:pPr lvl="0"/>
            <a:r>
              <a:rPr lang="fr-FR" dirty="0" err="1"/>
              <a:t>Text</a:t>
            </a:r>
            <a:r>
              <a:rPr lang="fr-FR" dirty="0"/>
              <a:t> </a:t>
            </a:r>
            <a:r>
              <a:rPr lang="fr-FR" dirty="0" err="1"/>
              <a:t>Example</a:t>
            </a:r>
            <a:endParaRPr lang="en-US" dirty="0"/>
          </a:p>
        </p:txBody>
      </p:sp>
      <p:sp>
        <p:nvSpPr>
          <p:cNvPr id="4" name="Picture Placeholder 3"/>
          <p:cNvSpPr>
            <a:spLocks noGrp="1"/>
          </p:cNvSpPr>
          <p:nvPr>
            <p:ph type="pic" sz="quarter" idx="12" hasCustomPrompt="1"/>
          </p:nvPr>
        </p:nvSpPr>
        <p:spPr>
          <a:xfrm>
            <a:off x="938213" y="563563"/>
            <a:ext cx="5157787" cy="5162550"/>
          </a:xfr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en-CA" dirty="0"/>
              <a:t> </a:t>
            </a:r>
          </a:p>
        </p:txBody>
      </p:sp>
      <p:sp>
        <p:nvSpPr>
          <p:cNvPr id="16" name="Text Placeholder 15">
            <a:extLst>
              <a:ext uri="{FF2B5EF4-FFF2-40B4-BE49-F238E27FC236}">
                <a16:creationId xmlns:a16="http://schemas.microsoft.com/office/drawing/2014/main" id="{F29D2C34-FBF6-5A4D-8F26-1A9196539858}"/>
              </a:ext>
            </a:extLst>
          </p:cNvPr>
          <p:cNvSpPr>
            <a:spLocks noGrp="1"/>
          </p:cNvSpPr>
          <p:nvPr>
            <p:ph type="body" sz="quarter" idx="10" hasCustomPrompt="1"/>
          </p:nvPr>
        </p:nvSpPr>
        <p:spPr>
          <a:xfrm>
            <a:off x="6449865" y="563563"/>
            <a:ext cx="4803922" cy="2865437"/>
          </a:xfrm>
          <a:prstGeom prst="rect">
            <a:avLst/>
          </a:prstGeom>
        </p:spPr>
        <p:txBody>
          <a:bodyPr anchor="ctr"/>
          <a:lstStyle>
            <a:lvl1pPr algn="l">
              <a:defRPr sz="5800" b="1" baseline="0">
                <a:solidFill>
                  <a:schemeClr val="bg1"/>
                </a:solidFill>
              </a:defRPr>
            </a:lvl1pPr>
            <a:lvl2pPr algn="ctr">
              <a:defRPr sz="20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Emphasis</a:t>
            </a:r>
          </a:p>
        </p:txBody>
      </p:sp>
    </p:spTree>
    <p:extLst>
      <p:ext uri="{BB962C8B-B14F-4D97-AF65-F5344CB8AC3E}">
        <p14:creationId xmlns:p14="http://schemas.microsoft.com/office/powerpoint/2010/main" val="341739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865188" y="0"/>
            <a:ext cx="3890962" cy="6146800"/>
          </a:xfrm>
          <a:blipFill>
            <a:blip r:embed="rId2"/>
            <a:stretch>
              <a:fillRect/>
            </a:stretch>
          </a:blipFill>
        </p:spPr>
        <p:txBody>
          <a:bodyPr/>
          <a:lstStyle/>
          <a:p>
            <a:r>
              <a:rPr lang="en-CA" dirty="0"/>
              <a:t> </a:t>
            </a:r>
          </a:p>
        </p:txBody>
      </p:sp>
      <p:sp>
        <p:nvSpPr>
          <p:cNvPr id="13" name="Picture Placeholder 12"/>
          <p:cNvSpPr>
            <a:spLocks noGrp="1"/>
          </p:cNvSpPr>
          <p:nvPr>
            <p:ph type="pic" sz="quarter" idx="14" hasCustomPrompt="1"/>
          </p:nvPr>
        </p:nvSpPr>
        <p:spPr>
          <a:xfrm>
            <a:off x="3921125" y="720725"/>
            <a:ext cx="7405688" cy="4918075"/>
          </a:xfrm>
          <a:blipFill>
            <a:blip r:embed="rId3"/>
            <a:stretch>
              <a:fillRect/>
            </a:stretch>
          </a:blipFill>
        </p:spPr>
        <p:txBody>
          <a:bodyPr/>
          <a:lstStyle/>
          <a:p>
            <a:r>
              <a:rPr lang="en-CA" dirty="0"/>
              <a:t> </a:t>
            </a:r>
          </a:p>
        </p:txBody>
      </p:sp>
      <p:sp>
        <p:nvSpPr>
          <p:cNvPr id="4" name="Text Placeholder 3"/>
          <p:cNvSpPr>
            <a:spLocks noGrp="1"/>
          </p:cNvSpPr>
          <p:nvPr>
            <p:ph type="body" sz="quarter" idx="13" hasCustomPrompt="1"/>
          </p:nvPr>
        </p:nvSpPr>
        <p:spPr>
          <a:xfrm>
            <a:off x="4232275" y="3987800"/>
            <a:ext cx="6677025" cy="1420813"/>
          </a:xfrm>
        </p:spPr>
        <p:txBody>
          <a:bodyPr anchor="ctr"/>
          <a:lstStyle>
            <a:lvl1pPr marL="342900" indent="-342900">
              <a:buFont typeface="Arial" panose="020B0604020202020204" pitchFamily="34" charset="0"/>
              <a:buChar char="•"/>
              <a:defRPr>
                <a:solidFill>
                  <a:schemeClr val="bg1"/>
                </a:solidFill>
              </a:defRPr>
            </a:lvl1pPr>
          </a:lstStyle>
          <a:p>
            <a:pPr lvl="0"/>
            <a:r>
              <a:rPr lang="en-US" dirty="0"/>
              <a:t>Text Example</a:t>
            </a:r>
          </a:p>
        </p:txBody>
      </p:sp>
      <p:sp>
        <p:nvSpPr>
          <p:cNvPr id="9" name="Title 1">
            <a:extLst>
              <a:ext uri="{FF2B5EF4-FFF2-40B4-BE49-F238E27FC236}">
                <a16:creationId xmlns:a16="http://schemas.microsoft.com/office/drawing/2014/main" id="{C32EF0C6-D64E-B647-AF2B-018E9E47EE52}"/>
              </a:ext>
            </a:extLst>
          </p:cNvPr>
          <p:cNvSpPr>
            <a:spLocks noGrp="1"/>
          </p:cNvSpPr>
          <p:nvPr>
            <p:ph type="ctrTitle" hasCustomPrompt="1"/>
          </p:nvPr>
        </p:nvSpPr>
        <p:spPr>
          <a:xfrm>
            <a:off x="4232353" y="1449740"/>
            <a:ext cx="5851447" cy="1630937"/>
          </a:xfrm>
        </p:spPr>
        <p:txBody>
          <a:bodyPr lIns="0" tIns="0" rIns="0" bIns="0" anchor="b">
            <a:normAutofit/>
          </a:bodyPr>
          <a:lstStyle>
            <a:lvl1pPr algn="l">
              <a:defRPr sz="5800" baseline="0">
                <a:solidFill>
                  <a:schemeClr val="bg1"/>
                </a:solidFill>
              </a:defRPr>
            </a:lvl1pPr>
          </a:lstStyle>
          <a:p>
            <a:r>
              <a:rPr lang="en-US" dirty="0"/>
              <a:t>Emphasis</a:t>
            </a:r>
          </a:p>
        </p:txBody>
      </p:sp>
    </p:spTree>
    <p:extLst>
      <p:ext uri="{BB962C8B-B14F-4D97-AF65-F5344CB8AC3E}">
        <p14:creationId xmlns:p14="http://schemas.microsoft.com/office/powerpoint/2010/main" val="1481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hasis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5D488-8DCE-0A4C-BE3A-489170179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79"/>
            <a:ext cx="12192001" cy="6114288"/>
          </a:xfrm>
          <a:prstGeom prst="rect">
            <a:avLst/>
          </a:prstGeom>
        </p:spPr>
      </p:pic>
      <p:sp>
        <p:nvSpPr>
          <p:cNvPr id="4" name="Text Placeholder 3"/>
          <p:cNvSpPr>
            <a:spLocks noGrp="1"/>
          </p:cNvSpPr>
          <p:nvPr>
            <p:ph type="body" sz="quarter" idx="14" hasCustomPrompt="1"/>
          </p:nvPr>
        </p:nvSpPr>
        <p:spPr>
          <a:xfrm>
            <a:off x="6400800" y="3584575"/>
            <a:ext cx="5467350" cy="2243138"/>
          </a:xfrm>
        </p:spPr>
        <p:txBody>
          <a:bodyPr anchor="ctr"/>
          <a:lstStyle>
            <a:lvl1pPr marL="342900" indent="-342900">
              <a:buFont typeface="Arial" panose="020B0604020202020204" pitchFamily="34" charset="0"/>
              <a:buChar char="•"/>
              <a:defRPr>
                <a:solidFill>
                  <a:schemeClr val="bg1"/>
                </a:solidFill>
              </a:defRPr>
            </a:lvl1pPr>
          </a:lstStyle>
          <a:p>
            <a:pPr lvl="0"/>
            <a:r>
              <a:rPr lang="en-US" dirty="0"/>
              <a:t>Text Example</a:t>
            </a:r>
          </a:p>
        </p:txBody>
      </p:sp>
      <p:sp>
        <p:nvSpPr>
          <p:cNvPr id="11" name="Text Placeholder 10">
            <a:extLst>
              <a:ext uri="{FF2B5EF4-FFF2-40B4-BE49-F238E27FC236}">
                <a16:creationId xmlns:a16="http://schemas.microsoft.com/office/drawing/2014/main" id="{BD9F8352-D427-6A47-87FA-BF61DA5B2E1B}"/>
              </a:ext>
            </a:extLst>
          </p:cNvPr>
          <p:cNvSpPr>
            <a:spLocks noGrp="1"/>
          </p:cNvSpPr>
          <p:nvPr>
            <p:ph type="body" sz="quarter" idx="13" hasCustomPrompt="1"/>
          </p:nvPr>
        </p:nvSpPr>
        <p:spPr>
          <a:xfrm>
            <a:off x="6400800" y="742950"/>
            <a:ext cx="5467350" cy="2497207"/>
          </a:xfrm>
          <a:prstGeom prst="rect">
            <a:avLst/>
          </a:prstGeom>
        </p:spPr>
        <p:txBody>
          <a:bodyPr anchor="b"/>
          <a:lstStyle>
            <a:lvl1pPr>
              <a:defRPr sz="5800" b="1" baseline="0">
                <a:solidFill>
                  <a:schemeClr val="bg1"/>
                </a:solidFill>
              </a:defRPr>
            </a:lvl1pPr>
            <a:lvl2pPr marL="0"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Emphasis</a:t>
            </a:r>
          </a:p>
        </p:txBody>
      </p:sp>
      <p:cxnSp>
        <p:nvCxnSpPr>
          <p:cNvPr id="3" name="Straight Connector 2">
            <a:extLst>
              <a:ext uri="{FF2B5EF4-FFF2-40B4-BE49-F238E27FC236}">
                <a16:creationId xmlns:a16="http://schemas.microsoft.com/office/drawing/2014/main" id="{B49F4E08-C94D-954C-94D7-24A60706955E}"/>
              </a:ext>
            </a:extLst>
          </p:cNvPr>
          <p:cNvCxnSpPr/>
          <p:nvPr userDrawn="1"/>
        </p:nvCxnSpPr>
        <p:spPr>
          <a:xfrm>
            <a:off x="6400799" y="3402281"/>
            <a:ext cx="579120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5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ext Placeholder 13"/>
          <p:cNvSpPr>
            <a:spLocks noGrp="1"/>
          </p:cNvSpPr>
          <p:nvPr>
            <p:ph type="body" sz="quarter" idx="24" hasCustomPrompt="1"/>
          </p:nvPr>
        </p:nvSpPr>
        <p:spPr>
          <a:xfrm>
            <a:off x="8448675" y="3429000"/>
            <a:ext cx="2914650" cy="2554288"/>
          </a:xfrm>
        </p:spPr>
        <p:txBody>
          <a:bodyPr/>
          <a:lstStyle>
            <a:lvl1pPr marL="342900" indent="-342900">
              <a:buClr>
                <a:schemeClr val="accent6"/>
              </a:buClr>
              <a:buFont typeface="Arial" panose="020B0604020202020204" pitchFamily="34" charset="0"/>
              <a:buChar char="•"/>
              <a:defRPr/>
            </a:lvl1pPr>
          </a:lstStyle>
          <a:p>
            <a:pPr lvl="0"/>
            <a:r>
              <a:rPr lang="en-US" dirty="0"/>
              <a:t>Text Example</a:t>
            </a:r>
          </a:p>
        </p:txBody>
      </p:sp>
      <p:sp>
        <p:nvSpPr>
          <p:cNvPr id="9" name="Text Placeholder 8"/>
          <p:cNvSpPr>
            <a:spLocks noGrp="1"/>
          </p:cNvSpPr>
          <p:nvPr>
            <p:ph type="body" sz="quarter" idx="23" hasCustomPrompt="1"/>
          </p:nvPr>
        </p:nvSpPr>
        <p:spPr>
          <a:xfrm>
            <a:off x="4651375" y="3429000"/>
            <a:ext cx="2908300" cy="2554288"/>
          </a:xfrm>
        </p:spPr>
        <p:txBody>
          <a:bodyPr/>
          <a:lstStyle>
            <a:lvl1pPr marL="342900" indent="-342900">
              <a:buClr>
                <a:schemeClr val="accent6"/>
              </a:buClr>
              <a:buFont typeface="Arial" panose="020B0604020202020204" pitchFamily="34" charset="0"/>
              <a:buChar char="•"/>
              <a:defRPr baseline="0"/>
            </a:lvl1pPr>
          </a:lstStyle>
          <a:p>
            <a:pPr lvl="0"/>
            <a:r>
              <a:rPr lang="en-US" dirty="0"/>
              <a:t>Text Example</a:t>
            </a:r>
          </a:p>
        </p:txBody>
      </p:sp>
      <p:sp>
        <p:nvSpPr>
          <p:cNvPr id="7" name="Text Placeholder 6"/>
          <p:cNvSpPr>
            <a:spLocks noGrp="1"/>
          </p:cNvSpPr>
          <p:nvPr>
            <p:ph type="body" sz="quarter" idx="22" hasCustomPrompt="1"/>
          </p:nvPr>
        </p:nvSpPr>
        <p:spPr>
          <a:xfrm>
            <a:off x="857250" y="3429000"/>
            <a:ext cx="2898775" cy="2540000"/>
          </a:xfrm>
        </p:spPr>
        <p:txBody>
          <a:bodyPr>
            <a:normAutofit/>
          </a:bodyPr>
          <a:lstStyle>
            <a:lvl1pPr marL="342900" indent="-342900">
              <a:buClr>
                <a:schemeClr val="accent6"/>
              </a:buClr>
              <a:buFont typeface="Arial" panose="020B0604020202020204" pitchFamily="34" charset="0"/>
              <a:buChar char="•"/>
              <a:defRPr sz="2000"/>
            </a:lvl1pPr>
          </a:lstStyle>
          <a:p>
            <a:pPr lvl="0"/>
            <a:r>
              <a:rPr lang="en-US" dirty="0"/>
              <a:t>Text Example</a:t>
            </a:r>
          </a:p>
        </p:txBody>
      </p:sp>
      <p:pic>
        <p:nvPicPr>
          <p:cNvPr id="6" name="Picture 5">
            <a:extLst>
              <a:ext uri="{FF2B5EF4-FFF2-40B4-BE49-F238E27FC236}">
                <a16:creationId xmlns:a16="http://schemas.microsoft.com/office/drawing/2014/main" id="{9FCB7D0F-CDE2-B149-863A-048C7217F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2" y="-6649"/>
            <a:ext cx="12206862" cy="2858440"/>
          </a:xfrm>
          <a:prstGeom prst="rect">
            <a:avLst/>
          </a:prstGeom>
        </p:spPr>
      </p:pic>
      <p:sp>
        <p:nvSpPr>
          <p:cNvPr id="17" name="Text Placeholder 16">
            <a:extLst>
              <a:ext uri="{FF2B5EF4-FFF2-40B4-BE49-F238E27FC236}">
                <a16:creationId xmlns:a16="http://schemas.microsoft.com/office/drawing/2014/main" id="{4CE24F59-17FE-5247-8942-A2F7B50312C6}"/>
              </a:ext>
            </a:extLst>
          </p:cNvPr>
          <p:cNvSpPr>
            <a:spLocks noGrp="1"/>
          </p:cNvSpPr>
          <p:nvPr>
            <p:ph type="body" sz="quarter" idx="13" hasCustomPrompt="1"/>
          </p:nvPr>
        </p:nvSpPr>
        <p:spPr>
          <a:xfrm>
            <a:off x="857435" y="238527"/>
            <a:ext cx="10477500" cy="1721644"/>
          </a:xfrm>
          <a:prstGeom prst="rect">
            <a:avLst/>
          </a:prstGeom>
        </p:spPr>
        <p:txBody>
          <a:bodyPr anchor="ctr">
            <a:noAutofit/>
          </a:bodyPr>
          <a:lstStyle>
            <a:lvl1pPr algn="ctr">
              <a:defRPr sz="5800" b="1">
                <a:solidFill>
                  <a:schemeClr val="bg1"/>
                </a:solidFill>
              </a:defRPr>
            </a:lvl1pPr>
          </a:lstStyle>
          <a:p>
            <a:pPr lvl="0"/>
            <a:r>
              <a:rPr lang="en-US" dirty="0"/>
              <a:t>Comparison</a:t>
            </a:r>
          </a:p>
        </p:txBody>
      </p:sp>
      <p:sp>
        <p:nvSpPr>
          <p:cNvPr id="21" name="Subtitle 2">
            <a:extLst>
              <a:ext uri="{FF2B5EF4-FFF2-40B4-BE49-F238E27FC236}">
                <a16:creationId xmlns:a16="http://schemas.microsoft.com/office/drawing/2014/main" id="{1E0F860C-3AD1-C14B-A69A-D861E6FBE8C3}"/>
              </a:ext>
            </a:extLst>
          </p:cNvPr>
          <p:cNvSpPr txBox="1">
            <a:spLocks/>
          </p:cNvSpPr>
          <p:nvPr userDrawn="1"/>
        </p:nvSpPr>
        <p:spPr>
          <a:xfrm>
            <a:off x="4651283" y="2272385"/>
            <a:ext cx="2889435" cy="585115"/>
          </a:xfrm>
          <a:prstGeom prst="rect">
            <a:avLst/>
          </a:prstGeom>
          <a:solidFill>
            <a:srgbClr val="E99266">
              <a:alpha val="49804"/>
            </a:srgbClr>
          </a:solidFill>
          <a:ln>
            <a:noFill/>
          </a:ln>
        </p:spPr>
        <p:txBody>
          <a:bodyPr vert="horz" wrap="square" lIns="180000" tIns="180000" rIns="180000" bIns="180000" rtlCol="0">
            <a:spAutoFit/>
          </a:bodyPr>
          <a:lstStyle>
            <a:lvl1pPr marL="0" indent="0" algn="ctr" defTabSz="914400" rtl="0" eaLnBrk="1" latinLnBrk="0" hangingPunct="1">
              <a:lnSpc>
                <a:spcPct val="90000"/>
              </a:lnSpc>
              <a:spcBef>
                <a:spcPts val="2000"/>
              </a:spcBef>
              <a:buFont typeface="Arial"/>
              <a:buNone/>
              <a:defRPr sz="2000" b="1" i="0" kern="1200">
                <a:solidFill>
                  <a:schemeClr val="bg1"/>
                </a:solidFill>
                <a:latin typeface="Arial Narrow" panose="020B0604020202020204" pitchFamily="34" charset="0"/>
                <a:ea typeface="Arial Narrow" panose="020B0604020202020204" pitchFamily="34" charset="0"/>
                <a:cs typeface="Arial Narrow" panose="020B0604020202020204" pitchFamily="34" charset="0"/>
              </a:defRPr>
            </a:lvl1pPr>
            <a:lvl2pPr marL="457200" indent="0" algn="ctr" defTabSz="914400" rtl="0" eaLnBrk="1" latinLnBrk="0" hangingPunct="1">
              <a:lnSpc>
                <a:spcPct val="90000"/>
              </a:lnSpc>
              <a:spcBef>
                <a:spcPts val="1000"/>
              </a:spcBef>
              <a:buFont typeface="Arial"/>
              <a:buNone/>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indent="0" algn="ctr" defTabSz="914400" rtl="0" eaLnBrk="1" latinLnBrk="0" hangingPunct="1">
              <a:lnSpc>
                <a:spcPct val="90000"/>
              </a:lnSpc>
              <a:spcBef>
                <a:spcPts val="2000"/>
              </a:spcBef>
              <a:buFont typeface="Arial"/>
              <a:buNone/>
              <a:defRPr sz="18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1371600" indent="0" algn="ctr"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indent="0" algn="ctr"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1600" b="1" i="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79A8AC23-FA3C-D74D-BE29-B657EF4B39D5}"/>
              </a:ext>
            </a:extLst>
          </p:cNvPr>
          <p:cNvCxnSpPr>
            <a:cxnSpLocks/>
          </p:cNvCxnSpPr>
          <p:nvPr userDrawn="1"/>
        </p:nvCxnSpPr>
        <p:spPr>
          <a:xfrm flipV="1">
            <a:off x="4651282" y="2254097"/>
            <a:ext cx="2889436" cy="18288"/>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25" name="Subtitle 2">
            <a:extLst>
              <a:ext uri="{FF2B5EF4-FFF2-40B4-BE49-F238E27FC236}">
                <a16:creationId xmlns:a16="http://schemas.microsoft.com/office/drawing/2014/main" id="{72A91BC5-769B-B04D-97CA-1CA4B58200CB}"/>
              </a:ext>
            </a:extLst>
          </p:cNvPr>
          <p:cNvSpPr txBox="1">
            <a:spLocks/>
          </p:cNvSpPr>
          <p:nvPr userDrawn="1"/>
        </p:nvSpPr>
        <p:spPr>
          <a:xfrm>
            <a:off x="866683" y="2272385"/>
            <a:ext cx="2889435" cy="585115"/>
          </a:xfrm>
          <a:prstGeom prst="rect">
            <a:avLst/>
          </a:prstGeom>
          <a:solidFill>
            <a:srgbClr val="E99266">
              <a:alpha val="49804"/>
            </a:srgbClr>
          </a:solidFill>
          <a:ln>
            <a:noFill/>
          </a:ln>
        </p:spPr>
        <p:txBody>
          <a:bodyPr vert="horz" wrap="square" lIns="180000" tIns="180000" rIns="180000" bIns="180000" rtlCol="0">
            <a:spAutoFit/>
          </a:bodyPr>
          <a:lstStyle>
            <a:lvl1pPr marL="0" indent="0" algn="ctr" defTabSz="914400" rtl="0" eaLnBrk="1" latinLnBrk="0" hangingPunct="1">
              <a:lnSpc>
                <a:spcPct val="90000"/>
              </a:lnSpc>
              <a:spcBef>
                <a:spcPts val="2000"/>
              </a:spcBef>
              <a:buFont typeface="Arial"/>
              <a:buNone/>
              <a:defRPr sz="2000" b="1" i="0" kern="1200">
                <a:solidFill>
                  <a:schemeClr val="bg1"/>
                </a:solidFill>
                <a:latin typeface="Arial Narrow" panose="020B0604020202020204" pitchFamily="34" charset="0"/>
                <a:ea typeface="Arial Narrow" panose="020B0604020202020204" pitchFamily="34" charset="0"/>
                <a:cs typeface="Arial Narrow" panose="020B0604020202020204" pitchFamily="34" charset="0"/>
              </a:defRPr>
            </a:lvl1pPr>
            <a:lvl2pPr marL="457200" indent="0" algn="ctr" defTabSz="914400" rtl="0" eaLnBrk="1" latinLnBrk="0" hangingPunct="1">
              <a:lnSpc>
                <a:spcPct val="90000"/>
              </a:lnSpc>
              <a:spcBef>
                <a:spcPts val="1000"/>
              </a:spcBef>
              <a:buFont typeface="Arial"/>
              <a:buNone/>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indent="0" algn="ctr" defTabSz="914400" rtl="0" eaLnBrk="1" latinLnBrk="0" hangingPunct="1">
              <a:lnSpc>
                <a:spcPct val="90000"/>
              </a:lnSpc>
              <a:spcBef>
                <a:spcPts val="2000"/>
              </a:spcBef>
              <a:buFont typeface="Arial"/>
              <a:buNone/>
              <a:defRPr sz="18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1371600" indent="0" algn="ctr"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indent="0" algn="ctr"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1600" b="1" i="0" dirty="0">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5D3DF54-E4EE-3642-9A49-7D65AF7915D1}"/>
              </a:ext>
            </a:extLst>
          </p:cNvPr>
          <p:cNvSpPr txBox="1">
            <a:spLocks/>
          </p:cNvSpPr>
          <p:nvPr userDrawn="1"/>
        </p:nvSpPr>
        <p:spPr>
          <a:xfrm>
            <a:off x="8448583" y="2272385"/>
            <a:ext cx="2889435" cy="585115"/>
          </a:xfrm>
          <a:prstGeom prst="rect">
            <a:avLst/>
          </a:prstGeom>
          <a:solidFill>
            <a:srgbClr val="E99266">
              <a:alpha val="49804"/>
            </a:srgbClr>
          </a:solidFill>
          <a:ln>
            <a:noFill/>
          </a:ln>
        </p:spPr>
        <p:txBody>
          <a:bodyPr vert="horz" wrap="square" lIns="180000" tIns="180000" rIns="180000" bIns="180000" rtlCol="0">
            <a:spAutoFit/>
          </a:bodyPr>
          <a:lstStyle>
            <a:lvl1pPr marL="0" indent="0" algn="ctr" defTabSz="914400" rtl="0" eaLnBrk="1" latinLnBrk="0" hangingPunct="1">
              <a:lnSpc>
                <a:spcPct val="90000"/>
              </a:lnSpc>
              <a:spcBef>
                <a:spcPts val="2000"/>
              </a:spcBef>
              <a:buFont typeface="Arial"/>
              <a:buNone/>
              <a:defRPr sz="2000" b="1" i="0" kern="1200">
                <a:solidFill>
                  <a:schemeClr val="bg1"/>
                </a:solidFill>
                <a:latin typeface="Arial Narrow" panose="020B0604020202020204" pitchFamily="34" charset="0"/>
                <a:ea typeface="Arial Narrow" panose="020B0604020202020204" pitchFamily="34" charset="0"/>
                <a:cs typeface="Arial Narrow" panose="020B0604020202020204" pitchFamily="34" charset="0"/>
              </a:defRPr>
            </a:lvl1pPr>
            <a:lvl2pPr marL="457200" indent="0" algn="ctr" defTabSz="914400" rtl="0" eaLnBrk="1" latinLnBrk="0" hangingPunct="1">
              <a:lnSpc>
                <a:spcPct val="90000"/>
              </a:lnSpc>
              <a:spcBef>
                <a:spcPts val="1000"/>
              </a:spcBef>
              <a:buFont typeface="Arial"/>
              <a:buNone/>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indent="0" algn="ctr" defTabSz="914400" rtl="0" eaLnBrk="1" latinLnBrk="0" hangingPunct="1">
              <a:lnSpc>
                <a:spcPct val="90000"/>
              </a:lnSpc>
              <a:spcBef>
                <a:spcPts val="2000"/>
              </a:spcBef>
              <a:buFont typeface="Arial"/>
              <a:buNone/>
              <a:defRPr sz="18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1371600" indent="0" algn="ctr"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indent="0" algn="ctr"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1600" b="1" i="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E88A9C4A-5EE2-4B41-8C7F-9C3DE6E88D10}"/>
              </a:ext>
            </a:extLst>
          </p:cNvPr>
          <p:cNvCxnSpPr>
            <a:cxnSpLocks/>
          </p:cNvCxnSpPr>
          <p:nvPr userDrawn="1"/>
        </p:nvCxnSpPr>
        <p:spPr>
          <a:xfrm flipV="1">
            <a:off x="8440598" y="2254097"/>
            <a:ext cx="2889436" cy="18288"/>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835F3B1-19D6-1447-AE2F-F00E77FC1088}"/>
              </a:ext>
            </a:extLst>
          </p:cNvPr>
          <p:cNvCxnSpPr>
            <a:cxnSpLocks/>
          </p:cNvCxnSpPr>
          <p:nvPr userDrawn="1"/>
        </p:nvCxnSpPr>
        <p:spPr>
          <a:xfrm flipV="1">
            <a:off x="857064" y="2254097"/>
            <a:ext cx="2889436" cy="18288"/>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453BCE20-4B6B-2E49-89B7-33C87AC35DA6}"/>
              </a:ext>
            </a:extLst>
          </p:cNvPr>
          <p:cNvSpPr>
            <a:spLocks noGrp="1"/>
          </p:cNvSpPr>
          <p:nvPr>
            <p:ph type="body" sz="quarter" idx="16" hasCustomPrompt="1"/>
          </p:nvPr>
        </p:nvSpPr>
        <p:spPr>
          <a:xfrm>
            <a:off x="4660900" y="2254097"/>
            <a:ext cx="2870198" cy="585115"/>
          </a:xfrm>
          <a:prstGeom prst="rect">
            <a:avLst/>
          </a:prstGeom>
        </p:spPr>
        <p:txBody>
          <a:bodyPr anchor="ctr">
            <a:noAutofit/>
          </a:bodyPr>
          <a:lstStyle>
            <a:lvl1pPr algn="ctr">
              <a:defRPr sz="1800" cap="all" baseline="0">
                <a:solidFill>
                  <a:schemeClr val="bg1"/>
                </a:solidFill>
              </a:defRPr>
            </a:lvl1pPr>
          </a:lstStyle>
          <a:p>
            <a:r>
              <a:rPr lang="en-US" sz="1800" b="1" i="0" dirty="0">
                <a:latin typeface="Arial" panose="020B0604020202020204" pitchFamily="34" charset="0"/>
                <a:cs typeface="Arial" panose="020B0604020202020204" pitchFamily="34" charset="0"/>
              </a:rPr>
              <a:t>Column title</a:t>
            </a:r>
            <a:endParaRPr lang="en-US" sz="2800" b="1" i="0" dirty="0">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1AF5B835-E033-4544-8025-B103EC61D090}"/>
              </a:ext>
            </a:extLst>
          </p:cNvPr>
          <p:cNvSpPr>
            <a:spLocks noGrp="1"/>
          </p:cNvSpPr>
          <p:nvPr>
            <p:ph type="body" sz="quarter" idx="17" hasCustomPrompt="1"/>
          </p:nvPr>
        </p:nvSpPr>
        <p:spPr>
          <a:xfrm>
            <a:off x="883659" y="2254097"/>
            <a:ext cx="2870198" cy="585115"/>
          </a:xfrm>
          <a:prstGeom prst="rect">
            <a:avLst/>
          </a:prstGeom>
        </p:spPr>
        <p:txBody>
          <a:bodyPr anchor="ctr">
            <a:noAutofit/>
          </a:bodyPr>
          <a:lstStyle>
            <a:lvl1pPr algn="ctr">
              <a:defRPr sz="1800" cap="all" baseline="0">
                <a:solidFill>
                  <a:schemeClr val="bg1"/>
                </a:solidFill>
              </a:defRPr>
            </a:lvl1pPr>
          </a:lstStyle>
          <a:p>
            <a:r>
              <a:rPr lang="en-US" sz="1800" b="1" i="0" dirty="0">
                <a:latin typeface="Arial" panose="020B0604020202020204" pitchFamily="34" charset="0"/>
                <a:cs typeface="Arial" panose="020B0604020202020204" pitchFamily="34" charset="0"/>
              </a:rPr>
              <a:t>Column title</a:t>
            </a:r>
            <a:endParaRPr lang="en-US" sz="2800" b="1" i="0" dirty="0">
              <a:latin typeface="Arial" panose="020B0604020202020204" pitchFamily="34" charset="0"/>
              <a:cs typeface="Arial" panose="020B0604020202020204" pitchFamily="34" charset="0"/>
            </a:endParaRPr>
          </a:p>
        </p:txBody>
      </p:sp>
      <p:sp>
        <p:nvSpPr>
          <p:cNvPr id="16" name="Text Placeholder 2">
            <a:extLst>
              <a:ext uri="{FF2B5EF4-FFF2-40B4-BE49-F238E27FC236}">
                <a16:creationId xmlns:a16="http://schemas.microsoft.com/office/drawing/2014/main" id="{E3432719-858B-904F-8811-0F8BC11CD2E7}"/>
              </a:ext>
            </a:extLst>
          </p:cNvPr>
          <p:cNvSpPr>
            <a:spLocks noGrp="1"/>
          </p:cNvSpPr>
          <p:nvPr>
            <p:ph type="body" sz="quarter" idx="18" hasCustomPrompt="1"/>
          </p:nvPr>
        </p:nvSpPr>
        <p:spPr>
          <a:xfrm>
            <a:off x="8463778" y="2254097"/>
            <a:ext cx="2870198" cy="585115"/>
          </a:xfrm>
          <a:prstGeom prst="rect">
            <a:avLst/>
          </a:prstGeom>
        </p:spPr>
        <p:txBody>
          <a:bodyPr anchor="ctr">
            <a:noAutofit/>
          </a:bodyPr>
          <a:lstStyle>
            <a:lvl1pPr algn="ctr">
              <a:defRPr sz="1800" cap="all" baseline="0">
                <a:solidFill>
                  <a:schemeClr val="bg1"/>
                </a:solidFill>
              </a:defRPr>
            </a:lvl1pPr>
          </a:lstStyle>
          <a:p>
            <a:r>
              <a:rPr lang="en-US" sz="1800" b="1" i="0" dirty="0">
                <a:latin typeface="Arial" panose="020B0604020202020204" pitchFamily="34" charset="0"/>
                <a:cs typeface="Arial" panose="020B0604020202020204" pitchFamily="34" charset="0"/>
              </a:rPr>
              <a:t>Column title</a:t>
            </a:r>
            <a:endParaRPr lang="en-US" sz="28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95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900000" y="1013254"/>
            <a:ext cx="9553800" cy="5048965"/>
          </a:xfrm>
        </p:spPr>
        <p:txBody>
          <a:bodyPr anchor="t"/>
          <a:lstStyle>
            <a:lvl1pPr marL="342900" indent="-342900">
              <a:buClr>
                <a:schemeClr val="tx2"/>
              </a:buClr>
              <a:buFont typeface="Arial" panose="020B0604020202020204" pitchFamily="34" charset="0"/>
              <a:buChar char="•"/>
              <a:defRPr sz="2400"/>
            </a:lvl1pPr>
          </a:lstStyle>
          <a:p>
            <a:pPr lvl="0"/>
            <a:r>
              <a:rPr lang="fr-FR" dirty="0" err="1"/>
              <a:t>Text</a:t>
            </a:r>
            <a:r>
              <a:rPr lang="fr-FR" dirty="0"/>
              <a:t> </a:t>
            </a:r>
            <a:r>
              <a:rPr lang="fr-FR" dirty="0" err="1"/>
              <a:t>Example</a:t>
            </a:r>
            <a:r>
              <a:rPr lang="fr-FR" dirty="0"/>
              <a:t> dit et </a:t>
            </a:r>
            <a:r>
              <a:rPr lang="fr-FR" dirty="0" err="1"/>
              <a:t>et</a:t>
            </a:r>
            <a:r>
              <a:rPr lang="fr-FR" dirty="0"/>
              <a:t> </a:t>
            </a:r>
            <a:r>
              <a:rPr lang="fr-FR" dirty="0" err="1"/>
              <a:t>eum</a:t>
            </a:r>
            <a:r>
              <a:rPr lang="fr-FR" dirty="0"/>
              <a:t> </a:t>
            </a:r>
            <a:r>
              <a:rPr lang="fr-FR" dirty="0" err="1"/>
              <a:t>solupta</a:t>
            </a:r>
            <a:r>
              <a:rPr lang="fr-FR" dirty="0"/>
              <a:t> et </a:t>
            </a:r>
            <a:r>
              <a:rPr lang="fr-FR" dirty="0" err="1"/>
              <a:t>occate</a:t>
            </a:r>
            <a:r>
              <a:rPr lang="fr-FR" dirty="0"/>
              <a:t> </a:t>
            </a:r>
            <a:r>
              <a:rPr lang="fr-FR" dirty="0" err="1"/>
              <a:t>nis</a:t>
            </a:r>
            <a:r>
              <a:rPr lang="fr-FR" dirty="0"/>
              <a:t> venet </a:t>
            </a:r>
            <a:r>
              <a:rPr lang="fr-FR" dirty="0" err="1"/>
              <a:t>essi</a:t>
            </a:r>
            <a:r>
              <a:rPr lang="fr-FR" dirty="0"/>
              <a:t> </a:t>
            </a:r>
            <a:r>
              <a:rPr lang="fr-FR" dirty="0" err="1"/>
              <a:t>rest</a:t>
            </a:r>
            <a:r>
              <a:rPr lang="fr-FR" dirty="0"/>
              <a:t> </a:t>
            </a:r>
            <a:r>
              <a:rPr lang="fr-FR" dirty="0" err="1"/>
              <a:t>haris</a:t>
            </a:r>
            <a:r>
              <a:rPr lang="fr-FR" dirty="0"/>
              <a:t> </a:t>
            </a:r>
            <a:r>
              <a:rPr lang="fr-FR" dirty="0" err="1"/>
              <a:t>dollab</a:t>
            </a:r>
            <a:r>
              <a:rPr lang="fr-FR" dirty="0"/>
              <a:t> il </a:t>
            </a:r>
            <a:r>
              <a:rPr lang="fr-FR" dirty="0" err="1"/>
              <a:t>etum</a:t>
            </a:r>
            <a:r>
              <a:rPr lang="fr-FR" dirty="0"/>
              <a:t>, </a:t>
            </a:r>
            <a:r>
              <a:rPr lang="fr-FR" dirty="0" err="1"/>
              <a:t>iunt</a:t>
            </a:r>
            <a:r>
              <a:rPr lang="fr-FR" dirty="0"/>
              <a:t> </a:t>
            </a:r>
            <a:r>
              <a:rPr lang="fr-FR" dirty="0" err="1"/>
              <a:t>ipis</a:t>
            </a:r>
            <a:r>
              <a:rPr lang="fr-FR" dirty="0"/>
              <a:t> est </a:t>
            </a:r>
            <a:r>
              <a:rPr lang="fr-FR" dirty="0" err="1"/>
              <a:t>inus</a:t>
            </a:r>
            <a:r>
              <a:rPr lang="fr-FR" dirty="0"/>
              <a:t> </a:t>
            </a:r>
            <a:r>
              <a:rPr lang="fr-FR" dirty="0" err="1"/>
              <a:t>asit</a:t>
            </a:r>
            <a:endParaRPr lang="en-US" dirty="0"/>
          </a:p>
        </p:txBody>
      </p:sp>
    </p:spTree>
    <p:extLst>
      <p:ext uri="{BB962C8B-B14F-4D97-AF65-F5344CB8AC3E}">
        <p14:creationId xmlns:p14="http://schemas.microsoft.com/office/powerpoint/2010/main" val="13928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2" hasCustomPrompt="1"/>
          </p:nvPr>
        </p:nvSpPr>
        <p:spPr>
          <a:xfrm>
            <a:off x="903288" y="593725"/>
            <a:ext cx="10377487" cy="5022850"/>
          </a:xfrm>
        </p:spPr>
        <p:txBody>
          <a:bodyPr/>
          <a:lstStyle>
            <a:lvl1pPr algn="ctr">
              <a:defRPr/>
            </a:lvl1pPr>
          </a:lstStyle>
          <a:p>
            <a:pPr lvl="0"/>
            <a:r>
              <a:rPr lang="en-US" dirty="0"/>
              <a:t>Content</a:t>
            </a:r>
            <a:endParaRPr lang="en-CA" dirty="0"/>
          </a:p>
        </p:txBody>
      </p:sp>
    </p:spTree>
    <p:extLst>
      <p:ext uri="{BB962C8B-B14F-4D97-AF65-F5344CB8AC3E}">
        <p14:creationId xmlns:p14="http://schemas.microsoft.com/office/powerpoint/2010/main" val="136305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A5A0-FCE2-E341-A4B0-D41AE7E6AD4B}"/>
              </a:ext>
            </a:extLst>
          </p:cNvPr>
          <p:cNvSpPr>
            <a:spLocks noGrp="1"/>
          </p:cNvSpPr>
          <p:nvPr>
            <p:ph type="title" hasCustomPrompt="1"/>
          </p:nvPr>
        </p:nvSpPr>
        <p:spPr/>
        <p:txBody>
          <a:bodyPr/>
          <a:lstStyle>
            <a:lvl1pPr algn="ctr">
              <a:defRPr>
                <a:solidFill>
                  <a:srgbClr val="436AB3"/>
                </a:solidFill>
              </a:defRPr>
            </a:lvl1pPr>
          </a:lstStyle>
          <a:p>
            <a:r>
              <a:rPr lang="en-US" dirty="0"/>
              <a:t>Chart A Title</a:t>
            </a:r>
          </a:p>
        </p:txBody>
      </p:sp>
      <p:sp>
        <p:nvSpPr>
          <p:cNvPr id="5" name="Chart Placeholder 3">
            <a:extLst>
              <a:ext uri="{FF2B5EF4-FFF2-40B4-BE49-F238E27FC236}">
                <a16:creationId xmlns:a16="http://schemas.microsoft.com/office/drawing/2014/main" id="{AE15DB10-71E8-E54C-8ACC-200E4D959E0D}"/>
              </a:ext>
            </a:extLst>
          </p:cNvPr>
          <p:cNvSpPr>
            <a:spLocks noGrp="1"/>
          </p:cNvSpPr>
          <p:nvPr>
            <p:ph type="chart" sz="quarter" idx="11"/>
          </p:nvPr>
        </p:nvSpPr>
        <p:spPr>
          <a:xfrm>
            <a:off x="4603853" y="1924566"/>
            <a:ext cx="2984294" cy="3692463"/>
          </a:xfrm>
        </p:spPr>
        <p:txBody>
          <a:bodyPr/>
          <a:lstStyle>
            <a:lvl1pPr algn="ctr">
              <a:defRPr/>
            </a:lvl1pPr>
          </a:lstStyle>
          <a:p>
            <a:endParaRPr lang="en-US" dirty="0"/>
          </a:p>
        </p:txBody>
      </p:sp>
      <p:sp>
        <p:nvSpPr>
          <p:cNvPr id="7" name="Chart Placeholder 3">
            <a:extLst>
              <a:ext uri="{FF2B5EF4-FFF2-40B4-BE49-F238E27FC236}">
                <a16:creationId xmlns:a16="http://schemas.microsoft.com/office/drawing/2014/main" id="{E1F4A57C-ECFB-9B41-AF35-A2AEE8261FDB}"/>
              </a:ext>
            </a:extLst>
          </p:cNvPr>
          <p:cNvSpPr>
            <a:spLocks noGrp="1"/>
          </p:cNvSpPr>
          <p:nvPr>
            <p:ph type="chart" sz="quarter" idx="12"/>
          </p:nvPr>
        </p:nvSpPr>
        <p:spPr>
          <a:xfrm>
            <a:off x="898751" y="1924566"/>
            <a:ext cx="2984294" cy="3692463"/>
          </a:xfrm>
        </p:spPr>
        <p:txBody>
          <a:bodyPr/>
          <a:lstStyle>
            <a:lvl1pPr algn="ctr">
              <a:defRPr/>
            </a:lvl1pPr>
          </a:lstStyle>
          <a:p>
            <a:endParaRPr lang="en-US" dirty="0"/>
          </a:p>
        </p:txBody>
      </p:sp>
      <p:sp>
        <p:nvSpPr>
          <p:cNvPr id="8" name="Chart Placeholder 3">
            <a:extLst>
              <a:ext uri="{FF2B5EF4-FFF2-40B4-BE49-F238E27FC236}">
                <a16:creationId xmlns:a16="http://schemas.microsoft.com/office/drawing/2014/main" id="{8D6BCEC9-AD5E-4B49-900B-7A6710DB4D8C}"/>
              </a:ext>
            </a:extLst>
          </p:cNvPr>
          <p:cNvSpPr>
            <a:spLocks noGrp="1"/>
          </p:cNvSpPr>
          <p:nvPr>
            <p:ph type="chart" sz="quarter" idx="13"/>
          </p:nvPr>
        </p:nvSpPr>
        <p:spPr>
          <a:xfrm>
            <a:off x="8297079" y="1924566"/>
            <a:ext cx="2984294" cy="3692463"/>
          </a:xfrm>
        </p:spPr>
        <p:txBody>
          <a:bodyPr/>
          <a:lstStyle>
            <a:lvl1pPr algn="ctr">
              <a:defRPr/>
            </a:lvl1pPr>
          </a:lstStyle>
          <a:p>
            <a:endParaRPr lang="en-US" dirty="0"/>
          </a:p>
        </p:txBody>
      </p:sp>
    </p:spTree>
    <p:extLst>
      <p:ext uri="{BB962C8B-B14F-4D97-AF65-F5344CB8AC3E}">
        <p14:creationId xmlns:p14="http://schemas.microsoft.com/office/powerpoint/2010/main" val="349756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B">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5B7E41F-DE39-CE48-9D46-C95F14608861}"/>
              </a:ext>
            </a:extLst>
          </p:cNvPr>
          <p:cNvSpPr>
            <a:spLocks noGrp="1"/>
          </p:cNvSpPr>
          <p:nvPr>
            <p:ph type="chart" sz="quarter" idx="11"/>
          </p:nvPr>
        </p:nvSpPr>
        <p:spPr>
          <a:xfrm>
            <a:off x="4603853" y="1924566"/>
            <a:ext cx="6677520" cy="3692463"/>
          </a:xfrm>
        </p:spPr>
        <p:txBody>
          <a:bodyPr/>
          <a:lstStyle>
            <a:lvl1pPr algn="ctr">
              <a:defRPr/>
            </a:lvl1pPr>
          </a:lstStyle>
          <a:p>
            <a:endParaRPr lang="en-US" dirty="0"/>
          </a:p>
        </p:txBody>
      </p:sp>
      <p:sp>
        <p:nvSpPr>
          <p:cNvPr id="3" name="Title 1">
            <a:extLst>
              <a:ext uri="{FF2B5EF4-FFF2-40B4-BE49-F238E27FC236}">
                <a16:creationId xmlns:a16="http://schemas.microsoft.com/office/drawing/2014/main" id="{A90600D2-3D9E-6840-A56E-38FEA49AE996}"/>
              </a:ext>
            </a:extLst>
          </p:cNvPr>
          <p:cNvSpPr>
            <a:spLocks noGrp="1"/>
          </p:cNvSpPr>
          <p:nvPr>
            <p:ph type="title" hasCustomPrompt="1"/>
          </p:nvPr>
        </p:nvSpPr>
        <p:spPr>
          <a:xfrm>
            <a:off x="900000" y="365125"/>
            <a:ext cx="10453800" cy="1095375"/>
          </a:xfrm>
        </p:spPr>
        <p:txBody>
          <a:bodyPr>
            <a:normAutofit/>
          </a:bodyPr>
          <a:lstStyle>
            <a:lvl1pPr algn="ctr">
              <a:defRPr sz="5800">
                <a:solidFill>
                  <a:srgbClr val="436AB3"/>
                </a:solidFill>
              </a:defRPr>
            </a:lvl1pPr>
          </a:lstStyle>
          <a:p>
            <a:r>
              <a:rPr lang="en-US" dirty="0"/>
              <a:t>Chart B Title</a:t>
            </a:r>
          </a:p>
        </p:txBody>
      </p:sp>
      <p:sp>
        <p:nvSpPr>
          <p:cNvPr id="8" name="Text Placeholder 7">
            <a:extLst>
              <a:ext uri="{FF2B5EF4-FFF2-40B4-BE49-F238E27FC236}">
                <a16:creationId xmlns:a16="http://schemas.microsoft.com/office/drawing/2014/main" id="{E8D54DD1-320D-C74C-ADB5-3D004DD4D52E}"/>
              </a:ext>
            </a:extLst>
          </p:cNvPr>
          <p:cNvSpPr>
            <a:spLocks noGrp="1"/>
          </p:cNvSpPr>
          <p:nvPr>
            <p:ph type="body" sz="quarter" idx="13" hasCustomPrompt="1"/>
          </p:nvPr>
        </p:nvSpPr>
        <p:spPr>
          <a:xfrm>
            <a:off x="900000" y="1924050"/>
            <a:ext cx="2984500" cy="3692525"/>
          </a:xfrm>
        </p:spPr>
        <p:txBody>
          <a:bodyPr/>
          <a:lstStyle>
            <a:lvl1pPr>
              <a:defRPr/>
            </a:lvl1pPr>
          </a:lstStyle>
          <a:p>
            <a:pPr lvl="0"/>
            <a:r>
              <a:rPr lang="en-US" dirty="0"/>
              <a:t>Text Example</a:t>
            </a:r>
          </a:p>
        </p:txBody>
      </p:sp>
    </p:spTree>
    <p:extLst>
      <p:ext uri="{BB962C8B-B14F-4D97-AF65-F5344CB8AC3E}">
        <p14:creationId xmlns:p14="http://schemas.microsoft.com/office/powerpoint/2010/main" val="33119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E13E84-66FC-D14B-8619-F077BC1D0FD8}"/>
              </a:ext>
            </a:extLst>
          </p:cNvPr>
          <p:cNvPicPr>
            <a:picLocks noChangeAspect="1"/>
          </p:cNvPicPr>
          <p:nvPr userDrawn="1"/>
        </p:nvPicPr>
        <p:blipFill rotWithShape="1">
          <a:blip r:embed="rId2"/>
          <a:srcRect l="9225" r="15863"/>
          <a:stretch/>
        </p:blipFill>
        <p:spPr>
          <a:xfrm flipH="1">
            <a:off x="0" y="-1"/>
            <a:ext cx="12192000" cy="6088829"/>
          </a:xfrm>
          <a:prstGeom prst="rect">
            <a:avLst/>
          </a:prstGeom>
        </p:spPr>
      </p:pic>
      <p:pic>
        <p:nvPicPr>
          <p:cNvPr id="5" name="Picture 4">
            <a:extLst>
              <a:ext uri="{FF2B5EF4-FFF2-40B4-BE49-F238E27FC236}">
                <a16:creationId xmlns:a16="http://schemas.microsoft.com/office/drawing/2014/main" id="{56D9D135-98F6-CF47-9696-2D598056E0C2}"/>
              </a:ext>
            </a:extLst>
          </p:cNvPr>
          <p:cNvPicPr>
            <a:picLocks noChangeAspect="1"/>
          </p:cNvPicPr>
          <p:nvPr userDrawn="1"/>
        </p:nvPicPr>
        <p:blipFill>
          <a:blip r:embed="rId3"/>
          <a:srcRect/>
          <a:stretch/>
        </p:blipFill>
        <p:spPr>
          <a:xfrm>
            <a:off x="851194" y="1"/>
            <a:ext cx="5330732" cy="5178425"/>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0577" y="6406466"/>
            <a:ext cx="4205736" cy="261794"/>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8539" y="6295557"/>
            <a:ext cx="1949620" cy="351187"/>
          </a:xfrm>
          <a:prstGeom prst="rect">
            <a:avLst/>
          </a:prstGeom>
        </p:spPr>
      </p:pic>
      <p:sp>
        <p:nvSpPr>
          <p:cNvPr id="9" name="TextBox 8"/>
          <p:cNvSpPr txBox="1"/>
          <p:nvPr userDrawn="1"/>
        </p:nvSpPr>
        <p:spPr>
          <a:xfrm>
            <a:off x="1950720" y="1528354"/>
            <a:ext cx="6181500" cy="1569660"/>
          </a:xfrm>
          <a:prstGeom prst="rect">
            <a:avLst/>
          </a:prstGeom>
          <a:noFill/>
        </p:spPr>
        <p:txBody>
          <a:bodyPr wrap="none" rtlCol="0">
            <a:spAutoFit/>
          </a:bodyPr>
          <a:lstStyle/>
          <a:p>
            <a:r>
              <a:rPr lang="fr-FR" sz="4800" b="1" noProof="0" dirty="0" smtClean="0">
                <a:solidFill>
                  <a:schemeClr val="bg1"/>
                </a:solidFill>
                <a:latin typeface="Arial" panose="020B0604020202020204" pitchFamily="34" charset="0"/>
              </a:rPr>
              <a:t>Agence d’évaluation</a:t>
            </a:r>
            <a:br>
              <a:rPr lang="fr-FR" sz="4800" b="1" noProof="0" dirty="0" smtClean="0">
                <a:solidFill>
                  <a:schemeClr val="bg1"/>
                </a:solidFill>
                <a:latin typeface="Arial" panose="020B0604020202020204" pitchFamily="34" charset="0"/>
              </a:rPr>
            </a:br>
            <a:r>
              <a:rPr lang="fr-FR" sz="4800" b="1" noProof="0" dirty="0" smtClean="0">
                <a:solidFill>
                  <a:schemeClr val="bg1"/>
                </a:solidFill>
                <a:latin typeface="Arial" panose="020B0604020202020204" pitchFamily="34" charset="0"/>
              </a:rPr>
              <a:t>d’impact du Canada</a:t>
            </a:r>
            <a:endParaRPr lang="fr-FR"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3539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dirty="0"/>
          </a:p>
        </p:txBody>
      </p:sp>
      <p:cxnSp>
        <p:nvCxnSpPr>
          <p:cNvPr id="5" name="Straight Connector 4">
            <a:extLst>
              <a:ext uri="{FF2B5EF4-FFF2-40B4-BE49-F238E27FC236}">
                <a16:creationId xmlns:a16="http://schemas.microsoft.com/office/drawing/2014/main" id="{AD44355C-4AEA-414F-B328-714275AAF37D}"/>
              </a:ext>
            </a:extLst>
          </p:cNvPr>
          <p:cNvCxnSpPr>
            <a:cxnSpLocks/>
          </p:cNvCxnSpPr>
          <p:nvPr userDrawn="1"/>
        </p:nvCxnSpPr>
        <p:spPr>
          <a:xfrm>
            <a:off x="1" y="1061467"/>
            <a:ext cx="11582332" cy="0"/>
          </a:xfrm>
          <a:prstGeom prst="line">
            <a:avLst/>
          </a:prstGeom>
          <a:ln w="38100">
            <a:solidFill>
              <a:srgbClr val="4269B2"/>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idx="1"/>
          </p:nvPr>
        </p:nvSpPr>
        <p:spPr bwMode="auto">
          <a:xfrm>
            <a:off x="609600" y="1436689"/>
            <a:ext cx="109728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t>Text</a:t>
            </a:r>
          </a:p>
          <a:p>
            <a:pPr lvl="1"/>
            <a:r>
              <a:rPr lang="en-CA"/>
              <a:t>Bullet Level 1</a:t>
            </a:r>
          </a:p>
          <a:p>
            <a:pPr lvl="2"/>
            <a:r>
              <a:rPr lang="en-CA"/>
              <a:t>Bullet Level 2</a:t>
            </a:r>
          </a:p>
          <a:p>
            <a:pPr lvl="3"/>
            <a:r>
              <a:rPr lang="en-CA"/>
              <a:t>Bullet Level 3</a:t>
            </a:r>
          </a:p>
          <a:p>
            <a:pPr lvl="4"/>
            <a:r>
              <a:rPr lang="en-CA"/>
              <a:t>Bullet Level 4</a:t>
            </a:r>
          </a:p>
        </p:txBody>
      </p:sp>
      <p:cxnSp>
        <p:nvCxnSpPr>
          <p:cNvPr id="6" name="Straight Connector 5"/>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7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mp; Content (Right)">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900113" y="2411413"/>
            <a:ext cx="6353175" cy="3765550"/>
          </a:xfrm>
        </p:spPr>
        <p:txBody>
          <a:bodyPr anchor="ctr"/>
          <a:lstStyle>
            <a:lvl1pPr marL="342900" indent="-342900">
              <a:buClr>
                <a:srgbClr val="E99266"/>
              </a:buClr>
              <a:buFont typeface="Arial" panose="020B0604020202020204" pitchFamily="34" charset="0"/>
              <a:buChar char="•"/>
              <a:defRPr/>
            </a:lvl1pPr>
          </a:lstStyle>
          <a:p>
            <a:pPr lvl="0"/>
            <a:r>
              <a:rPr lang="fr-FR" dirty="0" err="1"/>
              <a:t>Text</a:t>
            </a:r>
            <a:r>
              <a:rPr lang="fr-FR" dirty="0"/>
              <a:t> </a:t>
            </a:r>
            <a:r>
              <a:rPr lang="fr-FR" dirty="0" err="1"/>
              <a:t>Example</a:t>
            </a:r>
            <a:r>
              <a:rPr lang="fr-FR" dirty="0"/>
              <a:t> dit et </a:t>
            </a:r>
            <a:r>
              <a:rPr lang="fr-FR" dirty="0" err="1"/>
              <a:t>et</a:t>
            </a:r>
            <a:r>
              <a:rPr lang="fr-FR" dirty="0"/>
              <a:t> </a:t>
            </a:r>
            <a:r>
              <a:rPr lang="fr-FR" dirty="0" err="1"/>
              <a:t>eum</a:t>
            </a:r>
            <a:r>
              <a:rPr lang="fr-FR" dirty="0"/>
              <a:t> </a:t>
            </a:r>
            <a:r>
              <a:rPr lang="fr-FR" dirty="0" err="1"/>
              <a:t>solupta</a:t>
            </a:r>
            <a:r>
              <a:rPr lang="fr-FR" dirty="0"/>
              <a:t> et </a:t>
            </a:r>
            <a:r>
              <a:rPr lang="fr-FR" dirty="0" err="1"/>
              <a:t>occate</a:t>
            </a:r>
            <a:r>
              <a:rPr lang="fr-FR" dirty="0"/>
              <a:t> </a:t>
            </a:r>
            <a:r>
              <a:rPr lang="fr-FR" dirty="0" err="1"/>
              <a:t>nis</a:t>
            </a:r>
            <a:r>
              <a:rPr lang="fr-FR" dirty="0"/>
              <a:t> venet </a:t>
            </a:r>
            <a:r>
              <a:rPr lang="fr-FR" dirty="0" err="1"/>
              <a:t>essi</a:t>
            </a:r>
            <a:r>
              <a:rPr lang="fr-FR" dirty="0"/>
              <a:t> </a:t>
            </a:r>
            <a:r>
              <a:rPr lang="fr-FR" dirty="0" err="1"/>
              <a:t>rest</a:t>
            </a:r>
            <a:r>
              <a:rPr lang="fr-FR" dirty="0"/>
              <a:t> </a:t>
            </a:r>
            <a:r>
              <a:rPr lang="fr-FR" dirty="0" err="1"/>
              <a:t>haris</a:t>
            </a:r>
            <a:r>
              <a:rPr lang="fr-FR" dirty="0"/>
              <a:t> </a:t>
            </a:r>
            <a:r>
              <a:rPr lang="fr-FR" dirty="0" err="1"/>
              <a:t>dollab</a:t>
            </a:r>
            <a:r>
              <a:rPr lang="fr-FR" dirty="0"/>
              <a:t> il </a:t>
            </a:r>
            <a:r>
              <a:rPr lang="fr-FR" dirty="0" err="1"/>
              <a:t>etum</a:t>
            </a:r>
            <a:r>
              <a:rPr lang="fr-FR" dirty="0"/>
              <a:t>, </a:t>
            </a:r>
            <a:r>
              <a:rPr lang="fr-FR" dirty="0" err="1"/>
              <a:t>iunt</a:t>
            </a:r>
            <a:r>
              <a:rPr lang="fr-FR" dirty="0"/>
              <a:t> </a:t>
            </a:r>
            <a:r>
              <a:rPr lang="fr-FR" dirty="0" err="1"/>
              <a:t>ipis</a:t>
            </a:r>
            <a:r>
              <a:rPr lang="fr-FR" dirty="0"/>
              <a:t> est </a:t>
            </a:r>
            <a:r>
              <a:rPr lang="fr-FR" dirty="0" err="1"/>
              <a:t>inus</a:t>
            </a:r>
            <a:r>
              <a:rPr lang="fr-FR" dirty="0"/>
              <a:t> </a:t>
            </a:r>
            <a:r>
              <a:rPr lang="fr-FR" dirty="0" err="1"/>
              <a:t>asit</a:t>
            </a:r>
            <a:endParaRPr lang="en-US" dirty="0"/>
          </a:p>
        </p:txBody>
      </p:sp>
      <p:sp>
        <p:nvSpPr>
          <p:cNvPr id="13" name="Title 1">
            <a:extLst>
              <a:ext uri="{FF2B5EF4-FFF2-40B4-BE49-F238E27FC236}">
                <a16:creationId xmlns:a16="http://schemas.microsoft.com/office/drawing/2014/main" id="{FFF41BA4-2A30-9349-9413-EFFEB3693C24}"/>
              </a:ext>
            </a:extLst>
          </p:cNvPr>
          <p:cNvSpPr>
            <a:spLocks noGrp="1"/>
          </p:cNvSpPr>
          <p:nvPr>
            <p:ph type="title" hasCustomPrompt="1"/>
          </p:nvPr>
        </p:nvSpPr>
        <p:spPr>
          <a:xfrm>
            <a:off x="900000" y="344386"/>
            <a:ext cx="6353136" cy="1586408"/>
          </a:xfrm>
        </p:spPr>
        <p:txBody>
          <a:bodyPr>
            <a:noAutofit/>
          </a:bodyPr>
          <a:lstStyle>
            <a:lvl1pPr algn="ctr">
              <a:defRPr sz="5800">
                <a:solidFill>
                  <a:schemeClr val="tx1"/>
                </a:solidFill>
              </a:defRPr>
            </a:lvl1pPr>
          </a:lstStyle>
          <a:p>
            <a:r>
              <a:rPr lang="en-US" dirty="0"/>
              <a:t>Title</a:t>
            </a:r>
          </a:p>
        </p:txBody>
      </p:sp>
      <p:cxnSp>
        <p:nvCxnSpPr>
          <p:cNvPr id="5" name="Straight Connector 4">
            <a:extLst>
              <a:ext uri="{FF2B5EF4-FFF2-40B4-BE49-F238E27FC236}">
                <a16:creationId xmlns:a16="http://schemas.microsoft.com/office/drawing/2014/main" id="{BD739101-72E6-3042-B2AE-9694B098196C}"/>
              </a:ext>
            </a:extLst>
          </p:cNvPr>
          <p:cNvCxnSpPr>
            <a:cxnSpLocks/>
          </p:cNvCxnSpPr>
          <p:nvPr userDrawn="1"/>
        </p:nvCxnSpPr>
        <p:spPr>
          <a:xfrm>
            <a:off x="900000" y="2189365"/>
            <a:ext cx="10453800" cy="0"/>
          </a:xfrm>
          <a:prstGeom prst="line">
            <a:avLst/>
          </a:prstGeom>
          <a:ln w="38100">
            <a:solidFill>
              <a:srgbClr val="E99266"/>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8053388" y="0"/>
            <a:ext cx="4138612" cy="6858000"/>
          </a:xfrm>
          <a:blipFill>
            <a:blip r:embed="rId2"/>
            <a:stretch>
              <a:fillRect/>
            </a:stretch>
          </a:blipFill>
        </p:spPr>
        <p:txBody>
          <a:bodyPr/>
          <a:lstStyle/>
          <a:p>
            <a:r>
              <a:rPr lang="en-CA" dirty="0"/>
              <a:t> </a:t>
            </a:r>
          </a:p>
        </p:txBody>
      </p: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solidFill>
                  <a:schemeClr val="bg1"/>
                </a:solidFill>
              </a:rPr>
              <a:pPr algn="r"/>
              <a:t>‹#›</a:t>
            </a:fld>
            <a:endParaRPr lang="fr-CA" dirty="0">
              <a:solidFill>
                <a:schemeClr val="bg1"/>
              </a:solidFill>
            </a:endParaRPr>
          </a:p>
        </p:txBody>
      </p:sp>
    </p:spTree>
    <p:extLst>
      <p:ext uri="{BB962C8B-B14F-4D97-AF65-F5344CB8AC3E}">
        <p14:creationId xmlns:p14="http://schemas.microsoft.com/office/powerpoint/2010/main" val="81531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Content (Left)">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459413" y="2411413"/>
            <a:ext cx="6353175" cy="2787650"/>
          </a:xfrm>
        </p:spPr>
        <p:txBody>
          <a:bodyPr anchor="ctr"/>
          <a:lstStyle>
            <a:lvl1pPr marL="342900" indent="-342900">
              <a:buClr>
                <a:schemeClr val="tx2"/>
              </a:buClr>
              <a:buFont typeface="Arial" panose="020B0604020202020204" pitchFamily="34" charset="0"/>
              <a:buChar char="•"/>
              <a:defRPr/>
            </a:lvl1pPr>
          </a:lstStyle>
          <a:p>
            <a:pPr lvl="0"/>
            <a:r>
              <a:rPr lang="fr-FR" dirty="0" err="1"/>
              <a:t>Text</a:t>
            </a:r>
            <a:r>
              <a:rPr lang="fr-FR" dirty="0"/>
              <a:t> </a:t>
            </a:r>
            <a:r>
              <a:rPr lang="fr-FR" dirty="0" err="1"/>
              <a:t>Example</a:t>
            </a:r>
            <a:r>
              <a:rPr lang="fr-FR" dirty="0"/>
              <a:t> dit et </a:t>
            </a:r>
            <a:r>
              <a:rPr lang="fr-FR" dirty="0" err="1"/>
              <a:t>et</a:t>
            </a:r>
            <a:r>
              <a:rPr lang="fr-FR" dirty="0"/>
              <a:t> </a:t>
            </a:r>
            <a:r>
              <a:rPr lang="fr-FR" dirty="0" err="1"/>
              <a:t>eum</a:t>
            </a:r>
            <a:r>
              <a:rPr lang="fr-FR" dirty="0"/>
              <a:t> </a:t>
            </a:r>
            <a:r>
              <a:rPr lang="fr-FR" dirty="0" err="1"/>
              <a:t>solupta</a:t>
            </a:r>
            <a:r>
              <a:rPr lang="fr-FR" dirty="0"/>
              <a:t> et </a:t>
            </a:r>
            <a:r>
              <a:rPr lang="fr-FR" dirty="0" err="1"/>
              <a:t>occate</a:t>
            </a:r>
            <a:r>
              <a:rPr lang="fr-FR" dirty="0"/>
              <a:t> </a:t>
            </a:r>
            <a:r>
              <a:rPr lang="fr-FR" dirty="0" err="1"/>
              <a:t>nis</a:t>
            </a:r>
            <a:r>
              <a:rPr lang="fr-FR" dirty="0"/>
              <a:t> venet </a:t>
            </a:r>
            <a:r>
              <a:rPr lang="fr-FR" dirty="0" err="1"/>
              <a:t>essi</a:t>
            </a:r>
            <a:r>
              <a:rPr lang="fr-FR" dirty="0"/>
              <a:t> </a:t>
            </a:r>
            <a:r>
              <a:rPr lang="fr-FR" dirty="0" err="1"/>
              <a:t>rest</a:t>
            </a:r>
            <a:r>
              <a:rPr lang="fr-FR" dirty="0"/>
              <a:t> </a:t>
            </a:r>
            <a:r>
              <a:rPr lang="fr-FR" dirty="0" err="1"/>
              <a:t>haris</a:t>
            </a:r>
            <a:r>
              <a:rPr lang="fr-FR" dirty="0"/>
              <a:t> </a:t>
            </a:r>
            <a:r>
              <a:rPr lang="fr-FR" dirty="0" err="1"/>
              <a:t>dollab</a:t>
            </a:r>
            <a:r>
              <a:rPr lang="fr-FR" dirty="0"/>
              <a:t> il </a:t>
            </a:r>
            <a:r>
              <a:rPr lang="fr-FR" dirty="0" err="1"/>
              <a:t>etum</a:t>
            </a:r>
            <a:r>
              <a:rPr lang="fr-FR" dirty="0"/>
              <a:t>, </a:t>
            </a:r>
            <a:r>
              <a:rPr lang="fr-FR" dirty="0" err="1"/>
              <a:t>iunt</a:t>
            </a:r>
            <a:r>
              <a:rPr lang="fr-FR" dirty="0"/>
              <a:t> </a:t>
            </a:r>
            <a:r>
              <a:rPr lang="fr-FR" dirty="0" err="1"/>
              <a:t>ipis</a:t>
            </a:r>
            <a:r>
              <a:rPr lang="fr-FR" dirty="0"/>
              <a:t> est </a:t>
            </a:r>
            <a:r>
              <a:rPr lang="fr-FR" dirty="0" err="1"/>
              <a:t>inus</a:t>
            </a:r>
            <a:r>
              <a:rPr lang="fr-FR" dirty="0"/>
              <a:t> </a:t>
            </a:r>
            <a:r>
              <a:rPr lang="fr-FR" dirty="0" err="1"/>
              <a:t>asit</a:t>
            </a:r>
            <a:endParaRPr lang="en-US" dirty="0"/>
          </a:p>
        </p:txBody>
      </p:sp>
      <p:cxnSp>
        <p:nvCxnSpPr>
          <p:cNvPr id="22" name="Straight Connector 21">
            <a:extLst>
              <a:ext uri="{FF2B5EF4-FFF2-40B4-BE49-F238E27FC236}">
                <a16:creationId xmlns:a16="http://schemas.microsoft.com/office/drawing/2014/main" id="{AD44355C-4AEA-414F-B328-714275AAF37D}"/>
              </a:ext>
            </a:extLst>
          </p:cNvPr>
          <p:cNvCxnSpPr>
            <a:cxnSpLocks/>
          </p:cNvCxnSpPr>
          <p:nvPr userDrawn="1"/>
        </p:nvCxnSpPr>
        <p:spPr>
          <a:xfrm>
            <a:off x="1359461" y="2118113"/>
            <a:ext cx="10453800" cy="0"/>
          </a:xfrm>
          <a:prstGeom prst="line">
            <a:avLst/>
          </a:prstGeom>
          <a:ln w="38100">
            <a:solidFill>
              <a:srgbClr val="436AB3"/>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hasCustomPrompt="1"/>
          </p:nvPr>
        </p:nvSpPr>
        <p:spPr>
          <a:xfrm>
            <a:off x="0" y="0"/>
            <a:ext cx="5187950" cy="6119813"/>
          </a:xfrm>
          <a:blipFill>
            <a:blip r:embed="rId2"/>
            <a:stretch>
              <a:fillRect/>
            </a:stretch>
          </a:blipFill>
        </p:spPr>
        <p:txBody>
          <a:bodyPr/>
          <a:lstStyle/>
          <a:p>
            <a:r>
              <a:rPr lang="en-CA" dirty="0"/>
              <a:t> </a:t>
            </a:r>
          </a:p>
        </p:txBody>
      </p:sp>
      <p:sp>
        <p:nvSpPr>
          <p:cNvPr id="16" name="Subtitle 2">
            <a:extLst>
              <a:ext uri="{FF2B5EF4-FFF2-40B4-BE49-F238E27FC236}">
                <a16:creationId xmlns:a16="http://schemas.microsoft.com/office/drawing/2014/main" id="{6E9586F6-55A4-C240-870A-9524EB347087}"/>
              </a:ext>
            </a:extLst>
          </p:cNvPr>
          <p:cNvSpPr>
            <a:spLocks noGrp="1"/>
          </p:cNvSpPr>
          <p:nvPr>
            <p:ph type="subTitle" idx="1" hasCustomPrompt="1"/>
          </p:nvPr>
        </p:nvSpPr>
        <p:spPr>
          <a:xfrm>
            <a:off x="6783977" y="5548327"/>
            <a:ext cx="5408023" cy="571265"/>
          </a:xfrm>
          <a:prstGeom prst="rect">
            <a:avLst/>
          </a:prstGeom>
          <a:solidFill>
            <a:srgbClr val="ABA5A0">
              <a:alpha val="49804"/>
            </a:srgbClr>
          </a:solidFill>
          <a:ln>
            <a:noFill/>
          </a:ln>
        </p:spPr>
        <p:txBody>
          <a:bodyPr wrap="square" lIns="180000" tIns="180000" rIns="180000" bIns="180000">
            <a:spAutoFit/>
          </a:bodyPr>
          <a:lstStyle>
            <a:lvl1pPr marL="0" indent="0" algn="l">
              <a:buNone/>
              <a:defRPr sz="1500" b="0" i="0" cap="all" baseline="0">
                <a:solidFill>
                  <a:schemeClr val="bg1"/>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Emphasis</a:t>
            </a:r>
          </a:p>
        </p:txBody>
      </p:sp>
      <p:cxnSp>
        <p:nvCxnSpPr>
          <p:cNvPr id="17" name="Straight Connector 16">
            <a:extLst>
              <a:ext uri="{FF2B5EF4-FFF2-40B4-BE49-F238E27FC236}">
                <a16:creationId xmlns:a16="http://schemas.microsoft.com/office/drawing/2014/main" id="{1F461BC8-2CDE-314B-9FB5-9D08883016F5}"/>
              </a:ext>
            </a:extLst>
          </p:cNvPr>
          <p:cNvCxnSpPr>
            <a:cxnSpLocks/>
          </p:cNvCxnSpPr>
          <p:nvPr userDrawn="1"/>
        </p:nvCxnSpPr>
        <p:spPr>
          <a:xfrm>
            <a:off x="6783977" y="5530039"/>
            <a:ext cx="5408023" cy="0"/>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FEF4ECA6-C388-AC46-91F2-C5D50081397E}"/>
              </a:ext>
            </a:extLst>
          </p:cNvPr>
          <p:cNvSpPr>
            <a:spLocks noGrp="1"/>
          </p:cNvSpPr>
          <p:nvPr>
            <p:ph type="title" hasCustomPrompt="1"/>
          </p:nvPr>
        </p:nvSpPr>
        <p:spPr>
          <a:xfrm>
            <a:off x="5460125" y="344386"/>
            <a:ext cx="6353136" cy="1586408"/>
          </a:xfrm>
        </p:spPr>
        <p:txBody>
          <a:bodyPr>
            <a:noAutofit/>
          </a:bodyPr>
          <a:lstStyle>
            <a:lvl1pPr algn="ctr">
              <a:defRPr sz="5800">
                <a:solidFill>
                  <a:schemeClr val="tx1"/>
                </a:solidFill>
              </a:defRPr>
            </a:lvl1pPr>
          </a:lstStyle>
          <a:p>
            <a:r>
              <a:rPr lang="en-US" dirty="0"/>
              <a:t>Title</a:t>
            </a:r>
          </a:p>
        </p:txBody>
      </p:sp>
    </p:spTree>
    <p:extLst>
      <p:ext uri="{BB962C8B-B14F-4D97-AF65-F5344CB8AC3E}">
        <p14:creationId xmlns:p14="http://schemas.microsoft.com/office/powerpoint/2010/main" val="290069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365125"/>
            <a:ext cx="10453800" cy="1095375"/>
          </a:xfrm>
          <a:prstGeom prst="rect">
            <a:avLst/>
          </a:prstGeom>
        </p:spPr>
        <p:txBody>
          <a:bodyPr vert="horz" lIns="0" tIns="0" rIns="0" bIns="0" rtlCol="0" anchor="b" anchorCtr="0">
            <a:normAutofit/>
          </a:bodyPr>
          <a:lstStyle/>
          <a:p>
            <a:r>
              <a:rPr lang="en-US" dirty="0"/>
              <a:t>Click to edit Master title style</a:t>
            </a:r>
          </a:p>
        </p:txBody>
      </p:sp>
      <p:sp>
        <p:nvSpPr>
          <p:cNvPr id="8" name="Text Placeholder 2">
            <a:extLst>
              <a:ext uri="{FF2B5EF4-FFF2-40B4-BE49-F238E27FC236}">
                <a16:creationId xmlns:a16="http://schemas.microsoft.com/office/drawing/2014/main" id="{802B3CA9-8467-CC4A-81A6-0276EF62E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D6BA2AD-E2FE-D542-B308-72E0EAA022B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00000" y="6656832"/>
            <a:ext cx="1524000" cy="201168"/>
          </a:xfrm>
          <a:prstGeom prst="rect">
            <a:avLst/>
          </a:prstGeom>
        </p:spPr>
      </p:pic>
      <p:sp>
        <p:nvSpPr>
          <p:cNvPr id="12" name="TextBox 11">
            <a:extLst>
              <a:ext uri="{FF2B5EF4-FFF2-40B4-BE49-F238E27FC236}">
                <a16:creationId xmlns:a16="http://schemas.microsoft.com/office/drawing/2014/main" id="{D7367D2D-F0C7-CE40-B25C-666AD8C00F96}"/>
              </a:ext>
            </a:extLst>
          </p:cNvPr>
          <p:cNvSpPr txBox="1"/>
          <p:nvPr userDrawn="1"/>
        </p:nvSpPr>
        <p:spPr>
          <a:xfrm>
            <a:off x="900000" y="6176963"/>
            <a:ext cx="3858768" cy="365125"/>
          </a:xfrm>
          <a:prstGeom prst="rect">
            <a:avLst/>
          </a:prstGeom>
          <a:noFill/>
        </p:spPr>
        <p:txBody>
          <a:bodyPr wrap="square" lIns="0" tIns="0" rIns="0" bIns="0" rtlCol="0" anchor="b" anchorCtr="0">
            <a:noAutofit/>
          </a:bodyPr>
          <a:lstStyle/>
          <a:p>
            <a:r>
              <a:rPr lang="en-US" sz="800" b="0" i="0" dirty="0">
                <a:solidFill>
                  <a:schemeClr val="tx1"/>
                </a:solidFill>
                <a:latin typeface="Arial" charset="0"/>
                <a:ea typeface="Arial" charset="0"/>
                <a:cs typeface="Arial" charset="0"/>
              </a:rPr>
              <a:t>Impact Assessment Agency of Canada</a:t>
            </a:r>
          </a:p>
          <a:p>
            <a:r>
              <a:rPr lang="en-US" sz="800" b="0" i="0" dirty="0" err="1">
                <a:solidFill>
                  <a:schemeClr val="tx1"/>
                </a:solidFill>
                <a:latin typeface="Arial" charset="0"/>
                <a:ea typeface="Arial" charset="0"/>
                <a:cs typeface="Arial" charset="0"/>
              </a:rPr>
              <a:t>Agence</a:t>
            </a:r>
            <a:r>
              <a:rPr lang="en-US" sz="800" b="0" i="0" baseline="0" dirty="0">
                <a:solidFill>
                  <a:schemeClr val="tx1"/>
                </a:solidFill>
                <a:latin typeface="Arial" charset="0"/>
                <a:ea typeface="Arial" charset="0"/>
                <a:cs typeface="Arial" charset="0"/>
              </a:rPr>
              <a:t> </a:t>
            </a:r>
            <a:r>
              <a:rPr lang="en-US" sz="800" b="0" i="0" baseline="0" dirty="0" err="1">
                <a:solidFill>
                  <a:schemeClr val="tx1"/>
                </a:solidFill>
                <a:latin typeface="Arial" charset="0"/>
                <a:ea typeface="Arial" charset="0"/>
                <a:cs typeface="Arial" charset="0"/>
              </a:rPr>
              <a:t>d’évaluation</a:t>
            </a:r>
            <a:r>
              <a:rPr lang="en-US" sz="800" b="0" i="0" baseline="0" dirty="0">
                <a:solidFill>
                  <a:schemeClr val="tx1"/>
                </a:solidFill>
                <a:latin typeface="Arial" charset="0"/>
                <a:ea typeface="Arial" charset="0"/>
                <a:cs typeface="Arial" charset="0"/>
              </a:rPr>
              <a:t> </a:t>
            </a:r>
            <a:r>
              <a:rPr lang="en-US" sz="800" b="0" i="0" baseline="0" dirty="0" err="1">
                <a:solidFill>
                  <a:schemeClr val="tx1"/>
                </a:solidFill>
                <a:latin typeface="Arial" charset="0"/>
                <a:ea typeface="Arial" charset="0"/>
                <a:cs typeface="Arial" charset="0"/>
              </a:rPr>
              <a:t>d’impact</a:t>
            </a:r>
            <a:r>
              <a:rPr lang="en-US" sz="800" b="0" i="0" baseline="0" dirty="0">
                <a:solidFill>
                  <a:schemeClr val="tx1"/>
                </a:solidFill>
                <a:latin typeface="Arial" charset="0"/>
                <a:ea typeface="Arial" charset="0"/>
                <a:cs typeface="Arial" charset="0"/>
              </a:rPr>
              <a:t> du Canada</a:t>
            </a:r>
            <a:endParaRPr lang="en-US" sz="800" b="0" i="0" dirty="0">
              <a:solidFill>
                <a:schemeClr val="tx1"/>
              </a:solidFill>
              <a:latin typeface="Arial" charset="0"/>
              <a:ea typeface="Arial" charset="0"/>
              <a:cs typeface="Arial" charset="0"/>
            </a:endParaRPr>
          </a:p>
        </p:txBody>
      </p:sp>
      <p:sp>
        <p:nvSpPr>
          <p:cNvPr id="3" name="TextBox 2"/>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pPr algn="r"/>
              <a:t>‹#›</a:t>
            </a:fld>
            <a:endParaRPr lang="fr-CA" dirty="0"/>
          </a:p>
        </p:txBody>
      </p:sp>
    </p:spTree>
    <p:extLst>
      <p:ext uri="{BB962C8B-B14F-4D97-AF65-F5344CB8AC3E}">
        <p14:creationId xmlns:p14="http://schemas.microsoft.com/office/powerpoint/2010/main" val="12797946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4" r:id="rId3"/>
    <p:sldLayoutId id="2147483695" r:id="rId4"/>
    <p:sldLayoutId id="2147483696" r:id="rId5"/>
    <p:sldLayoutId id="2147483713" r:id="rId6"/>
    <p:sldLayoutId id="2147483716" r:id="rId7"/>
  </p:sldLayoutIdLst>
  <p:hf sldNum="0" hdr="0" ftr="0" dt="0"/>
  <p:txStyles>
    <p:titleStyle>
      <a:lvl1pPr algn="l" defTabSz="914400" rtl="0" eaLnBrk="1" latinLnBrk="0" hangingPunct="1">
        <a:lnSpc>
          <a:spcPct val="90000"/>
        </a:lnSpc>
        <a:spcBef>
          <a:spcPct val="0"/>
        </a:spcBef>
        <a:buNone/>
        <a:defRPr sz="5400" b="1" i="0" kern="1200">
          <a:solidFill>
            <a:srgbClr val="6C93CD"/>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2000"/>
        </a:spcBef>
        <a:buFont typeface="Arial"/>
        <a:buNone/>
        <a:defRPr sz="20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1000"/>
        </a:spcBef>
        <a:buFont typeface="Arial"/>
        <a:buNone/>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85200" indent="0" algn="l" defTabSz="914400" rtl="0" eaLnBrk="1" latinLnBrk="0" hangingPunct="1">
        <a:lnSpc>
          <a:spcPct val="90000"/>
        </a:lnSpc>
        <a:spcBef>
          <a:spcPts val="2000"/>
        </a:spcBef>
        <a:buFont typeface="Arial"/>
        <a:buNone/>
        <a:defRPr sz="22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385200" indent="0" algn="l"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40800" indent="0" algn="l" defTabSz="914400" rtl="0" eaLnBrk="1" latinLnBrk="0" hangingPunct="1">
        <a:lnSpc>
          <a:spcPct val="90000"/>
        </a:lnSpc>
        <a:spcBef>
          <a:spcPts val="800"/>
        </a:spcBef>
        <a:buFont typeface="Arial"/>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365125"/>
            <a:ext cx="10453800" cy="1095375"/>
          </a:xfrm>
          <a:prstGeom prst="rect">
            <a:avLst/>
          </a:prstGeom>
        </p:spPr>
        <p:txBody>
          <a:bodyPr vert="horz" lIns="0" tIns="0" rIns="0" bIns="0" rtlCol="0" anchor="b" anchorCtr="0">
            <a:normAutofit/>
          </a:bodyPr>
          <a:lstStyle/>
          <a:p>
            <a:r>
              <a:rPr lang="en-US" dirty="0"/>
              <a:t>Click to edit Master title style</a:t>
            </a:r>
          </a:p>
        </p:txBody>
      </p:sp>
      <p:sp>
        <p:nvSpPr>
          <p:cNvPr id="8" name="Text Placeholder 2">
            <a:extLst>
              <a:ext uri="{FF2B5EF4-FFF2-40B4-BE49-F238E27FC236}">
                <a16:creationId xmlns:a16="http://schemas.microsoft.com/office/drawing/2014/main" id="{802B3CA9-8467-CC4A-81A6-0276EF62E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4D6BA2AD-E2FE-D542-B308-72E0EAA022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0000" y="6656832"/>
            <a:ext cx="1524000" cy="201168"/>
          </a:xfrm>
          <a:prstGeom prst="rect">
            <a:avLst/>
          </a:prstGeom>
        </p:spPr>
      </p:pic>
      <p:sp>
        <p:nvSpPr>
          <p:cNvPr id="10" name="TextBox 9">
            <a:extLst>
              <a:ext uri="{FF2B5EF4-FFF2-40B4-BE49-F238E27FC236}">
                <a16:creationId xmlns:a16="http://schemas.microsoft.com/office/drawing/2014/main" id="{D7367D2D-F0C7-CE40-B25C-666AD8C00F96}"/>
              </a:ext>
            </a:extLst>
          </p:cNvPr>
          <p:cNvSpPr txBox="1"/>
          <p:nvPr userDrawn="1"/>
        </p:nvSpPr>
        <p:spPr>
          <a:xfrm>
            <a:off x="900000" y="6176963"/>
            <a:ext cx="3858768" cy="365125"/>
          </a:xfrm>
          <a:prstGeom prst="rect">
            <a:avLst/>
          </a:prstGeom>
          <a:noFill/>
        </p:spPr>
        <p:txBody>
          <a:bodyPr wrap="square" lIns="0" tIns="0" rIns="0" bIns="0" rtlCol="0" anchor="b" anchorCtr="0">
            <a:noAutofit/>
          </a:bodyPr>
          <a:lstStyle/>
          <a:p>
            <a:r>
              <a:rPr lang="en-US" sz="800" b="0" i="0" dirty="0">
                <a:solidFill>
                  <a:schemeClr val="tx1"/>
                </a:solidFill>
                <a:latin typeface="Arial" charset="0"/>
                <a:ea typeface="Arial" charset="0"/>
                <a:cs typeface="Arial" charset="0"/>
              </a:rPr>
              <a:t>Impact Assessment Agency of Canada</a:t>
            </a:r>
          </a:p>
          <a:p>
            <a:r>
              <a:rPr lang="en-US" sz="800" b="0" i="0" dirty="0" err="1">
                <a:solidFill>
                  <a:schemeClr val="tx1"/>
                </a:solidFill>
                <a:latin typeface="Arial" charset="0"/>
                <a:ea typeface="Arial" charset="0"/>
                <a:cs typeface="Arial" charset="0"/>
              </a:rPr>
              <a:t>Agence</a:t>
            </a:r>
            <a:r>
              <a:rPr lang="en-US" sz="800" b="0" i="0" baseline="0" dirty="0">
                <a:solidFill>
                  <a:schemeClr val="tx1"/>
                </a:solidFill>
                <a:latin typeface="Arial" charset="0"/>
                <a:ea typeface="Arial" charset="0"/>
                <a:cs typeface="Arial" charset="0"/>
              </a:rPr>
              <a:t> </a:t>
            </a:r>
            <a:r>
              <a:rPr lang="en-US" sz="800" b="0" i="0" baseline="0" dirty="0" err="1">
                <a:solidFill>
                  <a:schemeClr val="tx1"/>
                </a:solidFill>
                <a:latin typeface="Arial" charset="0"/>
                <a:ea typeface="Arial" charset="0"/>
                <a:cs typeface="Arial" charset="0"/>
              </a:rPr>
              <a:t>d’évaluation</a:t>
            </a:r>
            <a:r>
              <a:rPr lang="en-US" sz="800" b="0" i="0" baseline="0" dirty="0">
                <a:solidFill>
                  <a:schemeClr val="tx1"/>
                </a:solidFill>
                <a:latin typeface="Arial" charset="0"/>
                <a:ea typeface="Arial" charset="0"/>
                <a:cs typeface="Arial" charset="0"/>
              </a:rPr>
              <a:t> </a:t>
            </a:r>
            <a:r>
              <a:rPr lang="en-US" sz="800" b="0" i="0" baseline="0" dirty="0" err="1">
                <a:solidFill>
                  <a:schemeClr val="tx1"/>
                </a:solidFill>
                <a:latin typeface="Arial" charset="0"/>
                <a:ea typeface="Arial" charset="0"/>
                <a:cs typeface="Arial" charset="0"/>
              </a:rPr>
              <a:t>d’impact</a:t>
            </a:r>
            <a:r>
              <a:rPr lang="en-US" sz="800" b="0" i="0" baseline="0" dirty="0">
                <a:solidFill>
                  <a:schemeClr val="tx1"/>
                </a:solidFill>
                <a:latin typeface="Arial" charset="0"/>
                <a:ea typeface="Arial" charset="0"/>
                <a:cs typeface="Arial" charset="0"/>
              </a:rPr>
              <a:t> du Canada</a:t>
            </a:r>
            <a:endParaRPr lang="en-US" sz="800" b="0" i="0" dirty="0">
              <a:solidFill>
                <a:schemeClr val="tx1"/>
              </a:solidFill>
              <a:latin typeface="Arial" charset="0"/>
              <a:ea typeface="Arial" charset="0"/>
              <a:cs typeface="Arial" charset="0"/>
            </a:endParaRPr>
          </a:p>
        </p:txBody>
      </p: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pPr algn="r"/>
              <a:t>‹#›</a:t>
            </a:fld>
            <a:endParaRPr lang="fr-CA" dirty="0"/>
          </a:p>
        </p:txBody>
      </p:sp>
    </p:spTree>
    <p:extLst>
      <p:ext uri="{BB962C8B-B14F-4D97-AF65-F5344CB8AC3E}">
        <p14:creationId xmlns:p14="http://schemas.microsoft.com/office/powerpoint/2010/main" val="3181115333"/>
      </p:ext>
    </p:extLst>
  </p:cSld>
  <p:clrMap bg1="lt1" tx1="dk1" bg2="lt2" tx2="dk2" accent1="accent1" accent2="accent2" accent3="accent3" accent4="accent4" accent5="accent5" accent6="accent6" hlink="hlink" folHlink="folHlink"/>
  <p:sldLayoutIdLst>
    <p:sldLayoutId id="2147483678" r:id="rId1"/>
    <p:sldLayoutId id="2147483679" r:id="rId2"/>
  </p:sldLayoutIdLst>
  <p:hf sldNum="0" hdr="0" ftr="0" dt="0"/>
  <p:txStyles>
    <p:titleStyle>
      <a:lvl1pPr algn="l" defTabSz="914400" rtl="0" eaLnBrk="1" latinLnBrk="0" hangingPunct="1">
        <a:lnSpc>
          <a:spcPct val="90000"/>
        </a:lnSpc>
        <a:spcBef>
          <a:spcPct val="0"/>
        </a:spcBef>
        <a:buNone/>
        <a:defRPr sz="5400" b="1" i="0" kern="1200">
          <a:solidFill>
            <a:srgbClr val="6C93CD"/>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2000"/>
        </a:spcBef>
        <a:buFont typeface="Arial"/>
        <a:buNone/>
        <a:defRPr sz="20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1000"/>
        </a:spcBef>
        <a:buFont typeface="Arial"/>
        <a:buNone/>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85200" indent="0" algn="l" defTabSz="914400" rtl="0" eaLnBrk="1" latinLnBrk="0" hangingPunct="1">
        <a:lnSpc>
          <a:spcPct val="90000"/>
        </a:lnSpc>
        <a:spcBef>
          <a:spcPts val="2000"/>
        </a:spcBef>
        <a:buFont typeface="Arial"/>
        <a:buNone/>
        <a:defRPr sz="22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385200" indent="0" algn="l"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40800" indent="0" algn="l" defTabSz="914400" rtl="0" eaLnBrk="1" latinLnBrk="0" hangingPunct="1">
        <a:lnSpc>
          <a:spcPct val="90000"/>
        </a:lnSpc>
        <a:spcBef>
          <a:spcPts val="800"/>
        </a:spcBef>
        <a:buFont typeface="Arial"/>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365125"/>
            <a:ext cx="10453800" cy="1095375"/>
          </a:xfrm>
          <a:prstGeom prst="rect">
            <a:avLst/>
          </a:prstGeom>
        </p:spPr>
        <p:txBody>
          <a:bodyPr vert="horz" lIns="0" tIns="0" rIns="0" bIns="0" rtlCol="0" anchor="b" anchorCtr="0">
            <a:normAutofit/>
          </a:bodyPr>
          <a:lstStyle/>
          <a:p>
            <a:r>
              <a:rPr lang="en-US" dirty="0"/>
              <a:t>Click to edit Master title style</a:t>
            </a:r>
          </a:p>
        </p:txBody>
      </p:sp>
      <p:sp>
        <p:nvSpPr>
          <p:cNvPr id="8" name="Text Placeholder 2">
            <a:extLst>
              <a:ext uri="{FF2B5EF4-FFF2-40B4-BE49-F238E27FC236}">
                <a16:creationId xmlns:a16="http://schemas.microsoft.com/office/drawing/2014/main" id="{802B3CA9-8467-CC4A-81A6-0276EF62E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D6BA2AD-E2FE-D542-B308-72E0EAA022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0000" y="6656832"/>
            <a:ext cx="1524000" cy="201168"/>
          </a:xfrm>
          <a:prstGeom prst="rect">
            <a:avLst/>
          </a:prstGeom>
        </p:spPr>
      </p:pic>
      <p:sp>
        <p:nvSpPr>
          <p:cNvPr id="12" name="TextBox 11">
            <a:extLst>
              <a:ext uri="{FF2B5EF4-FFF2-40B4-BE49-F238E27FC236}">
                <a16:creationId xmlns:a16="http://schemas.microsoft.com/office/drawing/2014/main" id="{D7367D2D-F0C7-CE40-B25C-666AD8C00F96}"/>
              </a:ext>
            </a:extLst>
          </p:cNvPr>
          <p:cNvSpPr txBox="1"/>
          <p:nvPr userDrawn="1"/>
        </p:nvSpPr>
        <p:spPr>
          <a:xfrm>
            <a:off x="900000" y="6176963"/>
            <a:ext cx="3858768" cy="365125"/>
          </a:xfrm>
          <a:prstGeom prst="rect">
            <a:avLst/>
          </a:prstGeom>
          <a:noFill/>
        </p:spPr>
        <p:txBody>
          <a:bodyPr wrap="square" lIns="0" tIns="0" rIns="0" bIns="0" rtlCol="0" anchor="b" anchorCtr="0">
            <a:noAutofit/>
          </a:bodyPr>
          <a:lstStyle/>
          <a:p>
            <a:r>
              <a:rPr lang="en-US" sz="800" b="0" i="0" dirty="0">
                <a:solidFill>
                  <a:schemeClr val="tx1"/>
                </a:solidFill>
                <a:latin typeface="Arial" charset="0"/>
                <a:ea typeface="Arial" charset="0"/>
                <a:cs typeface="Arial" charset="0"/>
              </a:rPr>
              <a:t>Impact Assessment Agency of Canada</a:t>
            </a:r>
          </a:p>
          <a:p>
            <a:r>
              <a:rPr lang="en-US" sz="800" b="0" i="0" dirty="0" err="1">
                <a:solidFill>
                  <a:schemeClr val="tx1"/>
                </a:solidFill>
                <a:latin typeface="Arial" charset="0"/>
                <a:ea typeface="Arial" charset="0"/>
                <a:cs typeface="Arial" charset="0"/>
              </a:rPr>
              <a:t>Agence</a:t>
            </a:r>
            <a:r>
              <a:rPr lang="en-US" sz="800" b="0" i="0" baseline="0" dirty="0">
                <a:solidFill>
                  <a:schemeClr val="tx1"/>
                </a:solidFill>
                <a:latin typeface="Arial" charset="0"/>
                <a:ea typeface="Arial" charset="0"/>
                <a:cs typeface="Arial" charset="0"/>
              </a:rPr>
              <a:t> </a:t>
            </a:r>
            <a:r>
              <a:rPr lang="en-US" sz="800" b="0" i="0" baseline="0" dirty="0" err="1">
                <a:solidFill>
                  <a:schemeClr val="tx1"/>
                </a:solidFill>
                <a:latin typeface="Arial" charset="0"/>
                <a:ea typeface="Arial" charset="0"/>
                <a:cs typeface="Arial" charset="0"/>
              </a:rPr>
              <a:t>d’évaluation</a:t>
            </a:r>
            <a:r>
              <a:rPr lang="en-US" sz="800" b="0" i="0" baseline="0" dirty="0">
                <a:solidFill>
                  <a:schemeClr val="tx1"/>
                </a:solidFill>
                <a:latin typeface="Arial" charset="0"/>
                <a:ea typeface="Arial" charset="0"/>
                <a:cs typeface="Arial" charset="0"/>
              </a:rPr>
              <a:t> </a:t>
            </a:r>
            <a:r>
              <a:rPr lang="en-US" sz="800" b="0" i="0" baseline="0" dirty="0" err="1">
                <a:solidFill>
                  <a:schemeClr val="tx1"/>
                </a:solidFill>
                <a:latin typeface="Arial" charset="0"/>
                <a:ea typeface="Arial" charset="0"/>
                <a:cs typeface="Arial" charset="0"/>
              </a:rPr>
              <a:t>d’impact</a:t>
            </a:r>
            <a:r>
              <a:rPr lang="en-US" sz="800" b="0" i="0" baseline="0" dirty="0">
                <a:solidFill>
                  <a:schemeClr val="tx1"/>
                </a:solidFill>
                <a:latin typeface="Arial" charset="0"/>
                <a:ea typeface="Arial" charset="0"/>
                <a:cs typeface="Arial" charset="0"/>
              </a:rPr>
              <a:t> du Canada</a:t>
            </a:r>
            <a:endParaRPr lang="en-US" sz="800" b="0" i="0" dirty="0">
              <a:solidFill>
                <a:schemeClr val="tx1"/>
              </a:solidFill>
              <a:latin typeface="Arial" charset="0"/>
              <a:ea typeface="Arial" charset="0"/>
              <a:cs typeface="Arial" charset="0"/>
            </a:endParaRPr>
          </a:p>
        </p:txBody>
      </p:sp>
      <p:sp>
        <p:nvSpPr>
          <p:cNvPr id="6" name="TextBox 5"/>
          <p:cNvSpPr txBox="1"/>
          <p:nvPr userDrawn="1"/>
        </p:nvSpPr>
        <p:spPr>
          <a:xfrm>
            <a:off x="10877007" y="6374674"/>
            <a:ext cx="476794" cy="246221"/>
          </a:xfrm>
          <a:prstGeom prst="rect">
            <a:avLst/>
          </a:prstGeom>
          <a:noFill/>
        </p:spPr>
        <p:txBody>
          <a:bodyPr wrap="square" rtlCol="0">
            <a:spAutoFit/>
          </a:bodyPr>
          <a:lstStyle/>
          <a:p>
            <a:pPr algn="r"/>
            <a:fld id="{5BE7F921-15AD-471F-A2DD-D431CFF00331}" type="slidenum">
              <a:rPr lang="fr-CA" sz="1000" smtClean="0"/>
              <a:pPr algn="r"/>
              <a:t>‹#›</a:t>
            </a:fld>
            <a:endParaRPr lang="fr-CA" dirty="0"/>
          </a:p>
        </p:txBody>
      </p:sp>
    </p:spTree>
    <p:extLst>
      <p:ext uri="{BB962C8B-B14F-4D97-AF65-F5344CB8AC3E}">
        <p14:creationId xmlns:p14="http://schemas.microsoft.com/office/powerpoint/2010/main" val="5008889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ftr="0" dt="0"/>
  <p:txStyles>
    <p:titleStyle>
      <a:lvl1pPr algn="l" defTabSz="914400" rtl="0" eaLnBrk="1" latinLnBrk="0" hangingPunct="1">
        <a:lnSpc>
          <a:spcPct val="90000"/>
        </a:lnSpc>
        <a:spcBef>
          <a:spcPct val="0"/>
        </a:spcBef>
        <a:buNone/>
        <a:defRPr sz="5400" b="1" i="0" kern="1200">
          <a:solidFill>
            <a:srgbClr val="6C93CD"/>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2000"/>
        </a:spcBef>
        <a:buFont typeface="Arial"/>
        <a:buNone/>
        <a:defRPr sz="20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1000"/>
        </a:spcBef>
        <a:buFont typeface="Arial"/>
        <a:buNone/>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85200" indent="0" algn="l" defTabSz="914400" rtl="0" eaLnBrk="1" latinLnBrk="0" hangingPunct="1">
        <a:lnSpc>
          <a:spcPct val="90000"/>
        </a:lnSpc>
        <a:spcBef>
          <a:spcPts val="2000"/>
        </a:spcBef>
        <a:buFont typeface="Arial"/>
        <a:buNone/>
        <a:defRPr sz="22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385200" indent="0" algn="l"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40800" indent="0" algn="l" defTabSz="914400" rtl="0" eaLnBrk="1" latinLnBrk="0" hangingPunct="1">
        <a:lnSpc>
          <a:spcPct val="90000"/>
        </a:lnSpc>
        <a:spcBef>
          <a:spcPts val="800"/>
        </a:spcBef>
        <a:buFont typeface="Arial"/>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canada.ca/fr/agence-evaluation-impact/services/politiques-et-orientation/guide-practitioner-evaluation-impact-federale.html" TargetMode="External"/><Relationship Id="rId5" Type="http://schemas.openxmlformats.org/officeDocument/2006/relationships/hyperlink" Target="https://www.canada.ca/fr/agence-evaluation-impact/services/politiques-et-orientation/guide-practitioner-evaluation-impact-federale/pratiques-protection-connaissances-autochtones-confidentielles-loi-sur-levaluation-dimpact.html" TargetMode="External"/><Relationship Id="rId4" Type="http://schemas.openxmlformats.org/officeDocument/2006/relationships/hyperlink" Target="https://www.canada.ca/fr/agence-evaluation-impact/services/politiques-et-orientation/guide-practitioner-evaluation-impact-federale/prise-en-compte-des-connaissances-autochtones-en-vertu-de-la-loi-sur-levaluation-dimpact.html"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16.xml"/><Relationship Id="rId7" Type="http://schemas.openxmlformats.org/officeDocument/2006/relationships/hyperlink" Target="mailto:carolyn.dunn@iaac-aeic.gc.ca"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www.canada.ca/fr/agence-evaluation-impact/programmes/consultation-autochtones-cadre-evaluations-environnementales-federales/initiative-cadr-strategique-savoir-autochtone/le-savoir-autochtone.html" TargetMode="External"/><Relationship Id="rId5" Type="http://schemas.openxmlformats.org/officeDocument/2006/relationships/hyperlink" Target="https://www.canada.ca/fr/agence-evaluation-impact/services/politiques-et-orientation/guide-practitioner-evaluation-impact-federale.html" TargetMode="Externa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D46E48DE-77CF-764B-A21F-9D950654147F}"/>
              </a:ext>
            </a:extLst>
          </p:cNvPr>
          <p:cNvSpPr>
            <a:spLocks noGrp="1"/>
          </p:cNvSpPr>
          <p:nvPr>
            <p:custDataLst>
              <p:tags r:id="rId1"/>
            </p:custDataLst>
          </p:nvPr>
        </p:nvSpPr>
        <p:spPr>
          <a:xfrm>
            <a:off x="835741" y="3815404"/>
            <a:ext cx="11100619" cy="1894191"/>
          </a:xfrm>
          <a:prstGeom prst="rect">
            <a:avLst/>
          </a:prstGeom>
          <a:solidFill>
            <a:srgbClr val="436AB3">
              <a:alpha val="49804"/>
            </a:srgbClr>
          </a:solidFill>
          <a:ln>
            <a:noFill/>
          </a:ln>
        </p:spPr>
        <p:txBody>
          <a:bodyPr vert="horz" wrap="square" lIns="180000" tIns="180000" rIns="180000" bIns="180000" rtlCol="0">
            <a:spAutoFit/>
          </a:bodyPr>
          <a:lstStyle>
            <a:lvl1pPr marL="0" indent="0" algn="l" defTabSz="914400" rtl="0" eaLnBrk="1" latinLnBrk="0" hangingPunct="1">
              <a:lnSpc>
                <a:spcPct val="90000"/>
              </a:lnSpc>
              <a:spcBef>
                <a:spcPts val="2000"/>
              </a:spcBef>
              <a:buFont typeface="Arial"/>
              <a:buNone/>
              <a:defRPr sz="2600" b="1" i="0" kern="1200">
                <a:solidFill>
                  <a:srgbClr val="436AB3"/>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1000"/>
              </a:spcBef>
              <a:buFont typeface="Arial"/>
              <a:buNone/>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85200" indent="0" algn="l" defTabSz="914400" rtl="0" eaLnBrk="1" latinLnBrk="0" hangingPunct="1">
              <a:lnSpc>
                <a:spcPct val="90000"/>
              </a:lnSpc>
              <a:spcBef>
                <a:spcPts val="2000"/>
              </a:spcBef>
              <a:buFont typeface="Arial"/>
              <a:buNone/>
              <a:defRPr sz="2200" b="1" i="0" kern="1200">
                <a:solidFill>
                  <a:srgbClr val="805678"/>
                </a:solidFill>
                <a:latin typeface="Arial" panose="020B0604020202020204" pitchFamily="34" charset="0"/>
                <a:ea typeface="Arial" panose="020B0604020202020204" pitchFamily="34" charset="0"/>
                <a:cs typeface="Arial" panose="020B0604020202020204" pitchFamily="34" charset="0"/>
              </a:defRPr>
            </a:lvl3pPr>
            <a:lvl4pPr marL="385200" indent="0" algn="l" defTabSz="914400" rtl="0" eaLnBrk="1" latinLnBrk="0" hangingPunct="1">
              <a:lnSpc>
                <a:spcPct val="90000"/>
              </a:lnSpc>
              <a:spcBef>
                <a:spcPts val="800"/>
              </a:spcBef>
              <a:buFont typeface="Arial"/>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40800" indent="0" algn="l" defTabSz="914400" rtl="0" eaLnBrk="1" latinLnBrk="0" hangingPunct="1">
              <a:lnSpc>
                <a:spcPct val="90000"/>
              </a:lnSpc>
              <a:spcBef>
                <a:spcPts val="800"/>
              </a:spcBef>
              <a:buFont typeface="Arial"/>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CA" dirty="0" smtClean="0">
                <a:solidFill>
                  <a:schemeClr val="bg1"/>
                </a:solidFill>
              </a:rPr>
              <a:t>Politiques pour l’inclusion respectueuse du savoir autochtone dans les évaluations d’impact au Canada </a:t>
            </a:r>
          </a:p>
          <a:p>
            <a:r>
              <a:rPr lang="fr-CA" sz="2000" dirty="0" smtClean="0">
                <a:solidFill>
                  <a:schemeClr val="bg1"/>
                </a:solidFill>
              </a:rPr>
              <a:t>Colloque du Secrétariat international francophone en évaluation environnementale       Du 29 au 31 </a:t>
            </a:r>
            <a:r>
              <a:rPr kumimoji="1" lang="fr-CA" sz="2000" dirty="0" smtClean="0">
                <a:solidFill>
                  <a:schemeClr val="bg1"/>
                </a:solidFill>
              </a:rPr>
              <a:t>mars 2023</a:t>
            </a:r>
            <a:endParaRPr kumimoji="1" lang="fr-CA" sz="2000" dirty="0">
              <a:solidFill>
                <a:schemeClr val="bg1"/>
              </a:solidFill>
            </a:endParaRPr>
          </a:p>
        </p:txBody>
      </p:sp>
      <p:cxnSp>
        <p:nvCxnSpPr>
          <p:cNvPr id="15" name="Straight Connector 14">
            <a:extLst>
              <a:ext uri="{FF2B5EF4-FFF2-40B4-BE49-F238E27FC236}">
                <a16:creationId xmlns:a16="http://schemas.microsoft.com/office/drawing/2014/main" id="{5E6D2B4A-BB19-BD40-9EF2-D44FC3CDA832}"/>
              </a:ext>
            </a:extLst>
          </p:cNvPr>
          <p:cNvCxnSpPr>
            <a:cxnSpLocks/>
          </p:cNvCxnSpPr>
          <p:nvPr>
            <p:custDataLst>
              <p:tags r:id="rId2"/>
            </p:custDataLst>
          </p:nvPr>
        </p:nvCxnSpPr>
        <p:spPr>
          <a:xfrm>
            <a:off x="3008738" y="3797115"/>
            <a:ext cx="7659262" cy="18288"/>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082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custDataLst>
              <p:tags r:id="rId1"/>
            </p:custDataLst>
          </p:nvPr>
        </p:nvSpPr>
        <p:spPr/>
        <p:txBody>
          <a:bodyPr/>
          <a:lstStyle/>
          <a:p>
            <a:r>
              <a:rPr lang="fr-CA" dirty="0" smtClean="0">
                <a:solidFill>
                  <a:schemeClr val="tx1"/>
                </a:solidFill>
              </a:rPr>
              <a:t>Contexte : Le savoir autochtone dans la </a:t>
            </a:r>
            <a:r>
              <a:rPr lang="fr-CA" i="1" dirty="0" smtClean="0">
                <a:solidFill>
                  <a:schemeClr val="tx1"/>
                </a:solidFill>
              </a:rPr>
              <a:t>Loi sur l’évaluation d’impact</a:t>
            </a:r>
            <a:r>
              <a:rPr lang="fr-CA" dirty="0" smtClean="0">
                <a:solidFill>
                  <a:schemeClr val="tx1"/>
                </a:solidFill>
              </a:rPr>
              <a:t> </a:t>
            </a:r>
          </a:p>
          <a:p>
            <a:r>
              <a:rPr lang="fr-CA" dirty="0" smtClean="0">
                <a:solidFill>
                  <a:schemeClr val="tx1"/>
                </a:solidFill>
              </a:rPr>
              <a:t>Cadre stratégique sur le savoir autochtone</a:t>
            </a:r>
          </a:p>
          <a:p>
            <a:r>
              <a:rPr lang="fr-CA" dirty="0" smtClean="0">
                <a:solidFill>
                  <a:schemeClr val="tx1"/>
                </a:solidFill>
              </a:rPr>
              <a:t>Documents d’orientation</a:t>
            </a:r>
          </a:p>
          <a:p>
            <a:pPr marL="728100" lvl="2" indent="-342900">
              <a:buFont typeface="Courier New" panose="02070309020205020404" pitchFamily="49" charset="0"/>
              <a:buChar char="o"/>
            </a:pPr>
            <a:r>
              <a:rPr lang="fr-CA" b="0" dirty="0" smtClean="0">
                <a:solidFill>
                  <a:schemeClr val="tx1"/>
                </a:solidFill>
              </a:rPr>
              <a:t>Procédures concernant le savoir autochtone dans le cadre de l’évaluation d’impact </a:t>
            </a:r>
          </a:p>
          <a:p>
            <a:pPr marL="728100" lvl="2" indent="-342900">
              <a:buFont typeface="Courier New" panose="02070309020205020404" pitchFamily="49" charset="0"/>
              <a:buChar char="o"/>
            </a:pPr>
            <a:r>
              <a:rPr lang="fr-CA" b="0" dirty="0" smtClean="0">
                <a:solidFill>
                  <a:schemeClr val="tx1"/>
                </a:solidFill>
              </a:rPr>
              <a:t>Savoir autochtone confidentiel </a:t>
            </a:r>
          </a:p>
          <a:p>
            <a:endParaRPr lang="fr-CA" b="1" dirty="0" smtClean="0"/>
          </a:p>
          <a:p>
            <a:endParaRPr lang="fr-CA" dirty="0"/>
          </a:p>
        </p:txBody>
      </p:sp>
      <p:sp>
        <p:nvSpPr>
          <p:cNvPr id="3" name="Title 2"/>
          <p:cNvSpPr>
            <a:spLocks noGrp="1"/>
          </p:cNvSpPr>
          <p:nvPr>
            <p:ph type="title"/>
            <p:custDataLst>
              <p:tags r:id="rId2"/>
            </p:custDataLst>
          </p:nvPr>
        </p:nvSpPr>
        <p:spPr/>
        <p:txBody>
          <a:bodyPr/>
          <a:lstStyle/>
          <a:p>
            <a:r>
              <a:rPr lang="fr-CA" sz="4000" dirty="0" smtClean="0">
                <a:solidFill>
                  <a:srgbClr val="436AB3"/>
                </a:solidFill>
              </a:rPr>
              <a:t>Aperçu</a:t>
            </a:r>
            <a:endParaRPr lang="fr-CA" sz="4000" dirty="0">
              <a:solidFill>
                <a:srgbClr val="436AB3"/>
              </a:solidFill>
            </a:endParaRPr>
          </a:p>
        </p:txBody>
      </p:sp>
    </p:spTree>
    <p:extLst>
      <p:ext uri="{BB962C8B-B14F-4D97-AF65-F5344CB8AC3E}">
        <p14:creationId xmlns:p14="http://schemas.microsoft.com/office/powerpoint/2010/main" val="10637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lnSpcReduction="10000"/>
          </a:bodyPr>
          <a:lstStyle/>
          <a:p>
            <a:pPr fontAlgn="t">
              <a:lnSpc>
                <a:spcPct val="110000"/>
              </a:lnSpc>
              <a:spcBef>
                <a:spcPts val="1800"/>
              </a:spcBef>
            </a:pPr>
            <a:r>
              <a:rPr lang="fr-CA" sz="2200" dirty="0">
                <a:solidFill>
                  <a:schemeClr val="tx1"/>
                </a:solidFill>
              </a:rPr>
              <a:t>L’importance d’intégrer le savoir autochtone et l’information scientifique dans la prise de décisions est reconnue dans le préambule de la </a:t>
            </a:r>
            <a:r>
              <a:rPr lang="fr-CA" sz="2200" i="1" dirty="0">
                <a:solidFill>
                  <a:schemeClr val="tx1"/>
                </a:solidFill>
              </a:rPr>
              <a:t>Loi sur l’évaluation d’impact.</a:t>
            </a:r>
            <a:r>
              <a:rPr lang="fr-CA" sz="2200" dirty="0">
                <a:solidFill>
                  <a:schemeClr val="tx1"/>
                </a:solidFill>
              </a:rPr>
              <a:t> </a:t>
            </a:r>
          </a:p>
          <a:p>
            <a:pPr fontAlgn="t">
              <a:lnSpc>
                <a:spcPct val="110000"/>
              </a:lnSpc>
              <a:spcBef>
                <a:spcPts val="1800"/>
              </a:spcBef>
            </a:pPr>
            <a:r>
              <a:rPr lang="fr-CA" sz="2200" dirty="0">
                <a:solidFill>
                  <a:schemeClr val="tx1"/>
                </a:solidFill>
              </a:rPr>
              <a:t>La </a:t>
            </a:r>
            <a:r>
              <a:rPr lang="fr-CA" sz="2200" i="1" dirty="0">
                <a:solidFill>
                  <a:schemeClr val="tx1"/>
                </a:solidFill>
              </a:rPr>
              <a:t>Loi sur l’évaluation d’impact</a:t>
            </a:r>
            <a:r>
              <a:rPr lang="fr-CA" sz="2200" dirty="0">
                <a:solidFill>
                  <a:schemeClr val="tx1"/>
                </a:solidFill>
              </a:rPr>
              <a:t> exige que les rapports d’évaluations stratégiques, régionales et d’impact décrivent comment le savoir autochtone fourni est pris en considération et comment il est utilisé.</a:t>
            </a:r>
          </a:p>
          <a:p>
            <a:pPr lvl="0" fontAlgn="t">
              <a:spcBef>
                <a:spcPts val="1800"/>
              </a:spcBef>
            </a:pPr>
            <a:r>
              <a:rPr lang="fr-CA" sz="2200" dirty="0">
                <a:solidFill>
                  <a:schemeClr val="tx1"/>
                </a:solidFill>
              </a:rPr>
              <a:t>La loi exige également que le savoir autochtone soit :</a:t>
            </a:r>
            <a:endParaRPr lang="fr-CA" sz="1800" dirty="0">
              <a:solidFill>
                <a:schemeClr val="tx1"/>
              </a:solidFill>
            </a:endParaRPr>
          </a:p>
          <a:p>
            <a:pPr marL="728100" lvl="2" indent="-342900" fontAlgn="t">
              <a:spcBef>
                <a:spcPts val="1200"/>
              </a:spcBef>
              <a:buFont typeface="Courier New" panose="02070309020205020404" pitchFamily="49" charset="0"/>
              <a:buChar char="o"/>
            </a:pPr>
            <a:r>
              <a:rPr lang="fr-CA" sz="2000" b="0" dirty="0">
                <a:solidFill>
                  <a:schemeClr val="tx1"/>
                </a:solidFill>
              </a:rPr>
              <a:t>traité en toute confidentialité lorsqu’il est fourni à titre confidentiel;</a:t>
            </a:r>
          </a:p>
          <a:p>
            <a:pPr marL="728100" lvl="2" indent="-342900" fontAlgn="t">
              <a:spcBef>
                <a:spcPts val="1200"/>
              </a:spcBef>
              <a:buFont typeface="Courier New" panose="02070309020205020404" pitchFamily="49" charset="0"/>
              <a:buChar char="o"/>
            </a:pPr>
            <a:r>
              <a:rPr lang="fr-CA" sz="2000" b="0" dirty="0">
                <a:solidFill>
                  <a:schemeClr val="tx1"/>
                </a:solidFill>
              </a:rPr>
              <a:t>protégé contre toute divulgation non autorisée.</a:t>
            </a:r>
          </a:p>
          <a:p>
            <a:endParaRPr lang="en-CA" dirty="0"/>
          </a:p>
        </p:txBody>
      </p:sp>
      <p:sp>
        <p:nvSpPr>
          <p:cNvPr id="3" name="Title 2"/>
          <p:cNvSpPr>
            <a:spLocks noGrp="1"/>
          </p:cNvSpPr>
          <p:nvPr>
            <p:ph type="title"/>
          </p:nvPr>
        </p:nvSpPr>
        <p:spPr/>
        <p:txBody>
          <a:bodyPr/>
          <a:lstStyle/>
          <a:p>
            <a:r>
              <a:rPr lang="fr-CA" sz="3600" dirty="0">
                <a:solidFill>
                  <a:srgbClr val="436AB3"/>
                </a:solidFill>
              </a:rPr>
              <a:t>Contexte : Le savoir autochtone dans la </a:t>
            </a:r>
            <a:r>
              <a:rPr lang="fr-CA" sz="3600" i="1" dirty="0">
                <a:solidFill>
                  <a:srgbClr val="436AB3"/>
                </a:solidFill>
              </a:rPr>
              <a:t>Loi sur l’évaluation d’impact</a:t>
            </a:r>
            <a:r>
              <a:rPr lang="fr-CA" sz="3600" dirty="0">
                <a:solidFill>
                  <a:srgbClr val="436AB3"/>
                </a:solidFill>
              </a:rPr>
              <a:t> </a:t>
            </a:r>
            <a:endParaRPr lang="en-CA" sz="3600" dirty="0">
              <a:solidFill>
                <a:srgbClr val="436AB3"/>
              </a:solidFill>
            </a:endParaRPr>
          </a:p>
        </p:txBody>
      </p:sp>
    </p:spTree>
    <p:extLst>
      <p:ext uri="{BB962C8B-B14F-4D97-AF65-F5344CB8AC3E}">
        <p14:creationId xmlns:p14="http://schemas.microsoft.com/office/powerpoint/2010/main" val="225838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000" lvl="1" indent="-342900">
              <a:spcBef>
                <a:spcPts val="1200"/>
              </a:spcBef>
              <a:spcAft>
                <a:spcPts val="600"/>
              </a:spcAft>
              <a:buClr>
                <a:srgbClr val="436AB3"/>
              </a:buClr>
              <a:buFont typeface="Arial" panose="020B0604020202020204" pitchFamily="34" charset="0"/>
              <a:buChar char="•"/>
              <a:defRPr/>
            </a:pPr>
            <a:r>
              <a:rPr lang="fr-CA" sz="2200" dirty="0"/>
              <a:t>Publié en septembre 2022, le cadre vise à guider la prise en compte et la protection respectueuses, uniformes et efficaces du savoir autochtone. </a:t>
            </a:r>
          </a:p>
          <a:p>
            <a:pPr marL="342000" lvl="1" indent="-342900">
              <a:spcBef>
                <a:spcPts val="1200"/>
              </a:spcBef>
              <a:spcAft>
                <a:spcPts val="600"/>
              </a:spcAft>
              <a:buClr>
                <a:srgbClr val="436AB3"/>
              </a:buClr>
              <a:buFont typeface="Arial" panose="020B0604020202020204" pitchFamily="34" charset="0"/>
              <a:buChar char="•"/>
              <a:defRPr/>
            </a:pPr>
            <a:r>
              <a:rPr lang="fr-CA" sz="2200" dirty="0"/>
              <a:t>Il orientera la relation entre les représentants du gouvernement fédéral et les collectivités autochtones lors de la collaboration portant sur le savoir autochtone. </a:t>
            </a:r>
          </a:p>
          <a:p>
            <a:pPr marL="342000" lvl="1" indent="-342900">
              <a:spcBef>
                <a:spcPts val="1200"/>
              </a:spcBef>
              <a:spcAft>
                <a:spcPts val="600"/>
              </a:spcAft>
              <a:buClr>
                <a:srgbClr val="436AB3"/>
              </a:buClr>
              <a:buFont typeface="Arial" panose="020B0604020202020204" pitchFamily="34" charset="0"/>
              <a:buChar char="•"/>
              <a:defRPr/>
            </a:pPr>
            <a:r>
              <a:rPr lang="fr-CA" sz="2200" dirty="0"/>
              <a:t>Le cadre repose également sur les bases des droits autochtones, comme énoncé à l’article 35 de la </a:t>
            </a:r>
            <a:r>
              <a:rPr lang="fr-CA" sz="2200" i="1" dirty="0"/>
              <a:t>Loi constitutionnelle de 1982</a:t>
            </a:r>
            <a:r>
              <a:rPr lang="fr-CA" sz="2200" dirty="0"/>
              <a:t> et la Déclaration des Nations Unies sur les droits des peuples autochtones</a:t>
            </a:r>
            <a:endParaRPr lang="en-CA" dirty="0"/>
          </a:p>
        </p:txBody>
      </p:sp>
      <p:sp>
        <p:nvSpPr>
          <p:cNvPr id="3" name="Title 2"/>
          <p:cNvSpPr>
            <a:spLocks noGrp="1"/>
          </p:cNvSpPr>
          <p:nvPr>
            <p:ph type="title"/>
          </p:nvPr>
        </p:nvSpPr>
        <p:spPr/>
        <p:txBody>
          <a:bodyPr/>
          <a:lstStyle/>
          <a:p>
            <a:r>
              <a:rPr lang="fr-CA" sz="3600" dirty="0">
                <a:solidFill>
                  <a:srgbClr val="436AB3"/>
                </a:solidFill>
              </a:rPr>
              <a:t>Objet du Cadre stratégique sur le savoir autochtone </a:t>
            </a:r>
            <a:endParaRPr lang="en-CA" sz="3600" dirty="0"/>
          </a:p>
        </p:txBody>
      </p:sp>
    </p:spTree>
    <p:extLst>
      <p:ext uri="{BB962C8B-B14F-4D97-AF65-F5344CB8AC3E}">
        <p14:creationId xmlns:p14="http://schemas.microsoft.com/office/powerpoint/2010/main" val="133215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1"/>
            </p:custDataLst>
          </p:nvPr>
        </p:nvSpPr>
        <p:spPr/>
        <p:txBody>
          <a:bodyPr/>
          <a:lstStyle/>
          <a:p>
            <a:pPr marL="257175" indent="-257175">
              <a:buFont typeface="Arial" panose="020B0604020202020204" pitchFamily="34" charset="0"/>
              <a:buChar char="•"/>
            </a:pPr>
            <a:endParaRPr lang="en-CA" dirty="0" smtClean="0"/>
          </a:p>
          <a:p>
            <a:pPr marL="257175" indent="-257175">
              <a:buFont typeface="Arial" panose="020B0604020202020204" pitchFamily="34" charset="0"/>
              <a:buChar char="•"/>
            </a:pPr>
            <a:endParaRPr lang="en-CA" dirty="0" smtClean="0"/>
          </a:p>
          <a:p>
            <a:pPr marL="257175" indent="-257175">
              <a:buFont typeface="Arial" panose="020B0604020202020204" pitchFamily="34" charset="0"/>
              <a:buChar char="•"/>
            </a:pPr>
            <a:endParaRPr lang="en-US" dirty="0"/>
          </a:p>
        </p:txBody>
      </p:sp>
      <p:sp>
        <p:nvSpPr>
          <p:cNvPr id="7" name="Title 6"/>
          <p:cNvSpPr>
            <a:spLocks noGrp="1"/>
          </p:cNvSpPr>
          <p:nvPr>
            <p:ph type="title" idx="4294967295"/>
            <p:custDataLst>
              <p:tags r:id="rId2"/>
            </p:custDataLst>
          </p:nvPr>
        </p:nvSpPr>
        <p:spPr>
          <a:xfrm>
            <a:off x="1524000" y="423864"/>
            <a:ext cx="8229600" cy="453591"/>
          </a:xfrm>
          <a:prstGeom prst="rect">
            <a:avLst/>
          </a:prstGeom>
        </p:spPr>
        <p:txBody>
          <a:bodyPr/>
          <a:lstStyle/>
          <a:p>
            <a:r>
              <a:rPr lang="fr-CA" sz="2800" dirty="0" smtClean="0">
                <a:solidFill>
                  <a:srgbClr val="436AB3"/>
                </a:solidFill>
              </a:rPr>
              <a:t>Résumé des principes du cadre stratégique</a:t>
            </a:r>
            <a:endParaRPr lang="fr-CA" sz="2800" dirty="0">
              <a:solidFill>
                <a:srgbClr val="436AB3"/>
              </a:solidFill>
            </a:endParaRP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2954336655"/>
              </p:ext>
            </p:extLst>
          </p:nvPr>
        </p:nvGraphicFramePr>
        <p:xfrm>
          <a:off x="451945" y="1129663"/>
          <a:ext cx="11351172" cy="5108474"/>
        </p:xfrm>
        <a:graphic>
          <a:graphicData uri="http://schemas.openxmlformats.org/drawingml/2006/table">
            <a:tbl>
              <a:tblPr firstRow="1" bandRow="1">
                <a:tableStyleId>{5C22544A-7EE6-4342-B048-85BDC9FD1C3A}</a:tableStyleId>
              </a:tblPr>
              <a:tblGrid>
                <a:gridCol w="2638380">
                  <a:extLst>
                    <a:ext uri="{9D8B030D-6E8A-4147-A177-3AD203B41FA5}">
                      <a16:colId xmlns:a16="http://schemas.microsoft.com/office/drawing/2014/main" val="2343507381"/>
                    </a:ext>
                  </a:extLst>
                </a:gridCol>
                <a:gridCol w="8712792">
                  <a:extLst>
                    <a:ext uri="{9D8B030D-6E8A-4147-A177-3AD203B41FA5}">
                      <a16:colId xmlns:a16="http://schemas.microsoft.com/office/drawing/2014/main" val="3217316729"/>
                    </a:ext>
                  </a:extLst>
                </a:gridCol>
              </a:tblGrid>
              <a:tr h="382645">
                <a:tc>
                  <a:txBody>
                    <a:bodyPr/>
                    <a:lstStyle/>
                    <a:p>
                      <a:r>
                        <a:rPr lang="en-CA" baseline="0" dirty="0" smtClean="0"/>
                        <a:t>Principe du </a:t>
                      </a:r>
                      <a:r>
                        <a:rPr lang="en-CA" dirty="0" smtClean="0"/>
                        <a:t>cadre</a:t>
                      </a:r>
                      <a:endParaRPr lang="en-CA" dirty="0"/>
                    </a:p>
                  </a:txBody>
                  <a:tcPr/>
                </a:tc>
                <a:tc>
                  <a:txBody>
                    <a:bodyPr/>
                    <a:lstStyle/>
                    <a:p>
                      <a:r>
                        <a:rPr lang="en-CA" baseline="0" dirty="0" smtClean="0"/>
                        <a:t>Obligations de </a:t>
                      </a:r>
                      <a:r>
                        <a:rPr lang="en-CA" dirty="0" err="1" smtClean="0"/>
                        <a:t>l’Agence</a:t>
                      </a:r>
                      <a:endParaRPr lang="en-CA" dirty="0"/>
                    </a:p>
                  </a:txBody>
                  <a:tcPr/>
                </a:tc>
                <a:extLst>
                  <a:ext uri="{0D108BD9-81ED-4DB2-BD59-A6C34878D82A}">
                    <a16:rowId xmlns:a16="http://schemas.microsoft.com/office/drawing/2014/main" val="2974106924"/>
                  </a:ext>
                </a:extLst>
              </a:tr>
              <a:tr h="1254654">
                <a:tc>
                  <a:txBody>
                    <a:bodyPr/>
                    <a:lstStyle/>
                    <a:p>
                      <a:r>
                        <a:rPr lang="fr-CA" sz="1600" b="1" noProof="0" dirty="0" smtClean="0"/>
                        <a:t>Respect des protocoles</a:t>
                      </a:r>
                      <a:endParaRPr lang="fr-CA" sz="1600" b="1"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noProof="0" dirty="0" smtClean="0"/>
                        <a:t>Fournir des lignes directrices pour l'établissement et le maintien de relations de collaboration avec les peuples autochtones dans le but de nouer des relations au fil du temps, en suivant les protocoles autochtones sur le</a:t>
                      </a:r>
                      <a:r>
                        <a:rPr lang="fr-CA" sz="1600" baseline="0" noProof="0" dirty="0" smtClean="0"/>
                        <a:t> savoir autochtone </a:t>
                      </a:r>
                      <a:r>
                        <a:rPr lang="fr-CA" sz="1600" noProof="0" dirty="0" smtClean="0"/>
                        <a:t>et en s'assurant que nous nous engageons dès le début à établir un dialogue continu autour des révisions du projet.</a:t>
                      </a:r>
                    </a:p>
                    <a:p>
                      <a:endParaRPr lang="fr-CA" sz="1600" noProof="0" dirty="0"/>
                    </a:p>
                  </a:txBody>
                  <a:tcPr/>
                </a:tc>
                <a:extLst>
                  <a:ext uri="{0D108BD9-81ED-4DB2-BD59-A6C34878D82A}">
                    <a16:rowId xmlns:a16="http://schemas.microsoft.com/office/drawing/2014/main" val="3880819977"/>
                  </a:ext>
                </a:extLst>
              </a:tr>
              <a:tr h="1243597">
                <a:tc>
                  <a:txBody>
                    <a:bodyPr/>
                    <a:lstStyle/>
                    <a:p>
                      <a:r>
                        <a:rPr lang="fr-CA" sz="1600" b="1" noProof="0" dirty="0" smtClean="0"/>
                        <a:t>Gestion confidentielle du savoir autochtone</a:t>
                      </a:r>
                      <a:endParaRPr lang="fr-CA" sz="1600" b="1" noProof="0" dirty="0"/>
                    </a:p>
                  </a:txBody>
                  <a:tcPr/>
                </a:tc>
                <a:tc>
                  <a:txBody>
                    <a:bodyPr/>
                    <a:lstStyle/>
                    <a:p>
                      <a:r>
                        <a:rPr lang="fr-CA" sz="1600" kern="1200" noProof="0" dirty="0" smtClean="0">
                          <a:solidFill>
                            <a:schemeClr val="dk1"/>
                          </a:solidFill>
                          <a:effectLst/>
                          <a:latin typeface="+mn-lt"/>
                          <a:ea typeface="+mn-ea"/>
                          <a:cs typeface="+mn-cs"/>
                        </a:rPr>
                        <a:t>Fournir des lignes directrices pour la gestion du savoir confidentiel, notamment en expliquant aux nations ou aux collectivités autochtones les exceptions à la divulgation en vertu de la LEI et comment le savoir sera sauvegardé, et en garantissant que si le savoir est jugé confidentiel, il ne sera pas affiché dans le Registre. </a:t>
                      </a:r>
                      <a:endParaRPr lang="fr-CA" sz="1600" noProof="0" dirty="0"/>
                    </a:p>
                  </a:txBody>
                  <a:tcPr/>
                </a:tc>
                <a:extLst>
                  <a:ext uri="{0D108BD9-81ED-4DB2-BD59-A6C34878D82A}">
                    <a16:rowId xmlns:a16="http://schemas.microsoft.com/office/drawing/2014/main" val="3175636726"/>
                  </a:ext>
                </a:extLst>
              </a:tr>
              <a:tr h="1254654">
                <a:tc>
                  <a:txBody>
                    <a:bodyPr/>
                    <a:lstStyle/>
                    <a:p>
                      <a:r>
                        <a:rPr lang="fr-CA" sz="1600" b="1" noProof="0" dirty="0" smtClean="0"/>
                        <a:t>Prise en compte du</a:t>
                      </a:r>
                      <a:r>
                        <a:rPr lang="fr-CA" sz="1600" b="1" baseline="0" noProof="0" dirty="0" smtClean="0"/>
                        <a:t> savoir autochtone</a:t>
                      </a:r>
                      <a:endParaRPr lang="fr-CA" sz="1600" b="1"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kern="1200" noProof="0" dirty="0" smtClean="0">
                          <a:solidFill>
                            <a:schemeClr val="dk1"/>
                          </a:solidFill>
                          <a:effectLst/>
                          <a:latin typeface="+mn-lt"/>
                          <a:ea typeface="+mn-ea"/>
                          <a:cs typeface="+mn-cs"/>
                        </a:rPr>
                        <a:t>Fournir des lignes directrices afin de prendre en compte de manière significative le savoir autochtone, garantir aux peuples autochtones qu'ils ne seront pas ignorés et que l‘Agence communiquera en retour le résultat de l’examen du projet, et indiquer comment le savoir autochtone a été pris en compte.</a:t>
                      </a:r>
                    </a:p>
                    <a:p>
                      <a:endParaRPr lang="fr-CA" sz="1600" noProof="0" dirty="0"/>
                    </a:p>
                  </a:txBody>
                  <a:tcPr/>
                </a:tc>
                <a:extLst>
                  <a:ext uri="{0D108BD9-81ED-4DB2-BD59-A6C34878D82A}">
                    <a16:rowId xmlns:a16="http://schemas.microsoft.com/office/drawing/2014/main" val="829122840"/>
                  </a:ext>
                </a:extLst>
              </a:tr>
              <a:tr h="860952">
                <a:tc>
                  <a:txBody>
                    <a:bodyPr/>
                    <a:lstStyle/>
                    <a:p>
                      <a:r>
                        <a:rPr lang="fr-CA" sz="1600" b="1" noProof="0" dirty="0" smtClean="0"/>
                        <a:t>Renforcement des capacités</a:t>
                      </a:r>
                      <a:endParaRPr lang="fr-CA" sz="1600" b="1"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600" kern="1200" noProof="0" dirty="0" smtClean="0">
                          <a:solidFill>
                            <a:schemeClr val="dk1"/>
                          </a:solidFill>
                          <a:effectLst/>
                          <a:latin typeface="+mn-lt"/>
                          <a:ea typeface="+mn-ea"/>
                          <a:cs typeface="+mn-cs"/>
                        </a:rPr>
                        <a:t>Fournir des lignes directrices afin de soutenir le développement des capacités liées à la connaissance des cultures, y compris le</a:t>
                      </a:r>
                      <a:r>
                        <a:rPr lang="fr-CA" sz="1600" kern="1200" baseline="0" noProof="0" dirty="0" smtClean="0">
                          <a:solidFill>
                            <a:schemeClr val="dk1"/>
                          </a:solidFill>
                          <a:effectLst/>
                          <a:latin typeface="+mn-lt"/>
                          <a:ea typeface="+mn-ea"/>
                          <a:cs typeface="+mn-cs"/>
                        </a:rPr>
                        <a:t> partage </a:t>
                      </a:r>
                      <a:r>
                        <a:rPr lang="fr-CA" sz="1600" kern="1200" noProof="0" dirty="0" smtClean="0">
                          <a:solidFill>
                            <a:schemeClr val="dk1"/>
                          </a:solidFill>
                          <a:effectLst/>
                          <a:latin typeface="+mn-lt"/>
                          <a:ea typeface="+mn-ea"/>
                          <a:cs typeface="+mn-cs"/>
                        </a:rPr>
                        <a:t>de diverses formations à l’intention du personnel de l'Agence visant à renforcer la compétence culturelle et la sensibilisation.</a:t>
                      </a:r>
                    </a:p>
                  </a:txBody>
                  <a:tcPr/>
                </a:tc>
                <a:extLst>
                  <a:ext uri="{0D108BD9-81ED-4DB2-BD59-A6C34878D82A}">
                    <a16:rowId xmlns:a16="http://schemas.microsoft.com/office/drawing/2014/main" val="3014324793"/>
                  </a:ext>
                </a:extLst>
              </a:tr>
            </a:tbl>
          </a:graphicData>
        </a:graphic>
      </p:graphicFrame>
    </p:spTree>
    <p:extLst>
      <p:ext uri="{BB962C8B-B14F-4D97-AF65-F5344CB8AC3E}">
        <p14:creationId xmlns:p14="http://schemas.microsoft.com/office/powerpoint/2010/main" val="273831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custDataLst>
              <p:tags r:id="rId1"/>
            </p:custDataLst>
          </p:nvPr>
        </p:nvSpPr>
        <p:spPr>
          <a:xfrm>
            <a:off x="422787" y="2411413"/>
            <a:ext cx="11356258" cy="3857502"/>
          </a:xfrm>
        </p:spPr>
        <p:txBody>
          <a:bodyPr>
            <a:noAutofit/>
          </a:bodyPr>
          <a:lstStyle/>
          <a:p>
            <a:pPr marL="0" indent="0">
              <a:spcBef>
                <a:spcPts val="600"/>
              </a:spcBef>
              <a:buClr>
                <a:srgbClr val="4269B2"/>
              </a:buClr>
              <a:buNone/>
            </a:pPr>
            <a:r>
              <a:rPr lang="fr-CA" sz="2000" dirty="0" smtClean="0">
                <a:solidFill>
                  <a:srgbClr val="000000"/>
                </a:solidFill>
              </a:rPr>
              <a:t>Guides publiés au début de 2020 :</a:t>
            </a:r>
            <a:endParaRPr lang="fr-CA" sz="2000" dirty="0" smtClean="0">
              <a:solidFill>
                <a:srgbClr val="000000"/>
              </a:solidFill>
              <a:hlinkClick r:id="rId4"/>
            </a:endParaRPr>
          </a:p>
          <a:p>
            <a:pPr>
              <a:spcBef>
                <a:spcPts val="600"/>
              </a:spcBef>
              <a:buClr>
                <a:srgbClr val="436AB3"/>
              </a:buClr>
            </a:pPr>
            <a:r>
              <a:rPr lang="fr-CA" sz="2000" dirty="0" smtClean="0">
                <a:solidFill>
                  <a:srgbClr val="000000"/>
                </a:solidFill>
                <a:hlinkClick r:id="rId4"/>
              </a:rPr>
              <a:t>Document </a:t>
            </a:r>
            <a:r>
              <a:rPr lang="fr-CA" sz="2000" dirty="0">
                <a:solidFill>
                  <a:srgbClr val="000000"/>
                </a:solidFill>
                <a:hlinkClick r:id="rId4"/>
              </a:rPr>
              <a:t>d’orientation : Prise en compte du savoir autochtone en vertu de la </a:t>
            </a:r>
            <a:r>
              <a:rPr lang="fr-CA" sz="2000" i="1" dirty="0">
                <a:solidFill>
                  <a:srgbClr val="000000"/>
                </a:solidFill>
                <a:hlinkClick r:id="rId4"/>
              </a:rPr>
              <a:t>Loi sur l’évaluation d’impact </a:t>
            </a:r>
            <a:r>
              <a:rPr lang="fr-CA" sz="2000" i="1" dirty="0" smtClean="0">
                <a:solidFill>
                  <a:srgbClr val="000000"/>
                </a:solidFill>
                <a:hlinkClick r:id="rId4"/>
              </a:rPr>
              <a:t>- </a:t>
            </a:r>
            <a:r>
              <a:rPr lang="fr-CA" sz="2000" dirty="0" smtClean="0">
                <a:solidFill>
                  <a:srgbClr val="000000"/>
                </a:solidFill>
                <a:hlinkClick r:id="rId4"/>
              </a:rPr>
              <a:t>Procédures </a:t>
            </a:r>
            <a:r>
              <a:rPr lang="fr-CA" sz="2000" dirty="0">
                <a:solidFill>
                  <a:srgbClr val="000000"/>
                </a:solidFill>
                <a:hlinkClick r:id="rId4"/>
              </a:rPr>
              <a:t>concernant le travail avec les collectivités </a:t>
            </a:r>
            <a:r>
              <a:rPr lang="fr-CA" sz="2000" dirty="0" smtClean="0">
                <a:solidFill>
                  <a:srgbClr val="000000"/>
                </a:solidFill>
                <a:hlinkClick r:id="rId4"/>
              </a:rPr>
              <a:t>autochtones</a:t>
            </a:r>
            <a:endParaRPr lang="fr-CA" sz="2000" dirty="0">
              <a:solidFill>
                <a:srgbClr val="000000"/>
              </a:solidFill>
            </a:endParaRPr>
          </a:p>
          <a:p>
            <a:pPr>
              <a:spcBef>
                <a:spcPts val="600"/>
              </a:spcBef>
              <a:buClr>
                <a:srgbClr val="436AB3"/>
              </a:buClr>
            </a:pPr>
            <a:r>
              <a:rPr lang="fr-FR" sz="2000" dirty="0" smtClean="0">
                <a:solidFill>
                  <a:srgbClr val="000000"/>
                </a:solidFill>
                <a:hlinkClick r:id="rId5"/>
              </a:rPr>
              <a:t>Pratiques </a:t>
            </a:r>
            <a:r>
              <a:rPr lang="fr-FR" sz="2000" dirty="0">
                <a:solidFill>
                  <a:srgbClr val="000000"/>
                </a:solidFill>
                <a:hlinkClick r:id="rId5"/>
              </a:rPr>
              <a:t>pour la protection du savoir autochtone confidentiel en vertu de la </a:t>
            </a:r>
            <a:r>
              <a:rPr lang="fr-FR" sz="2000" i="1" dirty="0">
                <a:solidFill>
                  <a:srgbClr val="000000"/>
                </a:solidFill>
                <a:hlinkClick r:id="rId5"/>
              </a:rPr>
              <a:t>Loi sur l’évaluation </a:t>
            </a:r>
            <a:r>
              <a:rPr lang="fr-FR" sz="2000" i="1" dirty="0" smtClean="0">
                <a:solidFill>
                  <a:srgbClr val="000000"/>
                </a:solidFill>
                <a:hlinkClick r:id="rId5"/>
              </a:rPr>
              <a:t>d’impact</a:t>
            </a:r>
            <a:endParaRPr lang="fr-FR" sz="2000" i="1" dirty="0" smtClean="0">
              <a:solidFill>
                <a:srgbClr val="000000"/>
              </a:solidFill>
            </a:endParaRPr>
          </a:p>
          <a:p>
            <a:pPr>
              <a:spcBef>
                <a:spcPts val="600"/>
              </a:spcBef>
              <a:buClr>
                <a:schemeClr val="accent6">
                  <a:lumMod val="50000"/>
                </a:schemeClr>
              </a:buClr>
            </a:pPr>
            <a:endParaRPr lang="fr-CA" sz="2000" i="1" dirty="0">
              <a:solidFill>
                <a:srgbClr val="000000"/>
              </a:solidFill>
            </a:endParaRPr>
          </a:p>
          <a:p>
            <a:pPr marL="0" indent="0">
              <a:spcBef>
                <a:spcPts val="600"/>
              </a:spcBef>
              <a:buClr>
                <a:srgbClr val="4269B2"/>
              </a:buClr>
              <a:buNone/>
            </a:pPr>
            <a:r>
              <a:rPr lang="fr-FR" sz="2000" dirty="0" smtClean="0">
                <a:solidFill>
                  <a:srgbClr val="000000"/>
                </a:solidFill>
              </a:rPr>
              <a:t>Voir le </a:t>
            </a:r>
            <a:r>
              <a:rPr lang="fr-CA" sz="2000" dirty="0" smtClean="0">
                <a:solidFill>
                  <a:srgbClr val="000000"/>
                </a:solidFill>
                <a:hlinkClick r:id="rId6"/>
              </a:rPr>
              <a:t>Guide du praticien sur les évaluations d’impact</a:t>
            </a:r>
            <a:r>
              <a:rPr lang="fr-FR" sz="2000" dirty="0" smtClean="0">
                <a:solidFill>
                  <a:srgbClr val="000000"/>
                </a:solidFill>
              </a:rPr>
              <a:t>. </a:t>
            </a:r>
            <a:r>
              <a:rPr lang="fr-CA" sz="2000" dirty="0" smtClean="0">
                <a:solidFill>
                  <a:srgbClr val="000000"/>
                </a:solidFill>
              </a:rPr>
              <a:t>Ces chapitres ne sont pas spécifiquement applicables a cette présentation, mais ils peuvent être utiles :</a:t>
            </a:r>
          </a:p>
          <a:p>
            <a:pPr marL="670950" lvl="2" indent="-285750">
              <a:spcBef>
                <a:spcPts val="600"/>
              </a:spcBef>
              <a:buClr>
                <a:srgbClr val="436AB3"/>
              </a:buClr>
              <a:buFont typeface="Arial" panose="020B0604020202020204" pitchFamily="34" charset="0"/>
              <a:buChar char="•"/>
            </a:pPr>
            <a:r>
              <a:rPr lang="fr-CA" sz="2000" b="0" dirty="0" smtClean="0">
                <a:solidFill>
                  <a:srgbClr val="000000"/>
                </a:solidFill>
              </a:rPr>
              <a:t>Participation </a:t>
            </a:r>
            <a:r>
              <a:rPr lang="fr-CA" sz="2000" b="0" dirty="0">
                <a:solidFill>
                  <a:srgbClr val="000000"/>
                </a:solidFill>
              </a:rPr>
              <a:t>des Autochtones à l’évaluation </a:t>
            </a:r>
            <a:r>
              <a:rPr lang="fr-CA" sz="2000" b="0" dirty="0" smtClean="0">
                <a:solidFill>
                  <a:srgbClr val="000000"/>
                </a:solidFill>
              </a:rPr>
              <a:t>d’impact</a:t>
            </a:r>
          </a:p>
          <a:p>
            <a:pPr marL="670950" lvl="2" indent="-285750">
              <a:spcBef>
                <a:spcPts val="600"/>
              </a:spcBef>
              <a:buClr>
                <a:srgbClr val="436AB3"/>
              </a:buClr>
              <a:buFont typeface="Arial" panose="020B0604020202020204" pitchFamily="34" charset="0"/>
              <a:buChar char="•"/>
            </a:pPr>
            <a:r>
              <a:rPr lang="fr-CA" sz="2000" b="0" dirty="0">
                <a:solidFill>
                  <a:srgbClr val="000000"/>
                </a:solidFill>
              </a:rPr>
              <a:t>Collaboration avec les peuples autochtones dans le cadre de l’évaluation d'impact</a:t>
            </a:r>
          </a:p>
          <a:p>
            <a:pPr marL="670950" lvl="2" indent="-285750">
              <a:spcBef>
                <a:spcPts val="600"/>
              </a:spcBef>
              <a:buClr>
                <a:srgbClr val="436AB3"/>
              </a:buClr>
              <a:buFont typeface="Arial" panose="020B0604020202020204" pitchFamily="34" charset="0"/>
              <a:buChar char="•"/>
            </a:pPr>
            <a:r>
              <a:rPr lang="fr-CA" sz="2000" b="0" dirty="0">
                <a:solidFill>
                  <a:srgbClr val="000000"/>
                </a:solidFill>
              </a:rPr>
              <a:t>Évaluation des impacts potentiels sur les droits des peuples </a:t>
            </a:r>
            <a:r>
              <a:rPr lang="fr-CA" sz="2000" b="0" dirty="0" smtClean="0">
                <a:solidFill>
                  <a:srgbClr val="000000"/>
                </a:solidFill>
              </a:rPr>
              <a:t>autochtones</a:t>
            </a:r>
            <a:endParaRPr lang="fr-CA" sz="2000" b="0" dirty="0">
              <a:solidFill>
                <a:srgbClr val="000000"/>
              </a:solidFill>
            </a:endParaRPr>
          </a:p>
        </p:txBody>
      </p:sp>
      <p:sp>
        <p:nvSpPr>
          <p:cNvPr id="3" name="Title 2"/>
          <p:cNvSpPr>
            <a:spLocks noGrp="1"/>
          </p:cNvSpPr>
          <p:nvPr>
            <p:ph type="title"/>
            <p:custDataLst>
              <p:tags r:id="rId2"/>
            </p:custDataLst>
          </p:nvPr>
        </p:nvSpPr>
        <p:spPr>
          <a:xfrm>
            <a:off x="900711" y="344386"/>
            <a:ext cx="10111417" cy="1586408"/>
          </a:xfrm>
        </p:spPr>
        <p:txBody>
          <a:bodyPr/>
          <a:lstStyle/>
          <a:p>
            <a:r>
              <a:rPr lang="fr-CA" sz="2800" dirty="0" smtClean="0">
                <a:solidFill>
                  <a:srgbClr val="4269B2"/>
                </a:solidFill>
              </a:rPr>
              <a:t>Documents </a:t>
            </a:r>
            <a:r>
              <a:rPr lang="fr-CA" sz="2800" dirty="0" smtClean="0">
                <a:solidFill>
                  <a:srgbClr val="4269B2"/>
                </a:solidFill>
              </a:rPr>
              <a:t>d’orientation : le savoir autochtone dans le cadre des évaluations d’impact</a:t>
            </a:r>
            <a:endParaRPr lang="fr-CA" sz="2800" dirty="0">
              <a:solidFill>
                <a:srgbClr val="4269B2"/>
              </a:solidFill>
            </a:endParaRPr>
          </a:p>
        </p:txBody>
      </p:sp>
    </p:spTree>
    <p:extLst>
      <p:ext uri="{BB962C8B-B14F-4D97-AF65-F5344CB8AC3E}">
        <p14:creationId xmlns:p14="http://schemas.microsoft.com/office/powerpoint/2010/main" val="295370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custDataLst>
              <p:tags r:id="rId1"/>
            </p:custDataLst>
          </p:nvPr>
        </p:nvSpPr>
        <p:spPr>
          <a:xfrm>
            <a:off x="798277" y="2172930"/>
            <a:ext cx="10457793" cy="4038684"/>
          </a:xfrm>
        </p:spPr>
        <p:txBody>
          <a:bodyPr>
            <a:normAutofit/>
          </a:bodyPr>
          <a:lstStyle/>
          <a:p>
            <a:pPr lvl="0">
              <a:lnSpc>
                <a:spcPct val="110000"/>
              </a:lnSpc>
              <a:spcBef>
                <a:spcPts val="600"/>
              </a:spcBef>
              <a:buClr>
                <a:srgbClr val="436AB3"/>
              </a:buClr>
            </a:pPr>
            <a:r>
              <a:rPr lang="fr-CA" sz="2200" dirty="0" smtClean="0">
                <a:solidFill>
                  <a:srgbClr val="000000"/>
                </a:solidFill>
              </a:rPr>
              <a:t>Comprendre </a:t>
            </a:r>
            <a:r>
              <a:rPr lang="fr-CA" sz="2200" dirty="0">
                <a:solidFill>
                  <a:srgbClr val="000000"/>
                </a:solidFill>
              </a:rPr>
              <a:t>le contexte des collectivités</a:t>
            </a:r>
          </a:p>
          <a:p>
            <a:pPr lvl="0">
              <a:lnSpc>
                <a:spcPct val="110000"/>
              </a:lnSpc>
              <a:spcBef>
                <a:spcPts val="600"/>
              </a:spcBef>
              <a:buClr>
                <a:srgbClr val="436AB3"/>
              </a:buClr>
            </a:pPr>
            <a:r>
              <a:rPr lang="fr-CA" sz="2200" dirty="0">
                <a:solidFill>
                  <a:srgbClr val="000000"/>
                </a:solidFill>
              </a:rPr>
              <a:t>Respecter les protocoles des collectivités </a:t>
            </a:r>
            <a:r>
              <a:rPr lang="fr-CA" sz="2200" dirty="0" smtClean="0">
                <a:solidFill>
                  <a:srgbClr val="000000"/>
                </a:solidFill>
              </a:rPr>
              <a:t>relativement au savoir autochtone </a:t>
            </a:r>
            <a:endParaRPr lang="fr-CA" sz="2200" dirty="0">
              <a:solidFill>
                <a:srgbClr val="000000"/>
              </a:solidFill>
            </a:endParaRPr>
          </a:p>
          <a:p>
            <a:pPr lvl="0">
              <a:lnSpc>
                <a:spcPct val="110000"/>
              </a:lnSpc>
              <a:spcBef>
                <a:spcPts val="600"/>
              </a:spcBef>
              <a:buClr>
                <a:srgbClr val="436AB3"/>
              </a:buClr>
            </a:pPr>
            <a:r>
              <a:rPr lang="fr-CA" sz="2200" dirty="0">
                <a:solidFill>
                  <a:srgbClr val="000000"/>
                </a:solidFill>
              </a:rPr>
              <a:t>Appuyer les capacités à l’égard du travail sur </a:t>
            </a:r>
            <a:r>
              <a:rPr lang="fr-CA" sz="2200" dirty="0" smtClean="0">
                <a:solidFill>
                  <a:srgbClr val="000000"/>
                </a:solidFill>
              </a:rPr>
              <a:t>le savoir autochtone</a:t>
            </a:r>
            <a:endParaRPr lang="fr-CA" sz="2200" dirty="0">
              <a:solidFill>
                <a:srgbClr val="000000"/>
              </a:solidFill>
            </a:endParaRPr>
          </a:p>
          <a:p>
            <a:pPr lvl="0">
              <a:lnSpc>
                <a:spcPct val="110000"/>
              </a:lnSpc>
              <a:spcBef>
                <a:spcPts val="600"/>
              </a:spcBef>
              <a:buClr>
                <a:srgbClr val="436AB3"/>
              </a:buClr>
            </a:pPr>
            <a:r>
              <a:rPr lang="fr-CA" sz="2200" dirty="0">
                <a:solidFill>
                  <a:srgbClr val="000000"/>
                </a:solidFill>
              </a:rPr>
              <a:t>Protéger </a:t>
            </a:r>
            <a:r>
              <a:rPr lang="fr-CA" sz="2200" dirty="0" smtClean="0">
                <a:solidFill>
                  <a:srgbClr val="000000"/>
                </a:solidFill>
              </a:rPr>
              <a:t>le savoir autochtone confidentiel </a:t>
            </a:r>
            <a:r>
              <a:rPr lang="fr-CA" sz="2200" dirty="0">
                <a:solidFill>
                  <a:srgbClr val="000000"/>
                </a:solidFill>
              </a:rPr>
              <a:t>contre la divulgation non autorisée</a:t>
            </a:r>
          </a:p>
          <a:p>
            <a:pPr lvl="0">
              <a:lnSpc>
                <a:spcPct val="110000"/>
              </a:lnSpc>
              <a:spcBef>
                <a:spcPts val="600"/>
              </a:spcBef>
              <a:buClr>
                <a:srgbClr val="436AB3"/>
              </a:buClr>
            </a:pPr>
            <a:r>
              <a:rPr lang="fr-CA" sz="2200" dirty="0">
                <a:solidFill>
                  <a:srgbClr val="000000"/>
                </a:solidFill>
              </a:rPr>
              <a:t>Inclure une diversité de détenteurs </a:t>
            </a:r>
            <a:r>
              <a:rPr lang="fr-CA" sz="2200" dirty="0" smtClean="0">
                <a:solidFill>
                  <a:srgbClr val="000000"/>
                </a:solidFill>
              </a:rPr>
              <a:t>du savoir</a:t>
            </a:r>
            <a:endParaRPr lang="fr-CA" sz="2200" dirty="0">
              <a:solidFill>
                <a:srgbClr val="000000"/>
              </a:solidFill>
            </a:endParaRPr>
          </a:p>
          <a:p>
            <a:pPr lvl="0">
              <a:lnSpc>
                <a:spcPct val="110000"/>
              </a:lnSpc>
              <a:spcBef>
                <a:spcPts val="600"/>
              </a:spcBef>
              <a:buClr>
                <a:srgbClr val="436AB3"/>
              </a:buClr>
            </a:pPr>
            <a:r>
              <a:rPr lang="fr-CA" sz="2200" dirty="0">
                <a:solidFill>
                  <a:srgbClr val="000000"/>
                </a:solidFill>
              </a:rPr>
              <a:t>Comprendre les exigences liées aux langues autochtones</a:t>
            </a:r>
          </a:p>
          <a:p>
            <a:pPr lvl="0">
              <a:lnSpc>
                <a:spcPct val="110000"/>
              </a:lnSpc>
              <a:spcBef>
                <a:spcPts val="600"/>
              </a:spcBef>
              <a:buClr>
                <a:srgbClr val="436AB3"/>
              </a:buClr>
            </a:pPr>
            <a:r>
              <a:rPr lang="fr-CA" sz="2200" dirty="0" smtClean="0">
                <a:solidFill>
                  <a:srgbClr val="000000"/>
                </a:solidFill>
              </a:rPr>
              <a:t>Mettre en application les méthodes </a:t>
            </a:r>
            <a:r>
              <a:rPr lang="fr-CA" sz="2200" dirty="0">
                <a:solidFill>
                  <a:srgbClr val="000000"/>
                </a:solidFill>
              </a:rPr>
              <a:t>nécessaires pour respecter la tradition et l’enseignement </a:t>
            </a:r>
            <a:r>
              <a:rPr lang="fr-CA" sz="2200" dirty="0" smtClean="0">
                <a:solidFill>
                  <a:srgbClr val="000000"/>
                </a:solidFill>
              </a:rPr>
              <a:t>oral sur le terrain</a:t>
            </a:r>
            <a:endParaRPr lang="fr-CA" sz="2200" dirty="0">
              <a:solidFill>
                <a:srgbClr val="000000"/>
              </a:solidFill>
            </a:endParaRPr>
          </a:p>
          <a:p>
            <a:pPr lvl="0">
              <a:lnSpc>
                <a:spcPct val="110000"/>
              </a:lnSpc>
              <a:spcBef>
                <a:spcPts val="600"/>
              </a:spcBef>
              <a:buClr>
                <a:srgbClr val="436AB3"/>
              </a:buClr>
            </a:pPr>
            <a:r>
              <a:rPr lang="fr-CA" sz="2200" dirty="0">
                <a:solidFill>
                  <a:srgbClr val="000000"/>
                </a:solidFill>
              </a:rPr>
              <a:t>Comprendre les liens et le contexte </a:t>
            </a:r>
            <a:r>
              <a:rPr lang="fr-CA" sz="2200" dirty="0" smtClean="0">
                <a:solidFill>
                  <a:srgbClr val="000000"/>
                </a:solidFill>
              </a:rPr>
              <a:t>du savoir autochtone</a:t>
            </a:r>
            <a:endParaRPr lang="fr-CA" sz="2200" dirty="0">
              <a:solidFill>
                <a:srgbClr val="000000"/>
              </a:solidFill>
            </a:endParaRPr>
          </a:p>
          <a:p>
            <a:endParaRPr lang="en-CA" dirty="0"/>
          </a:p>
        </p:txBody>
      </p:sp>
      <p:sp>
        <p:nvSpPr>
          <p:cNvPr id="3" name="Title 2"/>
          <p:cNvSpPr>
            <a:spLocks noGrp="1"/>
          </p:cNvSpPr>
          <p:nvPr>
            <p:ph type="title"/>
            <p:custDataLst>
              <p:tags r:id="rId2"/>
            </p:custDataLst>
          </p:nvPr>
        </p:nvSpPr>
        <p:spPr>
          <a:xfrm>
            <a:off x="235974" y="344386"/>
            <a:ext cx="11582400" cy="1586408"/>
          </a:xfrm>
        </p:spPr>
        <p:txBody>
          <a:bodyPr/>
          <a:lstStyle/>
          <a:p>
            <a:pPr algn="ctr"/>
            <a:r>
              <a:rPr lang="fr-FR" sz="2800" dirty="0" smtClean="0">
                <a:solidFill>
                  <a:srgbClr val="436AB3"/>
                </a:solidFill>
              </a:rPr>
              <a:t>Procédures de travail </a:t>
            </a:r>
            <a:r>
              <a:rPr lang="fr-FR" sz="2800" dirty="0">
                <a:solidFill>
                  <a:srgbClr val="436AB3"/>
                </a:solidFill>
              </a:rPr>
              <a:t>avec les </a:t>
            </a:r>
            <a:r>
              <a:rPr lang="fr-FR" sz="2800" dirty="0" smtClean="0">
                <a:solidFill>
                  <a:srgbClr val="436AB3"/>
                </a:solidFill>
              </a:rPr>
              <a:t>collectivités autochtones </a:t>
            </a:r>
            <a:r>
              <a:rPr lang="fr-CA" sz="2800" dirty="0" smtClean="0">
                <a:solidFill>
                  <a:srgbClr val="436AB3"/>
                </a:solidFill>
              </a:rPr>
              <a:t>: </a:t>
            </a:r>
            <a:br>
              <a:rPr lang="fr-CA" sz="2800" dirty="0" smtClean="0">
                <a:solidFill>
                  <a:srgbClr val="436AB3"/>
                </a:solidFill>
              </a:rPr>
            </a:br>
            <a:r>
              <a:rPr lang="fr-CA" sz="2800" dirty="0" smtClean="0">
                <a:solidFill>
                  <a:srgbClr val="436AB3"/>
                </a:solidFill>
              </a:rPr>
              <a:t>le savoir autochtone </a:t>
            </a:r>
            <a:r>
              <a:rPr lang="fr-CA" sz="2800" dirty="0">
                <a:solidFill>
                  <a:srgbClr val="436AB3"/>
                </a:solidFill>
              </a:rPr>
              <a:t>dans </a:t>
            </a:r>
            <a:r>
              <a:rPr lang="fr-CA" sz="2800" dirty="0" smtClean="0">
                <a:solidFill>
                  <a:srgbClr val="436AB3"/>
                </a:solidFill>
              </a:rPr>
              <a:t>l’EI</a:t>
            </a:r>
            <a:br>
              <a:rPr lang="fr-CA" sz="2800" dirty="0" smtClean="0">
                <a:solidFill>
                  <a:srgbClr val="436AB3"/>
                </a:solidFill>
              </a:rPr>
            </a:br>
            <a:r>
              <a:rPr lang="fr-CA" sz="2800" dirty="0" smtClean="0">
                <a:solidFill>
                  <a:srgbClr val="436AB3"/>
                </a:solidFill>
              </a:rPr>
              <a:t/>
            </a:r>
            <a:br>
              <a:rPr lang="fr-CA" sz="2800" dirty="0" smtClean="0">
                <a:solidFill>
                  <a:srgbClr val="436AB3"/>
                </a:solidFill>
              </a:rPr>
            </a:br>
            <a:r>
              <a:rPr lang="fr-CA" sz="2000" b="0" dirty="0"/>
              <a:t>Guide à l’intention des promoteurs, des consultants et des représentants du gouvernement fédéral </a:t>
            </a:r>
            <a:endParaRPr lang="fr-CA" sz="2000" b="0" dirty="0">
              <a:solidFill>
                <a:srgbClr val="436AB3"/>
              </a:solidFill>
            </a:endParaRPr>
          </a:p>
        </p:txBody>
      </p:sp>
    </p:spTree>
    <p:extLst>
      <p:ext uri="{BB962C8B-B14F-4D97-AF65-F5344CB8AC3E}">
        <p14:creationId xmlns:p14="http://schemas.microsoft.com/office/powerpoint/2010/main" val="292345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custDataLst>
              <p:tags r:id="rId1"/>
            </p:custDataLst>
          </p:nvPr>
        </p:nvSpPr>
        <p:spPr>
          <a:xfrm>
            <a:off x="641131" y="2138143"/>
            <a:ext cx="10646301" cy="4148875"/>
          </a:xfrm>
        </p:spPr>
        <p:txBody>
          <a:bodyPr>
            <a:noAutofit/>
          </a:bodyPr>
          <a:lstStyle/>
          <a:p>
            <a:pPr>
              <a:spcBef>
                <a:spcPts val="1800"/>
              </a:spcBef>
              <a:buClr>
                <a:srgbClr val="436AB3"/>
              </a:buClr>
            </a:pPr>
            <a:r>
              <a:rPr lang="fr-FR" sz="2200" dirty="0">
                <a:solidFill>
                  <a:schemeClr val="tx1"/>
                </a:solidFill>
              </a:rPr>
              <a:t>Le savoir autochtone confidentiel communiqué en vertu de la LEI qui ne peut être </a:t>
            </a:r>
            <a:r>
              <a:rPr lang="fr-FR" sz="2200" dirty="0" smtClean="0">
                <a:solidFill>
                  <a:schemeClr val="tx1"/>
                </a:solidFill>
              </a:rPr>
              <a:t>divulgué</a:t>
            </a:r>
          </a:p>
          <a:p>
            <a:pPr>
              <a:spcBef>
                <a:spcPts val="1800"/>
              </a:spcBef>
              <a:buClr>
                <a:srgbClr val="436AB3"/>
              </a:buClr>
            </a:pPr>
            <a:r>
              <a:rPr lang="fr-FR" sz="2200" dirty="0" smtClean="0">
                <a:solidFill>
                  <a:schemeClr val="tx1"/>
                </a:solidFill>
              </a:rPr>
              <a:t>Le </a:t>
            </a:r>
            <a:r>
              <a:rPr lang="fr-FR" sz="2200" dirty="0">
                <a:solidFill>
                  <a:schemeClr val="tx1"/>
                </a:solidFill>
              </a:rPr>
              <a:t>savoir autochtone confidentiel </a:t>
            </a:r>
            <a:r>
              <a:rPr lang="fr-FR" sz="2200" dirty="0" smtClean="0">
                <a:solidFill>
                  <a:schemeClr val="tx1"/>
                </a:solidFill>
              </a:rPr>
              <a:t>n’est pas assujetti à la </a:t>
            </a:r>
            <a:r>
              <a:rPr lang="fr-FR" sz="2200" i="1" dirty="0" smtClean="0">
                <a:solidFill>
                  <a:schemeClr val="tx1"/>
                </a:solidFill>
              </a:rPr>
              <a:t>Loi </a:t>
            </a:r>
            <a:r>
              <a:rPr lang="fr-FR" sz="2200" i="1" dirty="0">
                <a:solidFill>
                  <a:schemeClr val="tx1"/>
                </a:solidFill>
              </a:rPr>
              <a:t>sur l'accès à </a:t>
            </a:r>
            <a:r>
              <a:rPr lang="fr-FR" sz="2200" i="1" dirty="0" smtClean="0">
                <a:solidFill>
                  <a:schemeClr val="tx1"/>
                </a:solidFill>
              </a:rPr>
              <a:t>l'information</a:t>
            </a:r>
          </a:p>
          <a:p>
            <a:pPr>
              <a:spcBef>
                <a:spcPts val="1800"/>
              </a:spcBef>
              <a:buClr>
                <a:srgbClr val="436AB3"/>
              </a:buClr>
            </a:pPr>
            <a:r>
              <a:rPr lang="fr-FR" sz="2200" dirty="0">
                <a:solidFill>
                  <a:schemeClr val="tx1"/>
                </a:solidFill>
              </a:rPr>
              <a:t>Les collectivités autochtones </a:t>
            </a:r>
            <a:r>
              <a:rPr lang="fr-FR" sz="2200" dirty="0" smtClean="0">
                <a:solidFill>
                  <a:schemeClr val="tx1"/>
                </a:solidFill>
              </a:rPr>
              <a:t>ont </a:t>
            </a:r>
            <a:r>
              <a:rPr lang="fr-FR" sz="2200" dirty="0">
                <a:solidFill>
                  <a:schemeClr val="tx1"/>
                </a:solidFill>
              </a:rPr>
              <a:t>leurs propres protocoles en matière de savoir autochtone, et ceux-ci doivent être </a:t>
            </a:r>
            <a:r>
              <a:rPr lang="fr-FR" sz="2200" dirty="0" smtClean="0">
                <a:solidFill>
                  <a:schemeClr val="tx1"/>
                </a:solidFill>
              </a:rPr>
              <a:t>respectés, </a:t>
            </a:r>
            <a:r>
              <a:rPr lang="fr-FR" sz="2200" dirty="0">
                <a:solidFill>
                  <a:schemeClr val="tx1"/>
                </a:solidFill>
              </a:rPr>
              <a:t>le cas </a:t>
            </a:r>
            <a:r>
              <a:rPr lang="fr-FR" sz="2200" dirty="0" smtClean="0">
                <a:solidFill>
                  <a:schemeClr val="tx1"/>
                </a:solidFill>
              </a:rPr>
              <a:t>échéant</a:t>
            </a:r>
          </a:p>
          <a:p>
            <a:pPr>
              <a:spcBef>
                <a:spcPts val="1800"/>
              </a:spcBef>
              <a:buClr>
                <a:srgbClr val="436AB3"/>
              </a:buClr>
            </a:pPr>
            <a:r>
              <a:rPr lang="fr-FR" sz="2200" dirty="0" smtClean="0">
                <a:solidFill>
                  <a:schemeClr val="tx1"/>
                </a:solidFill>
              </a:rPr>
              <a:t>Avant </a:t>
            </a:r>
            <a:r>
              <a:rPr lang="fr-FR" sz="2200" dirty="0">
                <a:solidFill>
                  <a:schemeClr val="tx1"/>
                </a:solidFill>
              </a:rPr>
              <a:t>que la collectivité autochtone ne communique son savoir à </a:t>
            </a:r>
            <a:r>
              <a:rPr lang="fr-FR" sz="2200" dirty="0" smtClean="0">
                <a:solidFill>
                  <a:schemeClr val="tx1"/>
                </a:solidFill>
              </a:rPr>
              <a:t>l'Agence, cette dernière collaborera avec </a:t>
            </a:r>
            <a:r>
              <a:rPr lang="fr-FR" sz="2200" dirty="0">
                <a:solidFill>
                  <a:schemeClr val="tx1"/>
                </a:solidFill>
              </a:rPr>
              <a:t>la collectivité pour </a:t>
            </a:r>
            <a:r>
              <a:rPr lang="fr-FR" sz="2200" dirty="0" smtClean="0">
                <a:solidFill>
                  <a:schemeClr val="tx1"/>
                </a:solidFill>
              </a:rPr>
              <a:t>convenir </a:t>
            </a:r>
            <a:r>
              <a:rPr lang="fr-FR" sz="2200" dirty="0">
                <a:solidFill>
                  <a:schemeClr val="tx1"/>
                </a:solidFill>
              </a:rPr>
              <a:t>avec elle des modalités </a:t>
            </a:r>
            <a:r>
              <a:rPr lang="fr-FR" sz="2200" dirty="0" smtClean="0">
                <a:solidFill>
                  <a:schemeClr val="tx1"/>
                </a:solidFill>
              </a:rPr>
              <a:t>relatives à la gestion du savoir </a:t>
            </a:r>
            <a:r>
              <a:rPr lang="fr-FR" sz="2200" dirty="0">
                <a:solidFill>
                  <a:schemeClr val="tx1"/>
                </a:solidFill>
              </a:rPr>
              <a:t>autochtone </a:t>
            </a:r>
            <a:r>
              <a:rPr lang="fr-FR" sz="2200" dirty="0" smtClean="0">
                <a:solidFill>
                  <a:schemeClr val="tx1"/>
                </a:solidFill>
              </a:rPr>
              <a:t>confidentiel. </a:t>
            </a:r>
          </a:p>
          <a:p>
            <a:pPr>
              <a:spcBef>
                <a:spcPts val="1800"/>
              </a:spcBef>
              <a:buClr>
                <a:srgbClr val="436AB3"/>
              </a:buClr>
            </a:pPr>
            <a:r>
              <a:rPr lang="fr-FR" sz="2200" dirty="0" smtClean="0">
                <a:solidFill>
                  <a:schemeClr val="tx1"/>
                </a:solidFill>
              </a:rPr>
              <a:t>Cela </a:t>
            </a:r>
            <a:r>
              <a:rPr lang="fr-FR" sz="2200" dirty="0">
                <a:solidFill>
                  <a:schemeClr val="tx1"/>
                </a:solidFill>
              </a:rPr>
              <a:t>s'applique à la fois aux transmissions écrites et orales du savoir autochtone</a:t>
            </a:r>
            <a:endParaRPr lang="en-CA" sz="2200" dirty="0">
              <a:solidFill>
                <a:schemeClr val="tx1"/>
              </a:solidFill>
            </a:endParaRPr>
          </a:p>
        </p:txBody>
      </p:sp>
      <p:sp>
        <p:nvSpPr>
          <p:cNvPr id="3" name="Title 2"/>
          <p:cNvSpPr>
            <a:spLocks noGrp="1"/>
          </p:cNvSpPr>
          <p:nvPr>
            <p:ph type="title"/>
            <p:custDataLst>
              <p:tags r:id="rId2"/>
            </p:custDataLst>
          </p:nvPr>
        </p:nvSpPr>
        <p:spPr/>
        <p:txBody>
          <a:bodyPr/>
          <a:lstStyle/>
          <a:p>
            <a:r>
              <a:rPr lang="fr-CA" sz="2800" dirty="0" smtClean="0">
                <a:solidFill>
                  <a:srgbClr val="436AB3"/>
                </a:solidFill>
              </a:rPr>
              <a:t>Savoir autochtone confidentiel </a:t>
            </a:r>
            <a:endParaRPr lang="fr-CA" sz="2800" dirty="0">
              <a:solidFill>
                <a:srgbClr val="436AB3"/>
              </a:solidFill>
            </a:endParaRPr>
          </a:p>
        </p:txBody>
      </p:sp>
    </p:spTree>
    <p:extLst>
      <p:ext uri="{BB962C8B-B14F-4D97-AF65-F5344CB8AC3E}">
        <p14:creationId xmlns:p14="http://schemas.microsoft.com/office/powerpoint/2010/main" val="1328583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a:bodyPr>
          <a:lstStyle/>
          <a:p>
            <a:r>
              <a:rPr lang="fr-CA" sz="3600" dirty="0"/>
              <a:t>Pour de plus amples renseignements </a:t>
            </a:r>
            <a:endParaRPr lang="en-CA" sz="3600" dirty="0"/>
          </a:p>
        </p:txBody>
      </p:sp>
      <p:sp>
        <p:nvSpPr>
          <p:cNvPr id="4" name="Text Placeholder 3"/>
          <p:cNvSpPr>
            <a:spLocks noGrp="1"/>
          </p:cNvSpPr>
          <p:nvPr>
            <p:ph type="body" sz="quarter" idx="13"/>
            <p:custDataLst>
              <p:tags r:id="rId2"/>
            </p:custDataLst>
          </p:nvPr>
        </p:nvSpPr>
        <p:spPr>
          <a:xfrm>
            <a:off x="899999" y="1924050"/>
            <a:ext cx="4364727" cy="3692525"/>
          </a:xfrm>
        </p:spPr>
        <p:txBody>
          <a:bodyPr>
            <a:normAutofit/>
          </a:bodyPr>
          <a:lstStyle/>
          <a:p>
            <a:r>
              <a:rPr lang="fr-CA" dirty="0">
                <a:solidFill>
                  <a:schemeClr val="tx1"/>
                </a:solidFill>
              </a:rPr>
              <a:t>Des politiques et des orientations en matière d’évaluation d’impact sont présentées dans </a:t>
            </a:r>
            <a:r>
              <a:rPr lang="fr-CA" dirty="0">
                <a:solidFill>
                  <a:schemeClr val="tx1"/>
                </a:solidFill>
                <a:hlinkClick r:id="rId5"/>
              </a:rPr>
              <a:t>le guide du praticien</a:t>
            </a:r>
            <a:endParaRPr lang="fr-CA" dirty="0"/>
          </a:p>
          <a:p>
            <a:pPr lvl="1"/>
            <a:r>
              <a:rPr lang="fr-CA" dirty="0">
                <a:hlinkClick r:id="rId6"/>
              </a:rPr>
              <a:t>Site </a:t>
            </a:r>
            <a:r>
              <a:rPr lang="fr-CA" dirty="0" smtClean="0">
                <a:hlinkClick r:id="rId6"/>
              </a:rPr>
              <a:t>Web </a:t>
            </a:r>
            <a:r>
              <a:rPr lang="fr-CA" dirty="0">
                <a:hlinkClick r:id="rId6"/>
              </a:rPr>
              <a:t>sur le </a:t>
            </a:r>
            <a:r>
              <a:rPr lang="fr-FR" dirty="0">
                <a:hlinkClick r:id="rId6"/>
              </a:rPr>
              <a:t>Cadre stratégique sur le savoir autochtone</a:t>
            </a:r>
            <a:endParaRPr lang="fr-FR" dirty="0"/>
          </a:p>
          <a:p>
            <a:pPr lvl="1"/>
            <a:endParaRPr lang="en-US" dirty="0"/>
          </a:p>
          <a:p>
            <a:pPr lvl="1"/>
            <a:r>
              <a:rPr lang="fr-CA" dirty="0" smtClean="0"/>
              <a:t>Pour toute question, communiquez </a:t>
            </a:r>
            <a:r>
              <a:rPr lang="fr-CA" dirty="0"/>
              <a:t>par courriel avec Carolyn </a:t>
            </a:r>
            <a:r>
              <a:rPr lang="fr-CA" dirty="0" smtClean="0"/>
              <a:t>Dunn à </a:t>
            </a:r>
            <a:r>
              <a:rPr lang="en-US" dirty="0">
                <a:hlinkClick r:id="rId7"/>
              </a:rPr>
              <a:t>carolyn.dunn@iaac-aeic.gc.ca</a:t>
            </a:r>
            <a:endParaRPr lang="en-US" dirty="0"/>
          </a:p>
          <a:p>
            <a:endParaRPr lang="en-CA" dirty="0"/>
          </a:p>
        </p:txBody>
      </p:sp>
      <p:pic>
        <p:nvPicPr>
          <p:cNvPr id="5" name="Content Placeholder 6"/>
          <p:cNvPicPr>
            <a:picLocks noGrp="1" noChangeAspect="1"/>
          </p:cNvPicPr>
          <p:nvPr>
            <p:ph type="chart" sz="quarter" idx="11"/>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rot="10800000">
            <a:off x="5480579" y="1924050"/>
            <a:ext cx="4923366"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511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ext + Blank Slides">
  <a:themeElements>
    <a:clrScheme name="IAAC - 1">
      <a:dk1>
        <a:srgbClr val="000000"/>
      </a:dk1>
      <a:lt1>
        <a:srgbClr val="FFFFFF"/>
      </a:lt1>
      <a:dk2>
        <a:srgbClr val="4269B2"/>
      </a:dk2>
      <a:lt2>
        <a:srgbClr val="E1DDDA"/>
      </a:lt2>
      <a:accent1>
        <a:srgbClr val="6C92CC"/>
      </a:accent1>
      <a:accent2>
        <a:srgbClr val="73CEE5"/>
      </a:accent2>
      <a:accent3>
        <a:srgbClr val="D771AC"/>
      </a:accent3>
      <a:accent4>
        <a:srgbClr val="A4CF50"/>
      </a:accent4>
      <a:accent5>
        <a:srgbClr val="189483"/>
      </a:accent5>
      <a:accent6>
        <a:srgbClr val="E99166"/>
      </a:accent6>
      <a:hlink>
        <a:srgbClr val="6C92CC"/>
      </a:hlink>
      <a:folHlink>
        <a:srgbClr val="7F56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 Content Slides">
  <a:themeElements>
    <a:clrScheme name="IAAC - 1">
      <a:dk1>
        <a:srgbClr val="000000"/>
      </a:dk1>
      <a:lt1>
        <a:srgbClr val="FFFFFF"/>
      </a:lt1>
      <a:dk2>
        <a:srgbClr val="4269B2"/>
      </a:dk2>
      <a:lt2>
        <a:srgbClr val="E1DDDA"/>
      </a:lt2>
      <a:accent1>
        <a:srgbClr val="6C92CC"/>
      </a:accent1>
      <a:accent2>
        <a:srgbClr val="73CEE5"/>
      </a:accent2>
      <a:accent3>
        <a:srgbClr val="D771AC"/>
      </a:accent3>
      <a:accent4>
        <a:srgbClr val="A4CF50"/>
      </a:accent4>
      <a:accent5>
        <a:srgbClr val="189483"/>
      </a:accent5>
      <a:accent6>
        <a:srgbClr val="E99166"/>
      </a:accent6>
      <a:hlink>
        <a:srgbClr val="6C92CC"/>
      </a:hlink>
      <a:folHlink>
        <a:srgbClr val="7F56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dditional Layouts">
  <a:themeElements>
    <a:clrScheme name="IAAC - 1">
      <a:dk1>
        <a:srgbClr val="000000"/>
      </a:dk1>
      <a:lt1>
        <a:srgbClr val="FFFFFF"/>
      </a:lt1>
      <a:dk2>
        <a:srgbClr val="4269B2"/>
      </a:dk2>
      <a:lt2>
        <a:srgbClr val="E1DDDA"/>
      </a:lt2>
      <a:accent1>
        <a:srgbClr val="6C92CC"/>
      </a:accent1>
      <a:accent2>
        <a:srgbClr val="73CEE5"/>
      </a:accent2>
      <a:accent3>
        <a:srgbClr val="D771AC"/>
      </a:accent3>
      <a:accent4>
        <a:srgbClr val="A4CF50"/>
      </a:accent4>
      <a:accent5>
        <a:srgbClr val="189483"/>
      </a:accent5>
      <a:accent6>
        <a:srgbClr val="E99166"/>
      </a:accent6>
      <a:hlink>
        <a:srgbClr val="6C92CC"/>
      </a:hlink>
      <a:folHlink>
        <a:srgbClr val="7F56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0a161d-3eb9-42a7-82dd-c5408ef0f820" xsi:nil="true"/>
    <lcf76f155ced4ddcb4097134ff3c332f xmlns="aeba2b23-7c2d-4ab3-a43f-eb8321a3c4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64E9A9-E814-4BC0-A7AE-FBDB003440F7}"/>
</file>

<file path=customXml/itemProps2.xml><?xml version="1.0" encoding="utf-8"?>
<ds:datastoreItem xmlns:ds="http://schemas.openxmlformats.org/officeDocument/2006/customXml" ds:itemID="{6FDABFD4-876E-4550-B8E0-CA4764D858FA}"/>
</file>

<file path=customXml/itemProps3.xml><?xml version="1.0" encoding="utf-8"?>
<ds:datastoreItem xmlns:ds="http://schemas.openxmlformats.org/officeDocument/2006/customXml" ds:itemID="{69DEFFAB-6ACE-4BED-BD99-D9DF84F279CA}"/>
</file>

<file path=docProps/app.xml><?xml version="1.0" encoding="utf-8"?>
<Properties xmlns="http://schemas.openxmlformats.org/officeDocument/2006/extended-properties" xmlns:vt="http://schemas.openxmlformats.org/officeDocument/2006/docPropsVTypes">
  <Template/>
  <TotalTime>6270</TotalTime>
  <Words>851</Words>
  <Application>Microsoft Office PowerPoint</Application>
  <PresentationFormat>Widescreen</PresentationFormat>
  <Paragraphs>62</Paragraphs>
  <Slides>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 Narrow</vt:lpstr>
      <vt:lpstr>Calibri</vt:lpstr>
      <vt:lpstr>Courier New</vt:lpstr>
      <vt:lpstr>Text + Blank Slides</vt:lpstr>
      <vt:lpstr>Image + Content Slides</vt:lpstr>
      <vt:lpstr>Additional Layouts</vt:lpstr>
      <vt:lpstr>PowerPoint Presentation</vt:lpstr>
      <vt:lpstr>Aperçu</vt:lpstr>
      <vt:lpstr>Contexte : Le savoir autochtone dans la Loi sur l’évaluation d’impact </vt:lpstr>
      <vt:lpstr>Objet du Cadre stratégique sur le savoir autochtone </vt:lpstr>
      <vt:lpstr>Résumé des principes du cadre stratégique</vt:lpstr>
      <vt:lpstr>Documents d’orientation : le savoir autochtone dans le cadre des évaluations d’impact</vt:lpstr>
      <vt:lpstr>Procédures de travail avec les collectivités autochtones :  le savoir autochtone dans l’EI  Guide à l’intention des promoteurs, des consultants et des représentants du gouvernement fédéral </vt:lpstr>
      <vt:lpstr>Savoir autochtone confidentiel </vt:lpstr>
      <vt:lpstr>Pour de plus amples renseignements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Crevier</dc:creator>
  <cp:lastModifiedBy>Dunn,Carolyn [CEAA]</cp:lastModifiedBy>
  <cp:revision>244</cp:revision>
  <cp:lastPrinted>2019-08-21T20:26:36Z</cp:lastPrinted>
  <dcterms:created xsi:type="dcterms:W3CDTF">2019-06-25T13:01:19Z</dcterms:created>
  <dcterms:modified xsi:type="dcterms:W3CDTF">2023-03-16T13:01:37Z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984892-d2f3-4a0f-b3e2-6d0554e29c4d_Enabled">
    <vt:lpwstr>true</vt:lpwstr>
  </property>
  <property fmtid="{D5CDD505-2E9C-101B-9397-08002B2CF9AE}" pid="3" name="MSIP_Label_39984892-d2f3-4a0f-b3e2-6d0554e29c4d_SetDate">
    <vt:lpwstr>2023-01-24T20:45:16Z</vt:lpwstr>
  </property>
  <property fmtid="{D5CDD505-2E9C-101B-9397-08002B2CF9AE}" pid="4" name="MSIP_Label_39984892-d2f3-4a0f-b3e2-6d0554e29c4d_Method">
    <vt:lpwstr>Privileged</vt:lpwstr>
  </property>
  <property fmtid="{D5CDD505-2E9C-101B-9397-08002B2CF9AE}" pid="5" name="MSIP_Label_39984892-d2f3-4a0f-b3e2-6d0554e29c4d_Name">
    <vt:lpwstr>NO MARKING VISIBLE - UNCLASSIFIED - PROTECTED A - PROTECTED B</vt:lpwstr>
  </property>
  <property fmtid="{D5CDD505-2E9C-101B-9397-08002B2CF9AE}" pid="6" name="MSIP_Label_39984892-d2f3-4a0f-b3e2-6d0554e29c4d_SiteId">
    <vt:lpwstr>35d07687-f4f2-4fbc-8b3e-fa87a26b3b7b</vt:lpwstr>
  </property>
  <property fmtid="{D5CDD505-2E9C-101B-9397-08002B2CF9AE}" pid="7" name="MSIP_Label_39984892-d2f3-4a0f-b3e2-6d0554e29c4d_ActionId">
    <vt:lpwstr>beff2849-8e76-441a-aeb0-108b9f102460</vt:lpwstr>
  </property>
  <property fmtid="{D5CDD505-2E9C-101B-9397-08002B2CF9AE}" pid="8" name="MSIP_Label_39984892-d2f3-4a0f-b3e2-6d0554e29c4d_ContentBits">
    <vt:lpwstr>0</vt:lpwstr>
  </property>
  <property fmtid="{D5CDD505-2E9C-101B-9397-08002B2CF9AE}" pid="9" name="ContentTypeId">
    <vt:lpwstr>0x010100691F2B53F8D2C840BA99C03A614DDFB8</vt:lpwstr>
  </property>
</Properties>
</file>