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90" r:id="rId2"/>
    <p:sldId id="489" r:id="rId3"/>
    <p:sldId id="718" r:id="rId4"/>
    <p:sldId id="315" r:id="rId5"/>
    <p:sldId id="395" r:id="rId6"/>
    <p:sldId id="402" r:id="rId7"/>
    <p:sldId id="432" r:id="rId8"/>
    <p:sldId id="723" r:id="rId9"/>
    <p:sldId id="775" r:id="rId10"/>
    <p:sldId id="721" r:id="rId11"/>
    <p:sldId id="724" r:id="rId12"/>
    <p:sldId id="725" r:id="rId13"/>
    <p:sldId id="726" r:id="rId14"/>
    <p:sldId id="727" r:id="rId15"/>
    <p:sldId id="777" r:id="rId16"/>
    <p:sldId id="778" r:id="rId17"/>
    <p:sldId id="743" r:id="rId18"/>
    <p:sldId id="744" r:id="rId19"/>
    <p:sldId id="745" r:id="rId20"/>
    <p:sldId id="746" r:id="rId21"/>
    <p:sldId id="748" r:id="rId22"/>
    <p:sldId id="747" r:id="rId23"/>
    <p:sldId id="755" r:id="rId24"/>
    <p:sldId id="731" r:id="rId25"/>
    <p:sldId id="728" r:id="rId26"/>
    <p:sldId id="730" r:id="rId27"/>
    <p:sldId id="770" r:id="rId28"/>
    <p:sldId id="771" r:id="rId29"/>
    <p:sldId id="769" r:id="rId30"/>
    <p:sldId id="732" r:id="rId31"/>
    <p:sldId id="733" r:id="rId32"/>
    <p:sldId id="734" r:id="rId33"/>
    <p:sldId id="735" r:id="rId34"/>
    <p:sldId id="736" r:id="rId35"/>
    <p:sldId id="737" r:id="rId36"/>
    <p:sldId id="738" r:id="rId37"/>
    <p:sldId id="739" r:id="rId38"/>
    <p:sldId id="740" r:id="rId39"/>
    <p:sldId id="779"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E81E"/>
    <a:srgbClr val="900A88"/>
    <a:srgbClr val="7E1977"/>
    <a:srgbClr val="19FF19"/>
    <a:srgbClr val="FF8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73" autoAdjust="0"/>
    <p:restoredTop sz="95859"/>
  </p:normalViewPr>
  <p:slideViewPr>
    <p:cSldViewPr snapToGrid="0">
      <p:cViewPr varScale="1">
        <p:scale>
          <a:sx n="108" d="100"/>
          <a:sy n="108" d="100"/>
        </p:scale>
        <p:origin x="2248" y="184"/>
      </p:cViewPr>
      <p:guideLst>
        <p:guide orient="horz" pos="2160"/>
        <p:guide pos="2880"/>
      </p:guideLst>
    </p:cSldViewPr>
  </p:slideViewPr>
  <p:notesTextViewPr>
    <p:cViewPr>
      <p:scale>
        <a:sx n="3" d="2"/>
        <a:sy n="3" d="2"/>
      </p:scale>
      <p:origin x="0" y="0"/>
    </p:cViewPr>
  </p:notesTextViewPr>
  <p:sorterViewPr>
    <p:cViewPr>
      <p:scale>
        <a:sx n="150" d="100"/>
        <a:sy n="150" d="100"/>
      </p:scale>
      <p:origin x="0" y="23808"/>
    </p:cViewPr>
  </p:sorterViewPr>
  <p:notesViewPr>
    <p:cSldViewPr snapToGrid="0">
      <p:cViewPr varScale="1">
        <p:scale>
          <a:sx n="130" d="100"/>
          <a:sy n="130" d="100"/>
        </p:scale>
        <p:origin x="486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DE79D5D-B66E-D940-B6A2-2B5747FCA9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F56A6EB-1C61-1D4C-82B9-B35A9B470D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BC284-F7C0-FD41-93C8-C2BDC75E2149}" type="datetimeFigureOut">
              <a:rPr lang="fr-FR" smtClean="0"/>
              <a:t>30/03/2023</a:t>
            </a:fld>
            <a:endParaRPr lang="fr-FR"/>
          </a:p>
        </p:txBody>
      </p:sp>
      <p:sp>
        <p:nvSpPr>
          <p:cNvPr id="4" name="Espace réservé du pied de page 3">
            <a:extLst>
              <a:ext uri="{FF2B5EF4-FFF2-40B4-BE49-F238E27FC236}">
                <a16:creationId xmlns:a16="http://schemas.microsoft.com/office/drawing/2014/main" id="{03291E06-33E9-F54A-8A44-7BBDDF4ED2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GEO8271 - Hiver 2022 - Cours 2</a:t>
            </a:r>
          </a:p>
        </p:txBody>
      </p:sp>
      <p:sp>
        <p:nvSpPr>
          <p:cNvPr id="5" name="Espace réservé du numéro de diapositive 4">
            <a:extLst>
              <a:ext uri="{FF2B5EF4-FFF2-40B4-BE49-F238E27FC236}">
                <a16:creationId xmlns:a16="http://schemas.microsoft.com/office/drawing/2014/main" id="{F289F05E-E34C-1D47-BDF2-13AE585D8A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4D664-1D7B-F443-BC19-E42B49449A5F}" type="slidenum">
              <a:rPr lang="fr-FR" smtClean="0"/>
              <a:t>‹n°›</a:t>
            </a:fld>
            <a:endParaRPr lang="fr-FR"/>
          </a:p>
        </p:txBody>
      </p:sp>
    </p:spTree>
    <p:extLst>
      <p:ext uri="{BB962C8B-B14F-4D97-AF65-F5344CB8AC3E}">
        <p14:creationId xmlns:p14="http://schemas.microsoft.com/office/powerpoint/2010/main" val="37850724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D40F-94B9-4695-960B-A087114AB2B2}" type="datetimeFigureOut">
              <a:rPr lang="fr-FR" smtClean="0"/>
              <a:pPr/>
              <a:t>30/03/2023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GEO8271 - Hiver 2022 - Cours 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71F1C-9104-4516-98D6-941FA0BD0604}" type="slidenum">
              <a:rPr lang="fr-FR" smtClean="0"/>
              <a:pPr/>
              <a:t>‹n°›</a:t>
            </a:fld>
            <a:endParaRPr lang="fr-FR"/>
          </a:p>
        </p:txBody>
      </p:sp>
    </p:spTree>
    <p:extLst>
      <p:ext uri="{BB962C8B-B14F-4D97-AF65-F5344CB8AC3E}">
        <p14:creationId xmlns:p14="http://schemas.microsoft.com/office/powerpoint/2010/main" val="169015850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file:////Users/jean-philippewaaub/Library/Containers/com.microsoft.Outlook/Data/Library/Caches/Signatures/signature_2802372642"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3273"/>
            <a:ext cx="7772400" cy="2387600"/>
          </a:xfrm>
        </p:spPr>
        <p:txBody>
          <a:bodyPr anchor="b">
            <a:normAutofit/>
          </a:bodyPr>
          <a:lstStyle>
            <a:lvl1pPr algn="ctr">
              <a:defRPr sz="4400"/>
            </a:lvl1pPr>
          </a:lstStyle>
          <a:p>
            <a:r>
              <a:rPr lang="fr-FR" dirty="0"/>
              <a:t>Modifiez le style du titre</a:t>
            </a:r>
            <a:endParaRPr lang="en-US" dirty="0"/>
          </a:p>
        </p:txBody>
      </p:sp>
      <p:sp>
        <p:nvSpPr>
          <p:cNvPr id="3" name="Subtitle 2"/>
          <p:cNvSpPr>
            <a:spLocks noGrp="1"/>
          </p:cNvSpPr>
          <p:nvPr>
            <p:ph type="subTitle" idx="1"/>
          </p:nvPr>
        </p:nvSpPr>
        <p:spPr>
          <a:xfrm>
            <a:off x="1143000" y="4252600"/>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6" name="Slide Number Placeholder 5"/>
          <p:cNvSpPr>
            <a:spLocks noGrp="1"/>
          </p:cNvSpPr>
          <p:nvPr>
            <p:ph type="sldNum" sz="quarter" idx="12"/>
          </p:nvPr>
        </p:nvSpPr>
        <p:spPr/>
        <p:txBody>
          <a:bodyPr/>
          <a:lstStyle/>
          <a:p>
            <a:fld id="{37B3C717-ECBA-4A04-A438-B77CBF32C758}" type="slidenum">
              <a:rPr lang="fr-FR" smtClean="0"/>
              <a:pPr/>
              <a:t>‹n°›</a:t>
            </a:fld>
            <a:endParaRPr lang="fr-FR"/>
          </a:p>
        </p:txBody>
      </p:sp>
      <p:pic>
        <p:nvPicPr>
          <p:cNvPr id="12" name="Image 11" descr="lg Departement-geographie-externe-COUL"/>
          <p:cNvPicPr/>
          <p:nvPr userDrawn="1"/>
        </p:nvPicPr>
        <p:blipFill>
          <a:blip r:embed="rId2"/>
          <a:srcRect/>
          <a:stretch>
            <a:fillRect/>
          </a:stretch>
        </p:blipFill>
        <p:spPr bwMode="auto">
          <a:xfrm>
            <a:off x="4370855" y="324552"/>
            <a:ext cx="3274247" cy="594335"/>
          </a:xfrm>
          <a:prstGeom prst="rect">
            <a:avLst/>
          </a:prstGeom>
          <a:noFill/>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9008" y="324552"/>
            <a:ext cx="573542" cy="772858"/>
          </a:xfrm>
          <a:prstGeom prst="rect">
            <a:avLst/>
          </a:prstGeom>
        </p:spPr>
      </p:pic>
      <p:sp>
        <p:nvSpPr>
          <p:cNvPr id="5" name="Rectangle 2">
            <a:extLst>
              <a:ext uri="{FF2B5EF4-FFF2-40B4-BE49-F238E27FC236}">
                <a16:creationId xmlns:a16="http://schemas.microsoft.com/office/drawing/2014/main" id="{8A40EBFB-DBEF-F26A-CDE6-B35CB3A0C961}"/>
              </a:ext>
            </a:extLst>
          </p:cNvPr>
          <p:cNvSpPr>
            <a:spLocks noChangeArrowheads="1"/>
          </p:cNvSpPr>
          <p:nvPr userDrawn="1"/>
        </p:nvSpPr>
        <p:spPr bwMode="auto">
          <a:xfrm>
            <a:off x="685800" y="311596"/>
            <a:ext cx="90679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1" descr="/var/folders/r0/nkbjv8rx0lgd537t75shyps00000gp/T/com.microsoft.Outlook/WebArchiveCopyPasteTempFiles/cid56011BAA-AEA0-485B-AE8E-D888A8BC5F99">
            <a:extLst>
              <a:ext uri="{FF2B5EF4-FFF2-40B4-BE49-F238E27FC236}">
                <a16:creationId xmlns:a16="http://schemas.microsoft.com/office/drawing/2014/main" id="{1FF5B08C-93DA-E765-A464-91F70506C0C0}"/>
              </a:ext>
            </a:extLst>
          </p:cNvPr>
          <p:cNvPicPr>
            <a:picLocks noChangeAspect="1" noChangeArrowheads="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685800" y="311597"/>
            <a:ext cx="3274246" cy="59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5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376983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67755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97663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6250" y="594154"/>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3683483"/>
            <a:ext cx="7886700" cy="197207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6" name="Slide Number Placeholder 5"/>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49778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6"/>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168899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12475" y="124983"/>
            <a:ext cx="7904066" cy="1325563"/>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2"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60125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4840" y="161935"/>
            <a:ext cx="8235088" cy="1066505"/>
          </a:xfrm>
        </p:spPr>
        <p:txBody>
          <a:bodyPr/>
          <a:lstStyle/>
          <a:p>
            <a:r>
              <a:rPr lang="fr-FR" dirty="0"/>
              <a:t>Modifiez le style du titre</a:t>
            </a:r>
            <a:endParaRPr lang="en-US" dirty="0"/>
          </a:p>
        </p:txBody>
      </p:sp>
      <p:sp>
        <p:nvSpPr>
          <p:cNvPr id="5" name="Slide Number Placeholder 4"/>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3372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72062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69457" y="160330"/>
            <a:ext cx="8013827" cy="1202644"/>
          </a:xfrm>
        </p:spPr>
        <p:txBody>
          <a:bodyPr anchor="b"/>
          <a:lstStyle>
            <a:lvl1pPr>
              <a:defRPr sz="3200"/>
            </a:lvl1pPr>
          </a:lstStyle>
          <a:p>
            <a:r>
              <a:rPr lang="fr-FR" dirty="0"/>
              <a:t>Modifiez le style du titre</a:t>
            </a:r>
            <a:endParaRPr lang="en-US" dirty="0"/>
          </a:p>
        </p:txBody>
      </p:sp>
      <p:sp>
        <p:nvSpPr>
          <p:cNvPr id="3" name="Content Placeholder 2"/>
          <p:cNvSpPr>
            <a:spLocks noGrp="1"/>
          </p:cNvSpPr>
          <p:nvPr>
            <p:ph idx="1"/>
          </p:nvPr>
        </p:nvSpPr>
        <p:spPr>
          <a:xfrm>
            <a:off x="3887391" y="1518250"/>
            <a:ext cx="4629150" cy="4342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4128"/>
            <a:ext cx="2949178" cy="4324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Slide Number Placeholder 6"/>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5549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4950" y="157274"/>
            <a:ext cx="8091465" cy="1162568"/>
          </a:xfrm>
        </p:spPr>
        <p:txBody>
          <a:bodyPr anchor="b"/>
          <a:lstStyle>
            <a:lvl1pPr>
              <a:defRPr sz="32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1604513"/>
            <a:ext cx="4629150" cy="42565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95888"/>
            <a:ext cx="2949178" cy="4273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Modifiez les styles du texte du masque</a:t>
            </a:r>
          </a:p>
        </p:txBody>
      </p:sp>
      <p:sp>
        <p:nvSpPr>
          <p:cNvPr id="7" name="Slide Number Placeholder 6"/>
          <p:cNvSpPr>
            <a:spLocks noGrp="1"/>
          </p:cNvSpPr>
          <p:nvPr>
            <p:ph type="sldNum" sz="quarter" idx="12"/>
          </p:nvPr>
        </p:nvSpPr>
        <p:spPr/>
        <p:txBody>
          <a:bodyPr/>
          <a:lstStyle/>
          <a:p>
            <a:fld id="{37B3C717-ECBA-4A04-A438-B77CBF32C758}" type="slidenum">
              <a:rPr lang="fr-FR" smtClean="0"/>
              <a:pPr/>
              <a:t>‹n°›</a:t>
            </a:fld>
            <a:endParaRPr lang="fr-FR"/>
          </a:p>
        </p:txBody>
      </p:sp>
    </p:spTree>
    <p:extLst>
      <p:ext uri="{BB962C8B-B14F-4D97-AF65-F5344CB8AC3E}">
        <p14:creationId xmlns:p14="http://schemas.microsoft.com/office/powerpoint/2010/main" val="226754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file:////Users/jean-philippewaaub/Library/Containers/com.microsoft.Outlook/Data/Library/Caches/Signatures/signature_280237264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3739"/>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 y="1306630"/>
            <a:ext cx="9044609" cy="486667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4126024" y="6355703"/>
            <a:ext cx="830690" cy="308986"/>
          </a:xfrm>
          <a:prstGeom prst="rect">
            <a:avLst/>
          </a:prstGeom>
        </p:spPr>
        <p:txBody>
          <a:bodyPr vert="horz" lIns="91440" tIns="45720" rIns="91440" bIns="45720" rtlCol="0" anchor="ctr"/>
          <a:lstStyle>
            <a:lvl1pPr algn="ctr">
              <a:defRPr sz="1200">
                <a:solidFill>
                  <a:schemeClr val="tx1">
                    <a:tint val="75000"/>
                  </a:schemeClr>
                </a:solidFill>
              </a:defRPr>
            </a:lvl1pPr>
          </a:lstStyle>
          <a:p>
            <a:fld id="{37B3C717-ECBA-4A04-A438-B77CBF32C758}" type="slidenum">
              <a:rPr lang="fr-FR" smtClean="0"/>
              <a:pPr/>
              <a:t>‹n°›</a:t>
            </a:fld>
            <a:endParaRPr lang="fr-FR"/>
          </a:p>
        </p:txBody>
      </p:sp>
      <p:cxnSp>
        <p:nvCxnSpPr>
          <p:cNvPr id="12" name="Connecteur droit 11"/>
          <p:cNvCxnSpPr/>
          <p:nvPr userDrawn="1"/>
        </p:nvCxnSpPr>
        <p:spPr>
          <a:xfrm>
            <a:off x="312810" y="6251126"/>
            <a:ext cx="8457119" cy="535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587068" y="6368210"/>
            <a:ext cx="2577192" cy="302092"/>
          </a:xfrm>
          <a:prstGeom prst="rect">
            <a:avLst/>
          </a:prstGeom>
        </p:spPr>
      </p:pic>
      <p:pic>
        <p:nvPicPr>
          <p:cNvPr id="9" name="Imag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83158" y="6272631"/>
            <a:ext cx="286771" cy="386429"/>
          </a:xfrm>
          <a:prstGeom prst="rect">
            <a:avLst/>
          </a:prstGeom>
        </p:spPr>
      </p:pic>
      <p:pic>
        <p:nvPicPr>
          <p:cNvPr id="4" name="Image 1" descr="/var/folders/r0/nkbjv8rx0lgd537t75shyps00000gp/T/com.microsoft.Outlook/WebArchiveCopyPasteTempFiles/cid56011BAA-AEA0-485B-AE8E-D888A8BC5F99">
            <a:extLst>
              <a:ext uri="{FF2B5EF4-FFF2-40B4-BE49-F238E27FC236}">
                <a16:creationId xmlns:a16="http://schemas.microsoft.com/office/drawing/2014/main" id="{8BEEBD27-694C-EE39-47FD-E7F1EB6B6DFD}"/>
              </a:ext>
            </a:extLst>
          </p:cNvPr>
          <p:cNvPicPr>
            <a:picLocks noChangeAspect="1" noChangeArrowheads="1"/>
          </p:cNvPicPr>
          <p:nvPr userDrawn="1"/>
        </p:nvPicPr>
        <p:blipFill>
          <a:blip r:embed="rId15" r:link="rId16">
            <a:extLst>
              <a:ext uri="{28A0092B-C50C-407E-A947-70E740481C1C}">
                <a14:useLocalDpi xmlns:a14="http://schemas.microsoft.com/office/drawing/2010/main" val="0"/>
              </a:ext>
            </a:extLst>
          </a:blip>
          <a:srcRect/>
          <a:stretch>
            <a:fillRect/>
          </a:stretch>
        </p:blipFill>
        <p:spPr bwMode="auto">
          <a:xfrm>
            <a:off x="312809" y="6334307"/>
            <a:ext cx="2130467" cy="38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25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ct val="90000"/>
        </a:lnSpc>
        <a:spcBef>
          <a:spcPct val="0"/>
        </a:spcBef>
        <a:buNone/>
        <a:defRPr sz="4000" kern="1200" baseline="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esium.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waaub.jean-philippe@uqam.ca" TargetMode="External"/><Relationship Id="rId2" Type="http://schemas.openxmlformats.org/officeDocument/2006/relationships/hyperlink" Target="mailto:e3sa.waaubjp@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ottmac.com/digital/article/71711/revolutionising-pipeline-design-delivery-for-severn-trent-wat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 y="1104900"/>
            <a:ext cx="8948668" cy="1470660"/>
          </a:xfrm>
        </p:spPr>
        <p:txBody>
          <a:bodyPr>
            <a:noAutofit/>
          </a:bodyPr>
          <a:lstStyle/>
          <a:p>
            <a:r>
              <a:rPr lang="fr-CA" sz="3600" dirty="0">
                <a:effectLst/>
                <a:ea typeface="Times New Roman" panose="02020603050405020304" pitchFamily="18" charset="0"/>
                <a:cs typeface="Times New Roman" panose="02020603050405020304" pitchFamily="18" charset="0"/>
              </a:rPr>
              <a:t>La localisation optimale d’un projet de ligne aérienne de transport : outils informatisés</a:t>
            </a:r>
            <a:endParaRPr lang="fr-CA" sz="3600" dirty="0">
              <a:cs typeface="Arial" panose="020B0604020202020204" pitchFamily="34" charset="0"/>
            </a:endParaRPr>
          </a:p>
        </p:txBody>
      </p:sp>
      <p:sp>
        <p:nvSpPr>
          <p:cNvPr id="2051" name="Rectangle 3"/>
          <p:cNvSpPr>
            <a:spLocks noGrp="1" noChangeArrowheads="1"/>
          </p:cNvSpPr>
          <p:nvPr>
            <p:ph type="subTitle" idx="1"/>
          </p:nvPr>
        </p:nvSpPr>
        <p:spPr>
          <a:xfrm>
            <a:off x="156308" y="2777836"/>
            <a:ext cx="8876180" cy="3455695"/>
          </a:xfrm>
        </p:spPr>
        <p:txBody>
          <a:bodyPr>
            <a:normAutofit/>
          </a:bodyPr>
          <a:lstStyle/>
          <a:p>
            <a:pPr>
              <a:lnSpc>
                <a:spcPct val="120000"/>
              </a:lnSpc>
              <a:spcBef>
                <a:spcPts val="0"/>
              </a:spcBef>
            </a:pPr>
            <a:r>
              <a:rPr lang="fr-CA" sz="2400" dirty="0">
                <a:cs typeface="Arial" panose="020B0604020202020204" pitchFamily="34" charset="0"/>
              </a:rPr>
              <a:t>Colloque du SIFÉE</a:t>
            </a:r>
          </a:p>
          <a:p>
            <a:pPr>
              <a:lnSpc>
                <a:spcPct val="120000"/>
              </a:lnSpc>
              <a:spcBef>
                <a:spcPts val="0"/>
              </a:spcBef>
            </a:pPr>
            <a:r>
              <a:rPr lang="fr-CA" sz="2400" dirty="0">
                <a:cs typeface="Arial" panose="020B0604020202020204" pitchFamily="34" charset="0"/>
              </a:rPr>
              <a:t>Jeudi 30 mars 2023, Montréal</a:t>
            </a:r>
          </a:p>
          <a:p>
            <a:pPr>
              <a:lnSpc>
                <a:spcPct val="120000"/>
              </a:lnSpc>
              <a:spcBef>
                <a:spcPts val="0"/>
              </a:spcBef>
            </a:pPr>
            <a:endParaRPr lang="fr-CA" sz="2400" dirty="0">
              <a:cs typeface="Arial" panose="020B0604020202020204" pitchFamily="34" charset="0"/>
            </a:endParaRPr>
          </a:p>
          <a:p>
            <a:pPr>
              <a:lnSpc>
                <a:spcPct val="120000"/>
              </a:lnSpc>
              <a:spcBef>
                <a:spcPts val="0"/>
              </a:spcBef>
            </a:pPr>
            <a:r>
              <a:rPr lang="fr-CA" sz="2400" dirty="0">
                <a:cs typeface="Arial" panose="020B0604020202020204" pitchFamily="34" charset="0"/>
              </a:rPr>
              <a:t>Séance 5</a:t>
            </a:r>
          </a:p>
          <a:p>
            <a:pPr>
              <a:lnSpc>
                <a:spcPct val="120000"/>
              </a:lnSpc>
              <a:spcBef>
                <a:spcPts val="0"/>
              </a:spcBef>
            </a:pPr>
            <a:r>
              <a:rPr lang="fr-CA" dirty="0">
                <a:cs typeface="Arial" panose="020B0604020202020204" pitchFamily="34" charset="0"/>
              </a:rPr>
              <a:t>Méthodes d’étude d’impact: vers le numérique.</a:t>
            </a:r>
          </a:p>
          <a:p>
            <a:pPr>
              <a:lnSpc>
                <a:spcPct val="120000"/>
              </a:lnSpc>
              <a:spcBef>
                <a:spcPts val="0"/>
              </a:spcBef>
            </a:pPr>
            <a:endParaRPr lang="fr-CA" dirty="0">
              <a:cs typeface="Arial" panose="020B0604020202020204" pitchFamily="34" charset="0"/>
            </a:endParaRPr>
          </a:p>
          <a:p>
            <a:r>
              <a:rPr lang="fr-CA" dirty="0">
                <a:cs typeface="Arial" panose="020B0604020202020204" pitchFamily="34" charset="0"/>
              </a:rPr>
              <a:t>Jean-Philippe </a:t>
            </a:r>
            <a:r>
              <a:rPr lang="fr-CA" dirty="0" err="1">
                <a:cs typeface="Arial" panose="020B0604020202020204" pitchFamily="34" charset="0"/>
              </a:rPr>
              <a:t>Waaub</a:t>
            </a:r>
            <a:endParaRPr lang="fr-CA" dirty="0">
              <a:cs typeface="Arial" panose="020B0604020202020204" pitchFamily="34" charset="0"/>
            </a:endParaRPr>
          </a:p>
        </p:txBody>
      </p:sp>
    </p:spTree>
    <p:extLst>
      <p:ext uri="{BB962C8B-B14F-4D97-AF65-F5344CB8AC3E}">
        <p14:creationId xmlns:p14="http://schemas.microsoft.com/office/powerpoint/2010/main" val="421757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lvl="0" indent="0" algn="just">
              <a:spcBef>
                <a:spcPts val="600"/>
              </a:spcBef>
              <a:buNone/>
            </a:pPr>
            <a:r>
              <a:rPr lang="fr-CA" sz="2400" b="1" dirty="0">
                <a:effectLst/>
                <a:ea typeface="Times New Roman" panose="02020603050405020304" pitchFamily="18" charset="0"/>
                <a:cs typeface="Times New Roman (Corps CS)"/>
              </a:rPr>
              <a:t>Planification : gestion des données et analyse spatiale dans un SIG</a:t>
            </a:r>
          </a:p>
          <a:p>
            <a:pPr algn="just"/>
            <a:r>
              <a:rPr lang="fr-CA" sz="2400" dirty="0">
                <a:effectLst/>
                <a:ea typeface="Times New Roman" panose="02020603050405020304" pitchFamily="18" charset="0"/>
                <a:cs typeface="Times New Roman" panose="02020603050405020304" pitchFamily="18" charset="0"/>
              </a:rPr>
              <a:t>Identification de la zone d’étude et clarification du problème;</a:t>
            </a:r>
          </a:p>
          <a:p>
            <a:pPr algn="just"/>
            <a:r>
              <a:rPr lang="fr-CA" sz="2400" dirty="0">
                <a:effectLst/>
                <a:ea typeface="Times New Roman" panose="02020603050405020304" pitchFamily="18" charset="0"/>
                <a:cs typeface="Times New Roman" panose="02020603050405020304" pitchFamily="18" charset="0"/>
              </a:rPr>
              <a:t>Identification des critères (pas trop; moins de 30 si possible) et les structurer en catégories selon des objectifs clairs (ex. : une dizaine);</a:t>
            </a:r>
          </a:p>
          <a:p>
            <a:pPr algn="just"/>
            <a:r>
              <a:rPr lang="fr-CA" sz="2400" dirty="0">
                <a:effectLst/>
                <a:ea typeface="Times New Roman" panose="02020603050405020304" pitchFamily="18" charset="0"/>
                <a:cs typeface="Times New Roman" panose="02020603050405020304" pitchFamily="18" charset="0"/>
              </a:rPr>
              <a:t>Un module de données spatiales et d’analyse spatiale selon le concept des couches d’information. La plupart du temps, il s’agit de couches en format matriciel (Raster), souvent dans ArcGIS ou la version Pro, ou QGIS;</a:t>
            </a:r>
          </a:p>
          <a:p>
            <a:pPr algn="just"/>
            <a:r>
              <a:rPr lang="fr-CA" sz="2400" dirty="0">
                <a:effectLst/>
                <a:ea typeface="Times New Roman" panose="02020603050405020304" pitchFamily="18" charset="0"/>
                <a:cs typeface="Times New Roman" panose="02020603050405020304" pitchFamily="18" charset="0"/>
              </a:rPr>
              <a:t>Choix d’une échelle d’analyse, mise en forme des données selon une échelle commune;</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4.1 Planification</a:t>
            </a:r>
          </a:p>
        </p:txBody>
      </p:sp>
    </p:spTree>
    <p:extLst>
      <p:ext uri="{BB962C8B-B14F-4D97-AF65-F5344CB8AC3E}">
        <p14:creationId xmlns:p14="http://schemas.microsoft.com/office/powerpoint/2010/main" val="302695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algn="just"/>
            <a:r>
              <a:rPr lang="fr-CA" sz="2400" dirty="0">
                <a:effectLst/>
                <a:ea typeface="Times New Roman" panose="02020603050405020304" pitchFamily="18" charset="0"/>
                <a:cs typeface="Times New Roman" panose="02020603050405020304" pitchFamily="18" charset="0"/>
              </a:rPr>
              <a:t>Chaque couche est utilisée pour documenter un critère, une vulnérabilité, une résistance</a:t>
            </a:r>
            <a:r>
              <a:rPr lang="fr-CA" sz="2400" dirty="0">
                <a:ea typeface="Times New Roman" panose="02020603050405020304" pitchFamily="18" charset="0"/>
                <a:cs typeface="Times New Roman" panose="02020603050405020304" pitchFamily="18" charset="0"/>
              </a:rPr>
              <a:t>: </a:t>
            </a:r>
            <a:r>
              <a:rPr lang="fr-CA" sz="2400" dirty="0">
                <a:effectLst/>
                <a:ea typeface="Times New Roman" panose="02020603050405020304" pitchFamily="18" charset="0"/>
                <a:cs typeface="Times New Roman" panose="02020603050405020304" pitchFamily="18" charset="0"/>
              </a:rPr>
              <a:t>expertises sectorielles et conception d’échelles de mesure;</a:t>
            </a:r>
          </a:p>
          <a:p>
            <a:pPr algn="just"/>
            <a:r>
              <a:rPr lang="fr-CA" sz="2400" dirty="0">
                <a:effectLst/>
                <a:ea typeface="Times New Roman" panose="02020603050405020304" pitchFamily="18" charset="0"/>
                <a:cs typeface="Times New Roman" panose="02020603050405020304" pitchFamily="18" charset="0"/>
              </a:rPr>
              <a:t>Calcul des surfaces de coûts par critère : classification des données (échelles normalisées, attributions de scores); bien clarifier les règles de détermination des scores et/ou d’interprétation d’échelles (expertise et parties prenantes). Si elles sont utilisées, les échelles de Lickert doivent être conçues avec prudence;</a:t>
            </a:r>
          </a:p>
          <a:p>
            <a:pPr algn="just"/>
            <a:r>
              <a:rPr lang="fr-CA" sz="2400" dirty="0">
                <a:effectLst/>
                <a:ea typeface="Times New Roman" panose="02020603050405020304" pitchFamily="18" charset="0"/>
                <a:cs typeface="Times New Roman" panose="02020603050405020304" pitchFamily="18" charset="0"/>
              </a:rPr>
              <a:t>Production d’une analyse de la sensibilité visuelle ou de la visibilité de la ligne (</a:t>
            </a:r>
            <a:r>
              <a:rPr lang="fr-CA" sz="2400" dirty="0" err="1">
                <a:effectLst/>
                <a:ea typeface="Times New Roman" panose="02020603050405020304" pitchFamily="18" charset="0"/>
                <a:cs typeface="Times New Roman" panose="02020603050405020304" pitchFamily="18" charset="0"/>
              </a:rPr>
              <a:t>ViewShed</a:t>
            </a:r>
            <a:r>
              <a:rPr lang="fr-CA" sz="2400" dirty="0">
                <a:effectLst/>
                <a:ea typeface="Times New Roman" panose="02020603050405020304" pitchFamily="18" charset="0"/>
                <a:cs typeface="Times New Roman" panose="02020603050405020304" pitchFamily="18" charset="0"/>
              </a:rPr>
              <a:t>).</a:t>
            </a:r>
          </a:p>
          <a:p>
            <a:pPr algn="just">
              <a:spcAft>
                <a:spcPts val="600"/>
              </a:spcAft>
            </a:pPr>
            <a:r>
              <a:rPr lang="fr-CA" sz="2400" dirty="0">
                <a:effectLst/>
                <a:ea typeface="Times New Roman" panose="02020603050405020304" pitchFamily="18" charset="0"/>
                <a:cs typeface="Times New Roman" panose="02020603050405020304" pitchFamily="18" charset="0"/>
              </a:rPr>
              <a:t>Calcul de la surface de coûts cumulés : superposition des surfaces de coûts par critère, utilisation ou pas d’une méthode de pondération, utilisation d’une méthode d’AMCD pour obtenir une valeur unique.</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4.1 Planification</a:t>
            </a:r>
          </a:p>
        </p:txBody>
      </p:sp>
    </p:spTree>
    <p:extLst>
      <p:ext uri="{BB962C8B-B14F-4D97-AF65-F5344CB8AC3E}">
        <p14:creationId xmlns:p14="http://schemas.microsoft.com/office/powerpoint/2010/main" val="63673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lvl="0" indent="0" algn="just">
              <a:spcBef>
                <a:spcPts val="600"/>
              </a:spcBef>
              <a:buNone/>
            </a:pPr>
            <a:r>
              <a:rPr lang="fr-CA" sz="2400" b="1" dirty="0">
                <a:effectLst/>
                <a:ea typeface="Times New Roman" panose="02020603050405020304" pitchFamily="18" charset="0"/>
                <a:cs typeface="Times New Roman (Corps CS)"/>
              </a:rPr>
              <a:t>Analyse : recherche du ou des corridors et tracés (aériens, souterrain, tunnel)</a:t>
            </a:r>
          </a:p>
          <a:p>
            <a:pPr algn="just"/>
            <a:r>
              <a:rPr lang="fr-CA" sz="2400" dirty="0">
                <a:effectLst/>
                <a:ea typeface="Times New Roman" panose="02020603050405020304" pitchFamily="18" charset="0"/>
                <a:cs typeface="Times New Roman" panose="02020603050405020304" pitchFamily="18" charset="0"/>
              </a:rPr>
              <a:t>Transfert des informations dans le serveur d’optimisation (ex. : RESTful web service)</a:t>
            </a:r>
          </a:p>
          <a:p>
            <a:pPr algn="just"/>
            <a:r>
              <a:rPr lang="fr-CA" sz="2400" dirty="0">
                <a:effectLst/>
                <a:ea typeface="Times New Roman" panose="02020603050405020304" pitchFamily="18" charset="0"/>
                <a:cs typeface="Times New Roman" panose="02020603050405020304" pitchFamily="18" charset="0"/>
              </a:rPr>
              <a:t>Génération d’un graphe</a:t>
            </a:r>
          </a:p>
          <a:p>
            <a:pPr algn="just"/>
            <a:r>
              <a:rPr lang="fr-CA" sz="2400" dirty="0">
                <a:effectLst/>
                <a:ea typeface="Times New Roman" panose="02020603050405020304" pitchFamily="18" charset="0"/>
                <a:cs typeface="Times New Roman" panose="02020603050405020304" pitchFamily="18" charset="0"/>
              </a:rPr>
              <a:t>Utilisation, souvent de façon itérative, d’un ou de plusieurs algorithmes d’optimisation mathématique de recherche de corridors et/ou de tracés (ex. : chemin de moindre coût ou « Least </a:t>
            </a:r>
            <a:r>
              <a:rPr lang="fr-CA" sz="2400" dirty="0" err="1">
                <a:effectLst/>
                <a:ea typeface="Times New Roman" panose="02020603050405020304" pitchFamily="18" charset="0"/>
                <a:cs typeface="Times New Roman" panose="02020603050405020304" pitchFamily="18" charset="0"/>
              </a:rPr>
              <a:t>cost</a:t>
            </a:r>
            <a:r>
              <a:rPr lang="fr-CA" sz="2400" dirty="0">
                <a:effectLst/>
                <a:ea typeface="Times New Roman" panose="02020603050405020304" pitchFamily="18" charset="0"/>
                <a:cs typeface="Times New Roman" panose="02020603050405020304" pitchFamily="18" charset="0"/>
              </a:rPr>
              <a:t> </a:t>
            </a:r>
            <a:r>
              <a:rPr lang="fr-CA" sz="2400" dirty="0" err="1">
                <a:effectLst/>
                <a:ea typeface="Times New Roman" panose="02020603050405020304" pitchFamily="18" charset="0"/>
                <a:cs typeface="Times New Roman" panose="02020603050405020304" pitchFamily="18" charset="0"/>
              </a:rPr>
              <a:t>path</a:t>
            </a:r>
            <a:r>
              <a:rPr lang="fr-CA" sz="2400" dirty="0">
                <a:effectLst/>
                <a:ea typeface="Times New Roman" panose="02020603050405020304" pitchFamily="18" charset="0"/>
                <a:cs typeface="Times New Roman" panose="02020603050405020304" pitchFamily="18" charset="0"/>
              </a:rPr>
              <a:t> »), basé sur l’exploration du graphe composé des pixels de la « surface </a:t>
            </a:r>
            <a:r>
              <a:rPr lang="fr-CA" sz="2400" dirty="0" err="1">
                <a:effectLst/>
                <a:ea typeface="Times New Roman" panose="02020603050405020304" pitchFamily="18" charset="0"/>
                <a:cs typeface="Times New Roman" panose="02020603050405020304" pitchFamily="18" charset="0"/>
              </a:rPr>
              <a:t>cost</a:t>
            </a:r>
            <a:r>
              <a:rPr lang="fr-CA" sz="2400" dirty="0">
                <a:effectLst/>
                <a:ea typeface="Times New Roman" panose="02020603050405020304" pitchFamily="18" charset="0"/>
                <a:cs typeface="Times New Roman" panose="02020603050405020304" pitchFamily="18" charset="0"/>
              </a:rPr>
              <a:t> »;</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4.2 Analyse</a:t>
            </a:r>
          </a:p>
        </p:txBody>
      </p:sp>
    </p:spTree>
    <p:extLst>
      <p:ext uri="{BB962C8B-B14F-4D97-AF65-F5344CB8AC3E}">
        <p14:creationId xmlns:p14="http://schemas.microsoft.com/office/powerpoint/2010/main" val="134684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algn="just"/>
            <a:r>
              <a:rPr lang="fr-CA" sz="2400" dirty="0">
                <a:effectLst/>
                <a:ea typeface="Times New Roman" panose="02020603050405020304" pitchFamily="18" charset="0"/>
                <a:cs typeface="Times New Roman" panose="02020603050405020304" pitchFamily="18" charset="0"/>
              </a:rPr>
              <a:t>Parfois approche hiérarchique allant des macro-corridors (4 critères), aux corridors, à des scénarios de tracés (volet technique), jusqu’à un tracé préféré et parfois directement sur des options de tracés;</a:t>
            </a:r>
          </a:p>
          <a:p>
            <a:pPr algn="just"/>
            <a:r>
              <a:rPr lang="fr-CA" sz="2400" dirty="0">
                <a:effectLst/>
                <a:ea typeface="Times New Roman" panose="02020603050405020304" pitchFamily="18" charset="0"/>
                <a:cs typeface="Times New Roman" panose="02020603050405020304" pitchFamily="18" charset="0"/>
              </a:rPr>
              <a:t>Une étape de correction du tracé peut être ajoutée (Vertex </a:t>
            </a:r>
            <a:r>
              <a:rPr lang="fr-CA" sz="2400" dirty="0" err="1">
                <a:effectLst/>
                <a:ea typeface="Times New Roman" panose="02020603050405020304" pitchFamily="18" charset="0"/>
                <a:cs typeface="Times New Roman" panose="02020603050405020304" pitchFamily="18" charset="0"/>
              </a:rPr>
              <a:t>sitting</a:t>
            </a:r>
            <a:r>
              <a:rPr lang="fr-CA" sz="2400" dirty="0">
                <a:effectLst/>
                <a:ea typeface="Times New Roman" panose="02020603050405020304" pitchFamily="18" charset="0"/>
                <a:cs typeface="Times New Roman" panose="02020603050405020304" pitchFamily="18" charset="0"/>
              </a:rPr>
              <a:t>);</a:t>
            </a:r>
          </a:p>
          <a:p>
            <a:pPr algn="just"/>
            <a:r>
              <a:rPr lang="fr-CA" sz="2400" dirty="0">
                <a:effectLst/>
                <a:ea typeface="Times New Roman" panose="02020603050405020304" pitchFamily="18" charset="0"/>
                <a:cs typeface="Times New Roman" panose="02020603050405020304" pitchFamily="18" charset="0"/>
              </a:rPr>
              <a:t>Le positionnement des pylônes peut être obtenu par un algorithme spécifique (ex. : la programmation dynamique);</a:t>
            </a:r>
          </a:p>
          <a:p>
            <a:pPr algn="just">
              <a:spcAft>
                <a:spcPts val="600"/>
              </a:spcAft>
            </a:pPr>
            <a:r>
              <a:rPr lang="fr-CA" sz="2400" dirty="0">
                <a:effectLst/>
                <a:ea typeface="Times New Roman" panose="02020603050405020304" pitchFamily="18" charset="0"/>
                <a:cs typeface="Times New Roman" panose="02020603050405020304" pitchFamily="18" charset="0"/>
              </a:rPr>
              <a:t>Transfert des informations vers le client pour analyses.</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4.2 Analyse</a:t>
            </a:r>
          </a:p>
        </p:txBody>
      </p:sp>
    </p:spTree>
    <p:extLst>
      <p:ext uri="{BB962C8B-B14F-4D97-AF65-F5344CB8AC3E}">
        <p14:creationId xmlns:p14="http://schemas.microsoft.com/office/powerpoint/2010/main" val="388780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lvl="0" indent="0" algn="just">
              <a:spcBef>
                <a:spcPts val="600"/>
              </a:spcBef>
              <a:buNone/>
            </a:pPr>
            <a:r>
              <a:rPr lang="fr-CA" sz="2400" b="1" dirty="0">
                <a:effectLst/>
                <a:ea typeface="Times New Roman" panose="02020603050405020304" pitchFamily="18" charset="0"/>
                <a:cs typeface="Times New Roman (Corps CS)"/>
              </a:rPr>
              <a:t>Communication : analyse des résultats, rapports, outils de visualisation</a:t>
            </a:r>
          </a:p>
          <a:p>
            <a:pPr algn="just"/>
            <a:r>
              <a:rPr lang="fr-CA" sz="2400" dirty="0">
                <a:effectLst/>
                <a:ea typeface="Times New Roman" panose="02020603050405020304" pitchFamily="18" charset="0"/>
                <a:cs typeface="Times New Roman" panose="02020603050405020304" pitchFamily="18" charset="0"/>
              </a:rPr>
              <a:t>Production de tableaux, de graphiques, de cartes pour illustrer les résultats et comparer les scénarios (possibilité d’utiliser une approche d’AMCD à ce stade).</a:t>
            </a:r>
          </a:p>
          <a:p>
            <a:pPr algn="just"/>
            <a:r>
              <a:rPr lang="fr-CA" sz="2400" dirty="0">
                <a:effectLst/>
                <a:ea typeface="Times New Roman" panose="02020603050405020304" pitchFamily="18" charset="0"/>
                <a:cs typeface="Times New Roman" panose="02020603050405020304" pitchFamily="18" charset="0"/>
              </a:rPr>
              <a:t>Possibilité d’utiliser une approche d’AMCD pour établir un rangement </a:t>
            </a:r>
            <a:r>
              <a:rPr lang="fr-CA" sz="2400" i="1" dirty="0">
                <a:effectLst/>
                <a:ea typeface="Times New Roman" panose="02020603050405020304" pitchFamily="18" charset="0"/>
                <a:cs typeface="Times New Roman" panose="02020603050405020304" pitchFamily="18" charset="0"/>
              </a:rPr>
              <a:t>a posteriori</a:t>
            </a:r>
            <a:r>
              <a:rPr lang="fr-CA" sz="2400" dirty="0">
                <a:effectLst/>
                <a:ea typeface="Times New Roman" panose="02020603050405020304" pitchFamily="18" charset="0"/>
                <a:cs typeface="Times New Roman" panose="02020603050405020304" pitchFamily="18" charset="0"/>
              </a:rPr>
              <a:t> des scénarios retenus</a:t>
            </a:r>
          </a:p>
          <a:p>
            <a:pPr algn="just"/>
            <a:r>
              <a:rPr lang="fr-CA" sz="2400" dirty="0">
                <a:effectLst/>
                <a:ea typeface="Times New Roman" panose="02020603050405020304" pitchFamily="18" charset="0"/>
                <a:cs typeface="Times New Roman" panose="02020603050405020304" pitchFamily="18" charset="0"/>
              </a:rPr>
              <a:t>Outils de visualisation 3D </a:t>
            </a:r>
          </a:p>
          <a:p>
            <a:pPr algn="just"/>
            <a:r>
              <a:rPr lang="fr-CA" sz="2400" dirty="0">
                <a:effectLst/>
                <a:ea typeface="Times New Roman" panose="02020603050405020304" pitchFamily="18" charset="0"/>
                <a:cs typeface="Times New Roman" panose="02020603050405020304" pitchFamily="18" charset="0"/>
              </a:rPr>
              <a:t>Outil de réalité augmentée (CESIUM: </a:t>
            </a:r>
            <a:r>
              <a:rPr lang="fr-CA" sz="2400" dirty="0">
                <a:effectLst/>
                <a:ea typeface="Times New Roman" panose="02020603050405020304" pitchFamily="18" charset="0"/>
                <a:cs typeface="Times New Roman" panose="02020603050405020304" pitchFamily="18" charset="0"/>
                <a:hlinkClick r:id="rId2"/>
              </a:rPr>
              <a:t>https://cesium.com/</a:t>
            </a:r>
            <a:r>
              <a:rPr lang="fr-CA" sz="2400" dirty="0">
                <a:effectLst/>
                <a:ea typeface="Times New Roman" panose="02020603050405020304" pitchFamily="18" charset="0"/>
                <a:cs typeface="Times New Roman" panose="02020603050405020304" pitchFamily="18" charset="0"/>
              </a:rPr>
              <a:t> )</a:t>
            </a:r>
          </a:p>
          <a:p>
            <a:pPr algn="just">
              <a:spcAft>
                <a:spcPts val="600"/>
              </a:spcAft>
            </a:pPr>
            <a:r>
              <a:rPr lang="fr-CA" sz="2400" dirty="0">
                <a:effectLst/>
                <a:ea typeface="Times New Roman" panose="02020603050405020304" pitchFamily="18" charset="0"/>
                <a:cs typeface="Times New Roman" panose="02020603050405020304" pitchFamily="18" charset="0"/>
              </a:rPr>
              <a:t>Cartes interactives en ligne pour recevoir des commentaires de parties prenantes</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4.3 Communication</a:t>
            </a:r>
          </a:p>
        </p:txBody>
      </p:sp>
    </p:spTree>
    <p:extLst>
      <p:ext uri="{BB962C8B-B14F-4D97-AF65-F5344CB8AC3E}">
        <p14:creationId xmlns:p14="http://schemas.microsoft.com/office/powerpoint/2010/main" val="397365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8854" y="5436973"/>
            <a:ext cx="8957528" cy="736292"/>
          </a:xfrm>
        </p:spPr>
        <p:txBody>
          <a:bodyPr>
            <a:noAutofit/>
          </a:bodyPr>
          <a:lstStyle/>
          <a:p>
            <a:pPr marL="0" lvl="0" indent="0" algn="ctr" fontAlgn="base">
              <a:spcBef>
                <a:spcPts val="600"/>
              </a:spcBef>
              <a:spcAft>
                <a:spcPts val="600"/>
              </a:spcAft>
              <a:buSzPts val="1200"/>
              <a:buNone/>
            </a:pPr>
            <a:r>
              <a:rPr lang="fr-CA" sz="2000" b="1" u="none" strike="noStrike" dirty="0">
                <a:effectLst/>
                <a:ea typeface="Times New Roman" panose="02020603050405020304" pitchFamily="18" charset="0"/>
                <a:cs typeface="Times New Roman" panose="02020603050405020304" pitchFamily="18" charset="0"/>
              </a:rPr>
              <a:t>Conceptualisation de l’architecture du système de réalité augmentée</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4.3 Communication</a:t>
            </a:r>
          </a:p>
        </p:txBody>
      </p:sp>
      <p:pic>
        <p:nvPicPr>
          <p:cNvPr id="2" name="image123.jpeg">
            <a:extLst>
              <a:ext uri="{FF2B5EF4-FFF2-40B4-BE49-F238E27FC236}">
                <a16:creationId xmlns:a16="http://schemas.microsoft.com/office/drawing/2014/main" id="{9B10F80C-48FB-EEBF-A93C-0BC0A30B3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783" y="1497871"/>
            <a:ext cx="6390434" cy="3641690"/>
          </a:xfrm>
          <a:prstGeom prst="rect">
            <a:avLst/>
          </a:prstGeom>
        </p:spPr>
      </p:pic>
    </p:spTree>
    <p:extLst>
      <p:ext uri="{BB962C8B-B14F-4D97-AF65-F5344CB8AC3E}">
        <p14:creationId xmlns:p14="http://schemas.microsoft.com/office/powerpoint/2010/main" val="379223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98854" y="5591595"/>
            <a:ext cx="8957528" cy="581669"/>
          </a:xfrm>
        </p:spPr>
        <p:txBody>
          <a:bodyPr>
            <a:noAutofit/>
          </a:bodyPr>
          <a:lstStyle/>
          <a:p>
            <a:pPr marL="0" lvl="0" indent="0" algn="ctr" fontAlgn="base">
              <a:spcBef>
                <a:spcPts val="600"/>
              </a:spcBef>
              <a:spcAft>
                <a:spcPts val="600"/>
              </a:spcAft>
              <a:buSzPts val="1200"/>
              <a:buNone/>
            </a:pPr>
            <a:r>
              <a:rPr lang="fr-CA" sz="2000" b="1" u="none" strike="noStrike" dirty="0">
                <a:effectLst/>
                <a:ea typeface="Times New Roman" panose="02020603050405020304" pitchFamily="18" charset="0"/>
                <a:cs typeface="Times New Roman" panose="02020603050405020304" pitchFamily="18" charset="0"/>
              </a:rPr>
              <a:t>Maquette de l’interface usager pour un téléphone portable</a:t>
            </a:r>
          </a:p>
        </p:txBody>
      </p:sp>
      <p:sp>
        <p:nvSpPr>
          <p:cNvPr id="5" name="Titre 1"/>
          <p:cNvSpPr>
            <a:spLocks noGrp="1"/>
          </p:cNvSpPr>
          <p:nvPr>
            <p:ph type="title"/>
          </p:nvPr>
        </p:nvSpPr>
        <p:spPr>
          <a:xfrm>
            <a:off x="0" y="0"/>
            <a:ext cx="9144000" cy="1200460"/>
          </a:xfrm>
        </p:spPr>
        <p:txBody>
          <a:bodyPr/>
          <a:lstStyle/>
          <a:p>
            <a:r>
              <a:rPr lang="fr-FR" dirty="0"/>
              <a:t>4. Étapes et modules:</a:t>
            </a:r>
            <a:br>
              <a:rPr lang="fr-FR" dirty="0"/>
            </a:br>
            <a:r>
              <a:rPr lang="fr-FR" dirty="0"/>
              <a:t>4.3 Communication</a:t>
            </a:r>
          </a:p>
        </p:txBody>
      </p:sp>
      <p:pic>
        <p:nvPicPr>
          <p:cNvPr id="4" name="image124.jpeg">
            <a:extLst>
              <a:ext uri="{FF2B5EF4-FFF2-40B4-BE49-F238E27FC236}">
                <a16:creationId xmlns:a16="http://schemas.microsoft.com/office/drawing/2014/main" id="{5CB75075-DE60-830C-AD30-9960B11D208E}"/>
              </a:ext>
            </a:extLst>
          </p:cNvPr>
          <p:cNvPicPr>
            <a:picLocks noChangeAspect="1"/>
          </p:cNvPicPr>
          <p:nvPr/>
        </p:nvPicPr>
        <p:blipFill>
          <a:blip r:embed="rId2" cstate="print"/>
          <a:stretch>
            <a:fillRect/>
          </a:stretch>
        </p:blipFill>
        <p:spPr>
          <a:xfrm>
            <a:off x="2456557" y="1266404"/>
            <a:ext cx="4230885" cy="3958324"/>
          </a:xfrm>
          <a:prstGeom prst="rect">
            <a:avLst/>
          </a:prstGeom>
        </p:spPr>
      </p:pic>
    </p:spTree>
    <p:extLst>
      <p:ext uri="{BB962C8B-B14F-4D97-AF65-F5344CB8AC3E}">
        <p14:creationId xmlns:p14="http://schemas.microsoft.com/office/powerpoint/2010/main" val="271505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ffectLst/>
                <a:ea typeface="Times New Roman" panose="02020603050405020304" pitchFamily="18" charset="0"/>
                <a:cs typeface="Times New Roman" panose="02020603050405020304" pitchFamily="18" charset="0"/>
              </a:rPr>
              <a:t>1. Environnement biophysique</a:t>
            </a:r>
          </a:p>
          <a:p>
            <a:pPr algn="just"/>
            <a:r>
              <a:rPr lang="fr-CA" sz="2400" dirty="0">
                <a:effectLst/>
                <a:ea typeface="Times New Roman" panose="02020603050405020304" pitchFamily="18" charset="0"/>
              </a:rPr>
              <a:t>Cours d’eau et lacs </a:t>
            </a:r>
            <a:r>
              <a:rPr lang="fr-CA" sz="2400" dirty="0" err="1">
                <a:effectLst/>
                <a:ea typeface="Times New Roman" panose="02020603050405020304" pitchFamily="18" charset="0"/>
              </a:rPr>
              <a:t>enjambables</a:t>
            </a:r>
            <a:endParaRPr lang="fr-CA" sz="2400" dirty="0">
              <a:effectLst/>
              <a:ea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Terres publiques</a:t>
            </a:r>
          </a:p>
          <a:p>
            <a:pPr algn="l">
              <a:spcBef>
                <a:spcPts val="600"/>
              </a:spcBef>
              <a:spcAft>
                <a:spcPts val="600"/>
              </a:spcAft>
            </a:pPr>
            <a:r>
              <a:rPr lang="fr-CA" sz="2400" dirty="0">
                <a:effectLst/>
                <a:ea typeface="Times New Roman" panose="02020603050405020304" pitchFamily="18" charset="0"/>
              </a:rPr>
              <a:t>Espaces protégés : parcs nationaux et régionaux, réserves de biosphère, habitats fauniques, prairies sèches, biotopes d’intérêt, réserves de chasse, réserves de l’UNESCO</a:t>
            </a:r>
          </a:p>
          <a:p>
            <a:pPr algn="l">
              <a:spcBef>
                <a:spcPts val="600"/>
              </a:spcBef>
              <a:spcAft>
                <a:spcPts val="600"/>
              </a:spcAft>
            </a:pPr>
            <a:r>
              <a:rPr lang="fr-CA" sz="2400" dirty="0">
                <a:effectLst/>
                <a:ea typeface="Times New Roman" panose="02020603050405020304" pitchFamily="18" charset="0"/>
              </a:rPr>
              <a:t>Forêts</a:t>
            </a:r>
          </a:p>
          <a:p>
            <a:r>
              <a:rPr lang="fr-CA" sz="2400" dirty="0">
                <a:effectLst/>
                <a:ea typeface="Times New Roman" panose="02020603050405020304" pitchFamily="18" charset="0"/>
              </a:rPr>
              <a:t>Collision d’oiseaux (3 sous-critères)</a:t>
            </a:r>
            <a:r>
              <a:rPr lang="fr-CA" sz="2400" dirty="0">
                <a:effectLst/>
              </a:rPr>
              <a:t> </a:t>
            </a:r>
            <a:endParaRPr lang="fr-CA" sz="2400" dirty="0">
              <a:effectLst/>
              <a:ea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163555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ffectLst/>
                <a:ea typeface="Times New Roman" panose="02020603050405020304" pitchFamily="18" charset="0"/>
                <a:cs typeface="Times New Roman" panose="02020603050405020304" pitchFamily="18" charset="0"/>
              </a:rPr>
              <a:t>2. Social</a:t>
            </a:r>
          </a:p>
          <a:p>
            <a:pPr algn="l">
              <a:spcBef>
                <a:spcPts val="600"/>
              </a:spcBef>
              <a:spcAft>
                <a:spcPts val="600"/>
              </a:spcAft>
            </a:pPr>
            <a:r>
              <a:rPr lang="fr-CA" sz="2400" dirty="0">
                <a:effectLst/>
                <a:ea typeface="Times New Roman" panose="02020603050405020304" pitchFamily="18" charset="0"/>
              </a:rPr>
              <a:t>Utilisation du sol selon une typologie donnée</a:t>
            </a:r>
          </a:p>
          <a:p>
            <a:pPr algn="l">
              <a:spcBef>
                <a:spcPts val="600"/>
              </a:spcBef>
              <a:spcAft>
                <a:spcPts val="600"/>
              </a:spcAft>
            </a:pPr>
            <a:r>
              <a:rPr lang="fr-CA" sz="2400" dirty="0">
                <a:effectLst/>
                <a:ea typeface="Times New Roman" panose="02020603050405020304" pitchFamily="18" charset="0"/>
              </a:rPr>
              <a:t>Proximité de bâtiments</a:t>
            </a:r>
          </a:p>
          <a:p>
            <a:pPr algn="l">
              <a:spcBef>
                <a:spcPts val="600"/>
              </a:spcBef>
              <a:spcAft>
                <a:spcPts val="600"/>
              </a:spcAft>
            </a:pPr>
            <a:r>
              <a:rPr lang="fr-CA" sz="2400" dirty="0">
                <a:effectLst/>
                <a:ea typeface="Times New Roman" panose="02020603050405020304" pitchFamily="18" charset="0"/>
              </a:rPr>
              <a:t>Densité de bâtiments (noyau urbain)</a:t>
            </a:r>
          </a:p>
          <a:p>
            <a:pPr algn="l">
              <a:spcBef>
                <a:spcPts val="600"/>
              </a:spcBef>
              <a:spcAft>
                <a:spcPts val="600"/>
              </a:spcAft>
            </a:pPr>
            <a:r>
              <a:rPr lang="fr-CA" sz="2400" dirty="0">
                <a:effectLst/>
                <a:ea typeface="Times New Roman" panose="02020603050405020304" pitchFamily="18" charset="0"/>
              </a:rPr>
              <a:t>Sites historiques et archéologiques éligibles</a:t>
            </a:r>
          </a:p>
          <a:p>
            <a:pPr algn="l">
              <a:spcBef>
                <a:spcPts val="600"/>
              </a:spcBef>
              <a:spcAft>
                <a:spcPts val="600"/>
              </a:spcAft>
            </a:pPr>
            <a:r>
              <a:rPr lang="fr-CA" sz="2400" dirty="0">
                <a:effectLst/>
                <a:ea typeface="Times New Roman" panose="02020603050405020304" pitchFamily="18" charset="0"/>
              </a:rPr>
              <a:t>Santé humaine : exposition aux champs électromagnétiques</a:t>
            </a:r>
          </a:p>
          <a:p>
            <a:pPr algn="l">
              <a:spcBef>
                <a:spcPts val="600"/>
              </a:spcBef>
              <a:spcAft>
                <a:spcPts val="600"/>
              </a:spcAft>
            </a:pPr>
            <a:r>
              <a:rPr lang="fr-CA" sz="2400" dirty="0">
                <a:effectLst/>
                <a:ea typeface="Times New Roman" panose="02020603050405020304" pitchFamily="18" charset="0"/>
              </a:rPr>
              <a:t>Zones réglementées pour le bruit</a:t>
            </a:r>
          </a:p>
          <a:p>
            <a:r>
              <a:rPr lang="fr-CA" sz="2400" dirty="0">
                <a:effectLst/>
                <a:ea typeface="Times New Roman" panose="02020603050405020304" pitchFamily="18" charset="0"/>
              </a:rPr>
              <a:t>Zones touristiques et de récréation</a:t>
            </a:r>
            <a:endParaRPr lang="fr-CA" sz="2400" dirty="0">
              <a:effectLst/>
              <a:ea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347535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a typeface="Times New Roman" panose="02020603050405020304" pitchFamily="18" charset="0"/>
                <a:cs typeface="Times New Roman" panose="02020603050405020304" pitchFamily="18" charset="0"/>
              </a:rPr>
              <a:t>3. Économique</a:t>
            </a:r>
            <a:endParaRPr lang="fr-CA" sz="2400" b="1" dirty="0">
              <a:effectLst/>
              <a:ea typeface="Times New Roman" panose="02020603050405020304" pitchFamily="18" charset="0"/>
              <a:cs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Longueur de la ligne</a:t>
            </a:r>
          </a:p>
          <a:p>
            <a:pPr algn="l">
              <a:spcBef>
                <a:spcPts val="600"/>
              </a:spcBef>
              <a:spcAft>
                <a:spcPts val="600"/>
              </a:spcAft>
            </a:pPr>
            <a:r>
              <a:rPr lang="fr-CA" sz="2400" dirty="0">
                <a:effectLst/>
                <a:ea typeface="Times New Roman" panose="02020603050405020304" pitchFamily="18" charset="0"/>
              </a:rPr>
              <a:t>Coûts des grandes composantes du projet (pylônes, expropriation, excavation, etc.) et des options possibles (ex. : types de pylônes)</a:t>
            </a:r>
          </a:p>
          <a:p>
            <a:r>
              <a:rPr lang="fr-FR" sz="2400" dirty="0">
                <a:effectLst/>
                <a:ea typeface="Times New Roman" panose="02020603050405020304" pitchFamily="18" charset="0"/>
              </a:rPr>
              <a:t>Coûts de base (pas liés à la géographie)</a:t>
            </a:r>
          </a:p>
          <a:p>
            <a:r>
              <a:rPr lang="fr-FR" sz="2400" dirty="0">
                <a:ea typeface="Times New Roman" panose="02020603050405020304" pitchFamily="18" charset="0"/>
              </a:rPr>
              <a:t>C</a:t>
            </a:r>
            <a:r>
              <a:rPr lang="fr-FR" sz="2400" dirty="0">
                <a:effectLst/>
                <a:ea typeface="Times New Roman" panose="02020603050405020304" pitchFamily="18" charset="0"/>
              </a:rPr>
              <a:t>oûts structuraux additionnels (reliés à la géographie)</a:t>
            </a:r>
          </a:p>
          <a:p>
            <a:r>
              <a:rPr lang="fr-FR" sz="2400" dirty="0">
                <a:ea typeface="Times New Roman" panose="02020603050405020304" pitchFamily="18" charset="0"/>
              </a:rPr>
              <a:t>C</a:t>
            </a:r>
            <a:r>
              <a:rPr lang="fr-FR" sz="2400" dirty="0">
                <a:effectLst/>
                <a:ea typeface="Times New Roman" panose="02020603050405020304" pitchFamily="18" charset="0"/>
              </a:rPr>
              <a:t>oûts des emprises (compensation, déforestation, nettoyage)</a:t>
            </a:r>
            <a:endParaRPr lang="fr-CA" sz="2400" dirty="0">
              <a:effectLst/>
              <a:ea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29812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587E9-EF15-6856-F66A-455C942B7160}"/>
              </a:ext>
            </a:extLst>
          </p:cNvPr>
          <p:cNvSpPr>
            <a:spLocks noGrp="1"/>
          </p:cNvSpPr>
          <p:nvPr>
            <p:ph type="title"/>
          </p:nvPr>
        </p:nvSpPr>
        <p:spPr/>
        <p:txBody>
          <a:bodyPr/>
          <a:lstStyle/>
          <a:p>
            <a:r>
              <a:rPr lang="fr-FR" dirty="0"/>
              <a:t>Auteur</a:t>
            </a:r>
          </a:p>
        </p:txBody>
      </p:sp>
      <p:sp>
        <p:nvSpPr>
          <p:cNvPr id="3" name="Espace réservé du contenu 2">
            <a:extLst>
              <a:ext uri="{FF2B5EF4-FFF2-40B4-BE49-F238E27FC236}">
                <a16:creationId xmlns:a16="http://schemas.microsoft.com/office/drawing/2014/main" id="{83BBDC6D-B399-7BCF-9836-4CF3E8DC67F4}"/>
              </a:ext>
            </a:extLst>
          </p:cNvPr>
          <p:cNvSpPr>
            <a:spLocks noGrp="1"/>
          </p:cNvSpPr>
          <p:nvPr>
            <p:ph idx="1"/>
          </p:nvPr>
        </p:nvSpPr>
        <p:spPr>
          <a:xfrm>
            <a:off x="678180" y="1306631"/>
            <a:ext cx="7650480" cy="4621729"/>
          </a:xfrm>
        </p:spPr>
        <p:txBody>
          <a:bodyPr/>
          <a:lstStyle/>
          <a:p>
            <a:r>
              <a:rPr lang="fr-FR" b="1" dirty="0"/>
              <a:t>Jean-Philippe Waaub</a:t>
            </a:r>
            <a:r>
              <a:rPr lang="fr-FR" dirty="0"/>
              <a:t>, </a:t>
            </a:r>
            <a:r>
              <a:rPr lang="fr-FR" dirty="0" err="1"/>
              <a:t>Ph.D</a:t>
            </a:r>
            <a:r>
              <a:rPr lang="fr-FR" dirty="0"/>
              <a:t>.</a:t>
            </a:r>
          </a:p>
          <a:p>
            <a:pPr lvl="1"/>
            <a:r>
              <a:rPr lang="fr-FR" sz="2800" dirty="0"/>
              <a:t>Président et fondateur de E3SA Consultants Inc.; </a:t>
            </a:r>
            <a:r>
              <a:rPr lang="fr-CA" sz="2800" u="sng" dirty="0">
                <a:solidFill>
                  <a:srgbClr val="9454C3"/>
                </a:solidFill>
                <a:effectLst/>
                <a:ea typeface="Times New Roman" panose="02020603050405020304" pitchFamily="18" charset="0"/>
                <a:cs typeface="Times New Roman" panose="02020603050405020304" pitchFamily="18" charset="0"/>
                <a:hlinkClick r:id="rId2"/>
              </a:rPr>
              <a:t>e3sa.waaubjp@gmail.com</a:t>
            </a:r>
            <a:r>
              <a:rPr lang="fr-CA" sz="2800" dirty="0">
                <a:effectLst/>
              </a:rPr>
              <a:t> </a:t>
            </a:r>
            <a:endParaRPr lang="fr-FR" sz="2800" dirty="0"/>
          </a:p>
          <a:p>
            <a:pPr lvl="1"/>
            <a:r>
              <a:rPr lang="fr-FR" sz="2800" dirty="0"/>
              <a:t>Professeur titulaire, département de géographie, Université du Québec à Montréal, membre du GEIGER, ISE; </a:t>
            </a:r>
            <a:r>
              <a:rPr lang="en-CA" sz="2800" u="sng" dirty="0">
                <a:hlinkClick r:id="rId3"/>
              </a:rPr>
              <a:t>waaub.jean-philippe@uqam.ca</a:t>
            </a:r>
            <a:endParaRPr lang="en-CA" sz="2800" u="sng" dirty="0"/>
          </a:p>
        </p:txBody>
      </p:sp>
    </p:spTree>
    <p:extLst>
      <p:ext uri="{BB962C8B-B14F-4D97-AF65-F5344CB8AC3E}">
        <p14:creationId xmlns:p14="http://schemas.microsoft.com/office/powerpoint/2010/main" val="31623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a typeface="Times New Roman" panose="02020603050405020304" pitchFamily="18" charset="0"/>
                <a:cs typeface="Times New Roman" panose="02020603050405020304" pitchFamily="18" charset="0"/>
              </a:rPr>
              <a:t>4. Technique</a:t>
            </a:r>
            <a:endParaRPr lang="fr-CA" sz="2400" b="1" dirty="0">
              <a:effectLst/>
              <a:ea typeface="Times New Roman" panose="02020603050405020304" pitchFamily="18" charset="0"/>
              <a:cs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Zones de risques naturels : avalanches, inondations, glissements de terrain, chutes de pierres, effondrement de terrain</a:t>
            </a:r>
          </a:p>
          <a:p>
            <a:pPr algn="l">
              <a:spcBef>
                <a:spcPts val="600"/>
              </a:spcBef>
              <a:spcAft>
                <a:spcPts val="600"/>
              </a:spcAft>
            </a:pPr>
            <a:r>
              <a:rPr lang="fr-CA" sz="2400" dirty="0">
                <a:effectLst/>
                <a:ea typeface="Times New Roman" panose="02020603050405020304" pitchFamily="18" charset="0"/>
              </a:rPr>
              <a:t>Zones d’approvisionnement en eau</a:t>
            </a:r>
          </a:p>
          <a:p>
            <a:pPr algn="l">
              <a:spcBef>
                <a:spcPts val="600"/>
              </a:spcBef>
              <a:spcAft>
                <a:spcPts val="600"/>
              </a:spcAft>
            </a:pPr>
            <a:r>
              <a:rPr lang="fr-CA" sz="2400" dirty="0">
                <a:effectLst/>
                <a:ea typeface="Times New Roman" panose="02020603050405020304" pitchFamily="18" charset="0"/>
              </a:rPr>
              <a:t>Longueur du tracé</a:t>
            </a:r>
          </a:p>
          <a:p>
            <a:pPr algn="l">
              <a:spcBef>
                <a:spcPts val="600"/>
              </a:spcBef>
              <a:spcAft>
                <a:spcPts val="600"/>
              </a:spcAft>
            </a:pPr>
            <a:r>
              <a:rPr lang="fr-CA" sz="2400" dirty="0">
                <a:effectLst/>
                <a:ea typeface="Times New Roman" panose="02020603050405020304" pitchFamily="18" charset="0"/>
              </a:rPr>
              <a:t>Topographie : pentes, reliefs difficiles</a:t>
            </a:r>
          </a:p>
          <a:p>
            <a:pPr algn="l">
              <a:spcBef>
                <a:spcPts val="600"/>
              </a:spcBef>
              <a:spcAft>
                <a:spcPts val="600"/>
              </a:spcAft>
            </a:pPr>
            <a:r>
              <a:rPr lang="fr-CA" sz="2400" dirty="0">
                <a:effectLst/>
                <a:ea typeface="Times New Roman" panose="02020603050405020304" pitchFamily="18" charset="0"/>
              </a:rPr>
              <a:t>Géologie</a:t>
            </a: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46076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a typeface="Times New Roman" panose="02020603050405020304" pitchFamily="18" charset="0"/>
                <a:cs typeface="Times New Roman" panose="02020603050405020304" pitchFamily="18" charset="0"/>
              </a:rPr>
              <a:t>4. Technique</a:t>
            </a:r>
            <a:endParaRPr lang="fr-CA" sz="2400" b="1" dirty="0">
              <a:effectLst/>
              <a:ea typeface="Times New Roman" panose="02020603050405020304" pitchFamily="18" charset="0"/>
              <a:cs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Zones de glace</a:t>
            </a:r>
          </a:p>
          <a:p>
            <a:pPr algn="l">
              <a:spcBef>
                <a:spcPts val="600"/>
              </a:spcBef>
              <a:spcAft>
                <a:spcPts val="600"/>
              </a:spcAft>
            </a:pPr>
            <a:r>
              <a:rPr lang="fr-CA" sz="2400" dirty="0">
                <a:effectLst/>
                <a:ea typeface="Times New Roman" panose="02020603050405020304" pitchFamily="18" charset="0"/>
              </a:rPr>
              <a:t>Cours d’eau</a:t>
            </a:r>
          </a:p>
          <a:p>
            <a:pPr algn="l">
              <a:spcBef>
                <a:spcPts val="600"/>
              </a:spcBef>
              <a:spcAft>
                <a:spcPts val="600"/>
              </a:spcAft>
            </a:pPr>
            <a:r>
              <a:rPr lang="fr-CA" sz="2400" dirty="0">
                <a:effectLst/>
                <a:ea typeface="Times New Roman" panose="02020603050405020304" pitchFamily="18" charset="0"/>
              </a:rPr>
              <a:t>Milieux humides</a:t>
            </a:r>
          </a:p>
          <a:p>
            <a:pPr algn="l">
              <a:spcBef>
                <a:spcPts val="600"/>
              </a:spcBef>
              <a:spcAft>
                <a:spcPts val="600"/>
              </a:spcAft>
            </a:pPr>
            <a:r>
              <a:rPr lang="fr-CA" sz="2400" dirty="0">
                <a:effectLst/>
                <a:ea typeface="Times New Roman" panose="02020603050405020304" pitchFamily="18" charset="0"/>
              </a:rPr>
              <a:t>Traversées de routes, voies de chemin de fer, pipelines, etc.</a:t>
            </a:r>
          </a:p>
          <a:p>
            <a:pPr algn="l">
              <a:spcBef>
                <a:spcPts val="600"/>
              </a:spcBef>
              <a:spcAft>
                <a:spcPts val="600"/>
              </a:spcAft>
            </a:pPr>
            <a:r>
              <a:rPr lang="fr-CA" sz="2400" dirty="0">
                <a:effectLst/>
                <a:ea typeface="Times New Roman" panose="02020603050405020304" pitchFamily="18" charset="0"/>
              </a:rPr>
              <a:t>Favoriser le passage en parallèle avec une infrastructure existante (ligne, route, pipeline, etc.)</a:t>
            </a:r>
          </a:p>
          <a:p>
            <a:pPr algn="l">
              <a:spcBef>
                <a:spcPts val="600"/>
              </a:spcBef>
              <a:spcAft>
                <a:spcPts val="600"/>
              </a:spcAft>
            </a:pPr>
            <a:r>
              <a:rPr lang="fr-CA" sz="2400" dirty="0">
                <a:effectLst/>
                <a:ea typeface="Times New Roman" panose="02020603050405020304" pitchFamily="18" charset="0"/>
              </a:rPr>
              <a:t>Agriculture intensive</a:t>
            </a:r>
          </a:p>
          <a:p>
            <a:r>
              <a:rPr lang="fr-CA" sz="2400" dirty="0">
                <a:effectLst/>
                <a:ea typeface="Times New Roman" panose="02020603050405020304" pitchFamily="18" charset="0"/>
              </a:rPr>
              <a:t>Éviter les infrastructures souterraines</a:t>
            </a:r>
            <a:endParaRPr lang="fr-CA" sz="2400" dirty="0">
              <a:effectLst/>
              <a:ea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250384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0" indent="0" algn="just">
              <a:buNone/>
            </a:pPr>
            <a:r>
              <a:rPr lang="fr-CA" sz="2400" b="1" dirty="0">
                <a:ea typeface="Times New Roman" panose="02020603050405020304" pitchFamily="18" charset="0"/>
                <a:cs typeface="Times New Roman" panose="02020603050405020304" pitchFamily="18" charset="0"/>
              </a:rPr>
              <a:t>5. Visuel</a:t>
            </a:r>
            <a:endParaRPr lang="fr-CA" sz="2400" b="1" dirty="0">
              <a:effectLst/>
              <a:ea typeface="Times New Roman" panose="02020603050405020304" pitchFamily="18" charset="0"/>
              <a:cs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Paysages nationaux protégés</a:t>
            </a:r>
          </a:p>
          <a:p>
            <a:pPr algn="l">
              <a:spcBef>
                <a:spcPts val="600"/>
              </a:spcBef>
              <a:spcAft>
                <a:spcPts val="600"/>
              </a:spcAft>
            </a:pPr>
            <a:r>
              <a:rPr lang="fr-CA" sz="2400" dirty="0">
                <a:effectLst/>
                <a:ea typeface="Times New Roman" panose="02020603050405020304" pitchFamily="18" charset="0"/>
              </a:rPr>
              <a:t>Distance et visibilité aux infrastructures récréatives</a:t>
            </a:r>
          </a:p>
          <a:p>
            <a:pPr algn="l">
              <a:spcBef>
                <a:spcPts val="600"/>
              </a:spcBef>
              <a:spcAft>
                <a:spcPts val="600"/>
              </a:spcAft>
            </a:pPr>
            <a:r>
              <a:rPr lang="fr-CA" sz="2400" dirty="0">
                <a:effectLst/>
                <a:ea typeface="Times New Roman" panose="02020603050405020304" pitchFamily="18" charset="0"/>
              </a:rPr>
              <a:t>Distance et visibilité aux infrastructures patrimoniales</a:t>
            </a:r>
          </a:p>
          <a:p>
            <a:r>
              <a:rPr lang="fr-CA" sz="2400" dirty="0">
                <a:effectLst/>
                <a:ea typeface="Times New Roman" panose="02020603050405020304" pitchFamily="18" charset="0"/>
              </a:rPr>
              <a:t>Distance et visibilité aux résidences</a:t>
            </a:r>
          </a:p>
          <a:p>
            <a:pPr marL="0" indent="0" algn="just">
              <a:buNone/>
            </a:pPr>
            <a:r>
              <a:rPr lang="fr-CA" sz="2400" b="1" dirty="0">
                <a:ea typeface="Times New Roman" panose="02020603050405020304" pitchFamily="18" charset="0"/>
                <a:cs typeface="Times New Roman" panose="02020603050405020304" pitchFamily="18" charset="0"/>
              </a:rPr>
              <a:t>6. Acceptabilité sociale</a:t>
            </a:r>
            <a:endParaRPr lang="fr-CA" sz="2400" b="1" dirty="0">
              <a:effectLst/>
              <a:ea typeface="Times New Roman" panose="02020603050405020304" pitchFamily="18" charset="0"/>
              <a:cs typeface="Times New Roman" panose="02020603050405020304" pitchFamily="18" charset="0"/>
            </a:endParaRPr>
          </a:p>
          <a:p>
            <a:pPr algn="l">
              <a:spcBef>
                <a:spcPts val="600"/>
              </a:spcBef>
              <a:spcAft>
                <a:spcPts val="600"/>
              </a:spcAft>
            </a:pPr>
            <a:r>
              <a:rPr lang="fr-CA" sz="2400" dirty="0">
                <a:effectLst/>
                <a:ea typeface="Times New Roman" panose="02020603050405020304" pitchFamily="18" charset="0"/>
              </a:rPr>
              <a:t>Jamais vu</a:t>
            </a:r>
            <a:endParaRPr lang="fr-CA" sz="2400" dirty="0">
              <a:effectLst/>
              <a:ea typeface="Times New Roman" panose="02020603050405020304" pitchFamily="18" charset="0"/>
              <a:cs typeface="Times New Roman" panose="02020603050405020304" pitchFamily="18" charset="0"/>
            </a:endParaRPr>
          </a:p>
        </p:txBody>
      </p:sp>
      <p:sp>
        <p:nvSpPr>
          <p:cNvPr id="5" name="Titre 1"/>
          <p:cNvSpPr>
            <a:spLocks noGrp="1"/>
          </p:cNvSpPr>
          <p:nvPr>
            <p:ph type="title"/>
          </p:nvPr>
        </p:nvSpPr>
        <p:spPr>
          <a:xfrm>
            <a:off x="0" y="0"/>
            <a:ext cx="9144000" cy="1200460"/>
          </a:xfrm>
        </p:spPr>
        <p:txBody>
          <a:bodyPr>
            <a:normAutofit fontScale="90000"/>
          </a:bodyPr>
          <a:lstStyle/>
          <a:p>
            <a:r>
              <a:rPr lang="fr-FR" dirty="0"/>
              <a:t>4. Étapes et modules:</a:t>
            </a:r>
            <a:br>
              <a:rPr lang="fr-FR" dirty="0"/>
            </a:br>
            <a:r>
              <a:rPr lang="fr-FR" dirty="0"/>
              <a:t>4.4 Exemples de critères utilisés (5 catégories)</a:t>
            </a:r>
          </a:p>
        </p:txBody>
      </p:sp>
    </p:spTree>
    <p:extLst>
      <p:ext uri="{BB962C8B-B14F-4D97-AF65-F5344CB8AC3E}">
        <p14:creationId xmlns:p14="http://schemas.microsoft.com/office/powerpoint/2010/main" val="1894912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rmAutofit/>
          </a:bodyPr>
          <a:lstStyle/>
          <a:p>
            <a:pPr marL="0" indent="0" algn="just">
              <a:buNone/>
              <a:defRPr/>
            </a:pPr>
            <a:endParaRPr lang="fr-CA" sz="2800" dirty="0"/>
          </a:p>
          <a:p>
            <a:pPr marL="0" indent="0" algn="just">
              <a:buNone/>
              <a:defRPr/>
            </a:pPr>
            <a:endParaRPr lang="fr-CA" sz="2800" dirty="0"/>
          </a:p>
        </p:txBody>
      </p:sp>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5.1 GILYTICS: </a:t>
            </a:r>
            <a:r>
              <a:rPr lang="fr-FR" dirty="0" err="1"/>
              <a:t>Pathfinder</a:t>
            </a:r>
            <a:endParaRPr lang="fr-FR" dirty="0"/>
          </a:p>
        </p:txBody>
      </p:sp>
      <p:pic>
        <p:nvPicPr>
          <p:cNvPr id="6" name="Image 5">
            <a:extLst>
              <a:ext uri="{FF2B5EF4-FFF2-40B4-BE49-F238E27FC236}">
                <a16:creationId xmlns:a16="http://schemas.microsoft.com/office/drawing/2014/main" id="{811DBFB7-9E3F-47CA-20CF-D8A495CA0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27" y="1539075"/>
            <a:ext cx="8234073" cy="4036310"/>
          </a:xfrm>
          <a:prstGeom prst="rect">
            <a:avLst/>
          </a:prstGeom>
        </p:spPr>
      </p:pic>
    </p:spTree>
    <p:extLst>
      <p:ext uri="{BB962C8B-B14F-4D97-AF65-F5344CB8AC3E}">
        <p14:creationId xmlns:p14="http://schemas.microsoft.com/office/powerpoint/2010/main" val="254202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5.1 GILYTICS: </a:t>
            </a:r>
            <a:r>
              <a:rPr lang="fr-FR" dirty="0" err="1"/>
              <a:t>Pathfinder</a:t>
            </a:r>
            <a:endParaRPr lang="fr-FR" dirty="0"/>
          </a:p>
        </p:txBody>
      </p:sp>
      <p:pic>
        <p:nvPicPr>
          <p:cNvPr id="2" name="Espace réservé du contenu 1">
            <a:extLst>
              <a:ext uri="{FF2B5EF4-FFF2-40B4-BE49-F238E27FC236}">
                <a16:creationId xmlns:a16="http://schemas.microsoft.com/office/drawing/2014/main" id="{D817CEF1-70C9-8153-89FD-B7EC285C2F5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09398" y="1512462"/>
            <a:ext cx="5803900" cy="4598853"/>
          </a:xfrm>
          <a:prstGeom prst="rect">
            <a:avLst/>
          </a:prstGeom>
        </p:spPr>
      </p:pic>
      <p:sp>
        <p:nvSpPr>
          <p:cNvPr id="3" name="ZoneTexte 2">
            <a:extLst>
              <a:ext uri="{FF2B5EF4-FFF2-40B4-BE49-F238E27FC236}">
                <a16:creationId xmlns:a16="http://schemas.microsoft.com/office/drawing/2014/main" id="{6C0FA938-7036-8431-C227-5E89E1954F1D}"/>
              </a:ext>
            </a:extLst>
          </p:cNvPr>
          <p:cNvSpPr txBox="1"/>
          <p:nvPr/>
        </p:nvSpPr>
        <p:spPr>
          <a:xfrm>
            <a:off x="294467" y="1512462"/>
            <a:ext cx="2843940" cy="3693319"/>
          </a:xfrm>
          <a:prstGeom prst="rect">
            <a:avLst/>
          </a:prstGeom>
          <a:noFill/>
        </p:spPr>
        <p:txBody>
          <a:bodyPr wrap="square" rtlCol="0">
            <a:spAutoFit/>
          </a:bodyPr>
          <a:lstStyle/>
          <a:p>
            <a:pPr marL="285750" indent="-285750">
              <a:buFont typeface="Arial" panose="020B0604020202020204" pitchFamily="34" charset="0"/>
              <a:buChar char="•"/>
            </a:pPr>
            <a:r>
              <a:rPr lang="fr-CA" dirty="0">
                <a:ea typeface="Times New Roman" panose="02020603050405020304" pitchFamily="18" charset="0"/>
                <a:cs typeface="Times New Roman" panose="02020603050405020304" pitchFamily="18" charset="0"/>
              </a:rPr>
              <a:t>Accélérez des projets complexes en combinant les données spatiales et le savoir-faire des utilisateurs avec notre modélisation sur le cloud.
Générer et comparer plusieurs scénarios rapidement.
Moteur d’optimisation de corridors: analyses et visualisation.</a:t>
            </a:r>
            <a:endParaRPr lang="fr-CA"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848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9056382" cy="4875416"/>
          </a:xfrm>
        </p:spPr>
        <p:txBody>
          <a:bodyPr>
            <a:noAutofit/>
          </a:bodyPr>
          <a:lstStyle/>
          <a:p>
            <a:pPr marL="0" indent="0" algn="just">
              <a:buNone/>
              <a:defRPr/>
            </a:pPr>
            <a:r>
              <a:rPr lang="fr-CA" sz="2400" dirty="0" err="1">
                <a:effectLst/>
                <a:ea typeface="Times New Roman" panose="02020603050405020304" pitchFamily="18" charset="0"/>
              </a:rPr>
              <a:t>InDeGo</a:t>
            </a:r>
            <a:r>
              <a:rPr lang="fr-CA" sz="2400" dirty="0">
                <a:effectLst/>
                <a:ea typeface="Times New Roman" panose="02020603050405020304" pitchFamily="18" charset="0"/>
              </a:rPr>
              <a:t> (</a:t>
            </a:r>
            <a:r>
              <a:rPr lang="fr-CA" sz="2400" u="sng" dirty="0">
                <a:effectLst/>
                <a:ea typeface="Times New Roman" panose="02020603050405020304" pitchFamily="18" charset="0"/>
              </a:rPr>
              <a:t>In</a:t>
            </a:r>
            <a:r>
              <a:rPr lang="fr-CA" sz="2400" dirty="0">
                <a:effectLst/>
                <a:ea typeface="Times New Roman" panose="02020603050405020304" pitchFamily="18" charset="0"/>
              </a:rPr>
              <a:t>frastructure </a:t>
            </a:r>
            <a:r>
              <a:rPr lang="fr-CA" sz="2400" u="sng" dirty="0" err="1">
                <a:effectLst/>
                <a:ea typeface="Times New Roman" panose="02020603050405020304" pitchFamily="18" charset="0"/>
              </a:rPr>
              <a:t>De</a:t>
            </a:r>
            <a:r>
              <a:rPr lang="fr-CA" sz="2400" dirty="0" err="1">
                <a:effectLst/>
                <a:ea typeface="Times New Roman" panose="02020603050405020304" pitchFamily="18" charset="0"/>
              </a:rPr>
              <a:t>velopment</a:t>
            </a:r>
            <a:r>
              <a:rPr lang="fr-CA" sz="2400" dirty="0">
                <a:effectLst/>
                <a:ea typeface="Times New Roman" panose="02020603050405020304" pitchFamily="18" charset="0"/>
              </a:rPr>
              <a:t> – </a:t>
            </a:r>
            <a:r>
              <a:rPr lang="fr-CA" sz="2400" u="sng" dirty="0" err="1">
                <a:effectLst/>
                <a:ea typeface="Times New Roman" panose="02020603050405020304" pitchFamily="18" charset="0"/>
              </a:rPr>
              <a:t>G</a:t>
            </a:r>
            <a:r>
              <a:rPr lang="fr-CA" sz="2400" dirty="0" err="1">
                <a:effectLst/>
                <a:ea typeface="Times New Roman" panose="02020603050405020304" pitchFamily="18" charset="0"/>
              </a:rPr>
              <a:t>eospatial</a:t>
            </a:r>
            <a:r>
              <a:rPr lang="fr-CA" sz="2400" dirty="0">
                <a:effectLst/>
                <a:ea typeface="Times New Roman" panose="02020603050405020304" pitchFamily="18" charset="0"/>
              </a:rPr>
              <a:t> </a:t>
            </a:r>
            <a:r>
              <a:rPr lang="fr-CA" sz="2400" u="sng" dirty="0">
                <a:effectLst/>
                <a:ea typeface="Times New Roman" panose="02020603050405020304" pitchFamily="18" charset="0"/>
              </a:rPr>
              <a:t>O</a:t>
            </a:r>
            <a:r>
              <a:rPr lang="fr-CA" sz="2400" dirty="0">
                <a:effectLst/>
                <a:ea typeface="Times New Roman" panose="02020603050405020304" pitchFamily="18" charset="0"/>
              </a:rPr>
              <a:t>ptions), multi-user infrastructure and services corridor investigations</a:t>
            </a:r>
          </a:p>
          <a:p>
            <a:pPr marL="0" indent="0" algn="just">
              <a:buNone/>
              <a:defRPr/>
            </a:pPr>
            <a:r>
              <a:rPr lang="fr-CA" sz="2400" dirty="0"/>
              <a:t>Modules</a:t>
            </a:r>
          </a:p>
          <a:p>
            <a:pPr marL="742950" lvl="1" indent="-285750" algn="just">
              <a:spcBef>
                <a:spcPts val="600"/>
              </a:spcBef>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Infrastructure Corridor Assessment;</a:t>
            </a:r>
            <a:endParaRPr lang="fr-CA" dirty="0">
              <a:effectLst/>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INDEGO Methodology (MCA-based GIS analysis for site and corridor selection; multidisciplinary approach, rational, quantitative assessment including Triple-Bottom-Line based sensitivity analysis);</a:t>
            </a:r>
            <a:endParaRPr lang="fr-CA" dirty="0">
              <a:effectLst/>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Constraints and Opportunities;</a:t>
            </a:r>
            <a:endParaRPr lang="fr-CA" dirty="0">
              <a:effectLst/>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Data Review;</a:t>
            </a:r>
            <a:endParaRPr lang="fr-CA" dirty="0">
              <a:effectLst/>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Criteria Rating and Weighting;</a:t>
            </a:r>
            <a:endParaRPr lang="fr-CA" dirty="0">
              <a:effectLst/>
              <a:ea typeface="Times New Roman" panose="02020603050405020304" pitchFamily="18" charset="0"/>
              <a:cs typeface="Times New Roman" panose="02020603050405020304" pitchFamily="18" charset="0"/>
            </a:endParaRPr>
          </a:p>
          <a:p>
            <a:pPr marL="742950" lvl="1" indent="-285750" algn="jus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Spatial Modeling; and</a:t>
            </a:r>
            <a:endParaRPr lang="fr-CA" dirty="0">
              <a:effectLst/>
              <a:ea typeface="Times New Roman" panose="02020603050405020304" pitchFamily="18" charset="0"/>
              <a:cs typeface="Times New Roman" panose="02020603050405020304" pitchFamily="18" charset="0"/>
            </a:endParaRPr>
          </a:p>
          <a:p>
            <a:pPr marL="742950" lvl="1" indent="-285750" algn="just">
              <a:spcAft>
                <a:spcPts val="600"/>
              </a:spcAft>
              <a:buFont typeface="Courier New" panose="02070309020205020404" pitchFamily="49" charset="0"/>
              <a:buChar char="o"/>
            </a:pPr>
            <a:r>
              <a:rPr lang="en-CA" dirty="0">
                <a:effectLst/>
                <a:ea typeface="Calibri" panose="020F0502020204030204" pitchFamily="34" charset="0"/>
                <a:cs typeface="Times New Roman" panose="02020603050405020304" pitchFamily="18" charset="0"/>
              </a:rPr>
              <a:t>Corridor Performance Evaluation</a:t>
            </a:r>
            <a:r>
              <a:rPr lang="fr-CA" dirty="0">
                <a:effectLst/>
                <a:ea typeface="Calibri" panose="020F0502020204030204" pitchFamily="34" charset="0"/>
                <a:cs typeface="Times New Roman" panose="02020603050405020304" pitchFamily="18" charset="0"/>
              </a:rPr>
              <a:t>.</a:t>
            </a:r>
            <a:r>
              <a:rPr lang="fr-CA" dirty="0">
                <a:effectLst/>
              </a:rPr>
              <a:t> </a:t>
            </a:r>
            <a:endParaRPr lang="fr-CA" dirty="0"/>
          </a:p>
        </p:txBody>
      </p:sp>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5.2 GHD: </a:t>
            </a:r>
            <a:r>
              <a:rPr lang="fr-FR" dirty="0" err="1"/>
              <a:t>Indego</a:t>
            </a:r>
            <a:endParaRPr lang="fr-FR" dirty="0"/>
          </a:p>
        </p:txBody>
      </p:sp>
    </p:spTree>
    <p:extLst>
      <p:ext uri="{BB962C8B-B14F-4D97-AF65-F5344CB8AC3E}">
        <p14:creationId xmlns:p14="http://schemas.microsoft.com/office/powerpoint/2010/main" val="1268764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5.2 GHD: </a:t>
            </a:r>
            <a:r>
              <a:rPr lang="fr-FR" dirty="0" err="1"/>
              <a:t>Indego</a:t>
            </a:r>
            <a:endParaRPr lang="fr-FR" dirty="0"/>
          </a:p>
        </p:txBody>
      </p:sp>
      <p:pic>
        <p:nvPicPr>
          <p:cNvPr id="6" name="Espace réservé du contenu 5">
            <a:extLst>
              <a:ext uri="{FF2B5EF4-FFF2-40B4-BE49-F238E27FC236}">
                <a16:creationId xmlns:a16="http://schemas.microsoft.com/office/drawing/2014/main" id="{A998459A-8302-4D52-7355-1FF4E122B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914" y="1314449"/>
            <a:ext cx="7715726" cy="4861535"/>
          </a:xfrm>
          <a:prstGeom prst="rect">
            <a:avLst/>
          </a:prstGeom>
        </p:spPr>
      </p:pic>
    </p:spTree>
    <p:extLst>
      <p:ext uri="{BB962C8B-B14F-4D97-AF65-F5344CB8AC3E}">
        <p14:creationId xmlns:p14="http://schemas.microsoft.com/office/powerpoint/2010/main" val="335680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algn="just">
              <a:spcBef>
                <a:spcPts val="600"/>
              </a:spcBef>
            </a:pPr>
            <a:r>
              <a:rPr lang="fr-FR" sz="2400" dirty="0">
                <a:effectLst/>
                <a:ea typeface="Times New Roman" panose="02020603050405020304" pitchFamily="18" charset="0"/>
                <a:cs typeface="Times New Roman" panose="02020603050405020304" pitchFamily="18" charset="0"/>
              </a:rPr>
              <a:t>Logiciel (MOATA) est utilisé pour divers projets de pipelines, gazoducs, aqueducs, etc. dans le monde</a:t>
            </a:r>
            <a:endParaRPr lang="fr-FR" sz="2400" dirty="0">
              <a:ea typeface="Times New Roman" panose="02020603050405020304" pitchFamily="18" charset="0"/>
              <a:cs typeface="Times New Roman" panose="02020603050405020304" pitchFamily="18" charset="0"/>
            </a:endParaRPr>
          </a:p>
          <a:p>
            <a:pPr algn="just">
              <a:spcBef>
                <a:spcPts val="600"/>
              </a:spcBef>
            </a:pPr>
            <a:r>
              <a:rPr lang="fr-FR" sz="2400" dirty="0">
                <a:ea typeface="Times New Roman" panose="02020603050405020304" pitchFamily="18" charset="0"/>
                <a:cs typeface="Times New Roman" panose="02020603050405020304" pitchFamily="18" charset="0"/>
                <a:hlinkClick r:id="rId2"/>
              </a:rPr>
              <a:t>https://www.mottmac.com/digital/article/71711/revolutionising-pipeline-design-delivery-for-severn-trent-water</a:t>
            </a:r>
            <a:r>
              <a:rPr lang="fr-FR" sz="2400" dirty="0">
                <a:ea typeface="Times New Roman" panose="02020603050405020304" pitchFamily="18" charset="0"/>
                <a:cs typeface="Times New Roman" panose="02020603050405020304" pitchFamily="18" charset="0"/>
              </a:rPr>
              <a:t> </a:t>
            </a:r>
            <a:endParaRPr lang="fr-CA" sz="2400" dirty="0">
              <a:ea typeface="Times New Roman" panose="02020603050405020304" pitchFamily="18" charset="0"/>
              <a:cs typeface="Times New Roman" panose="02020603050405020304" pitchFamily="18" charset="0"/>
            </a:endParaRPr>
          </a:p>
          <a:p>
            <a:pPr algn="just">
              <a:spcBef>
                <a:spcPts val="600"/>
              </a:spcBef>
            </a:pPr>
            <a:r>
              <a:rPr lang="fr-FR" sz="2400" dirty="0">
                <a:effectLst/>
                <a:ea typeface="Times New Roman" panose="02020603050405020304" pitchFamily="18" charset="0"/>
                <a:cs typeface="Times New Roman" panose="02020603050405020304" pitchFamily="18" charset="0"/>
              </a:rPr>
              <a:t>Exemple d’un projet d’aqueduc pour </a:t>
            </a:r>
            <a:r>
              <a:rPr lang="fr-FR" sz="2400" dirty="0" err="1">
                <a:effectLst/>
                <a:ea typeface="Times New Roman" panose="02020603050405020304" pitchFamily="18" charset="0"/>
                <a:cs typeface="Times New Roman" panose="02020603050405020304" pitchFamily="18" charset="0"/>
              </a:rPr>
              <a:t>Anglianwater</a:t>
            </a:r>
            <a:r>
              <a:rPr lang="fr-FR" sz="2400" dirty="0">
                <a:effectLst/>
                <a:ea typeface="Times New Roman" panose="02020603050405020304" pitchFamily="18" charset="0"/>
                <a:cs typeface="Times New Roman" panose="02020603050405020304" pitchFamily="18" charset="0"/>
              </a:rPr>
              <a:t> Services dans l’est de l’Angleterre.</a:t>
            </a:r>
          </a:p>
          <a:p>
            <a:pPr algn="just">
              <a:spcBef>
                <a:spcPts val="600"/>
              </a:spcBef>
            </a:pPr>
            <a:r>
              <a:rPr lang="fr-FR" sz="2400" dirty="0">
                <a:effectLst/>
                <a:ea typeface="Times New Roman" panose="02020603050405020304" pitchFamily="18" charset="0"/>
                <a:cs typeface="Times New Roman" panose="02020603050405020304" pitchFamily="18" charset="0"/>
              </a:rPr>
              <a:t> </a:t>
            </a:r>
            <a:r>
              <a:rPr lang="fr-FR" sz="2400" dirty="0">
                <a:ea typeface="Times New Roman" panose="02020603050405020304" pitchFamily="18" charset="0"/>
                <a:cs typeface="Times New Roman" panose="02020603050405020304" pitchFamily="18" charset="0"/>
              </a:rPr>
              <a:t>Severn Trent Water a demandé à </a:t>
            </a:r>
            <a:r>
              <a:rPr lang="fr-FR" sz="2400" dirty="0" err="1">
                <a:ea typeface="Times New Roman" panose="02020603050405020304" pitchFamily="18" charset="0"/>
                <a:cs typeface="Times New Roman" panose="02020603050405020304" pitchFamily="18" charset="0"/>
              </a:rPr>
              <a:t>Mott</a:t>
            </a:r>
            <a:r>
              <a:rPr lang="fr-FR" sz="2400" dirty="0">
                <a:ea typeface="Times New Roman" panose="02020603050405020304" pitchFamily="18" charset="0"/>
                <a:cs typeface="Times New Roman" panose="02020603050405020304" pitchFamily="18" charset="0"/>
              </a:rPr>
              <a:t> MacDonald d’identifier des options de tracé pour transférer jusqu’à 50 Ml/j d’eau traitée des usines de traitement de l’eau de Church </a:t>
            </a:r>
            <a:r>
              <a:rPr lang="fr-FR" sz="2400" dirty="0" err="1">
                <a:ea typeface="Times New Roman" panose="02020603050405020304" pitchFamily="18" charset="0"/>
                <a:cs typeface="Times New Roman" panose="02020603050405020304" pitchFamily="18" charset="0"/>
              </a:rPr>
              <a:t>Wilne</a:t>
            </a:r>
            <a:r>
              <a:rPr lang="fr-FR" sz="2400" dirty="0">
                <a:ea typeface="Times New Roman" panose="02020603050405020304" pitchFamily="18" charset="0"/>
                <a:cs typeface="Times New Roman" panose="02020603050405020304" pitchFamily="18" charset="0"/>
              </a:rPr>
              <a:t> aux usines de traitement de l’eau de Melbourne, et d’évaluer également la capacité d’écoulement inverse.</a:t>
            </a:r>
          </a:p>
        </p:txBody>
      </p:sp>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5.3 MOTT MacDonald: MOATA</a:t>
            </a:r>
          </a:p>
        </p:txBody>
      </p:sp>
    </p:spTree>
    <p:extLst>
      <p:ext uri="{BB962C8B-B14F-4D97-AF65-F5344CB8AC3E}">
        <p14:creationId xmlns:p14="http://schemas.microsoft.com/office/powerpoint/2010/main" val="312794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rmAutofit lnSpcReduction="10000"/>
          </a:bodyPr>
          <a:lstStyle/>
          <a:p>
            <a:pPr algn="just">
              <a:spcBef>
                <a:spcPts val="600"/>
              </a:spcBef>
            </a:pPr>
            <a:r>
              <a:rPr lang="fr-FR" sz="2400" dirty="0">
                <a:ea typeface="Times New Roman" panose="02020603050405020304" pitchFamily="18" charset="0"/>
                <a:cs typeface="Times New Roman" panose="02020603050405020304" pitchFamily="18" charset="0"/>
              </a:rPr>
              <a:t>Minimise les impacts sociaux et environnementaux et réduit le bilan carbone sur l’ensemble du cycle de vie
Le déploiement de MOATA Route </a:t>
            </a:r>
            <a:r>
              <a:rPr lang="fr-FR" sz="2400" dirty="0" err="1">
                <a:ea typeface="Times New Roman" panose="02020603050405020304" pitchFamily="18" charset="0"/>
                <a:cs typeface="Times New Roman" panose="02020603050405020304" pitchFamily="18" charset="0"/>
              </a:rPr>
              <a:t>Optimizer</a:t>
            </a:r>
            <a:r>
              <a:rPr lang="fr-FR" sz="2400" dirty="0">
                <a:ea typeface="Times New Roman" panose="02020603050405020304" pitchFamily="18" charset="0"/>
                <a:cs typeface="Times New Roman" panose="02020603050405020304" pitchFamily="18" charset="0"/>
              </a:rPr>
              <a:t> sur ce projet a permis d’accélérer l’optimisation des tracés en deux semaines, soit la moitié du temps moyen des approches traditionnelles.
Production de dessins: les tracés optimisés peuvent être exportés directement vers la CAO pour une production de dessin complète.
Avantages</a:t>
            </a:r>
          </a:p>
          <a:p>
            <a:pPr lvl="1" algn="just">
              <a:spcBef>
                <a:spcPts val="600"/>
              </a:spcBef>
            </a:pPr>
            <a:r>
              <a:rPr lang="fr-CA" dirty="0">
                <a:effectLst/>
                <a:ea typeface="Times New Roman" panose="02020603050405020304" pitchFamily="18" charset="0"/>
              </a:rPr>
              <a:t>4-10% d’économie sur les coûts de construction (données académiques et études de cas);</a:t>
            </a:r>
          </a:p>
          <a:p>
            <a:pPr lvl="1" algn="just">
              <a:spcBef>
                <a:spcPts val="600"/>
              </a:spcBef>
            </a:pPr>
            <a:r>
              <a:rPr lang="fr-CA" dirty="0">
                <a:effectLst/>
                <a:ea typeface="Times New Roman" panose="02020603050405020304" pitchFamily="18" charset="0"/>
              </a:rPr>
              <a:t>jusqu’à 40% d’économie sur les coûts de conception;</a:t>
            </a:r>
          </a:p>
          <a:p>
            <a:pPr lvl="1" algn="just">
              <a:spcBef>
                <a:spcPts val="600"/>
              </a:spcBef>
            </a:pPr>
            <a:r>
              <a:rPr lang="fr-CA" dirty="0">
                <a:effectLst/>
                <a:ea typeface="Times New Roman" panose="02020603050405020304" pitchFamily="18" charset="0"/>
              </a:rPr>
              <a:t>jusqu’à 10% d’économie sur le programme de conception par projet.</a:t>
            </a:r>
            <a:r>
              <a:rPr lang="fr-CA" dirty="0">
                <a:effectLst/>
              </a:rPr>
              <a:t> </a:t>
            </a:r>
            <a:endParaRPr lang="fr-CA" dirty="0">
              <a:effectLst/>
              <a:ea typeface="Times New Roman" panose="02020603050405020304" pitchFamily="18" charset="0"/>
              <a:cs typeface="Times New Roman (Corps CS)"/>
            </a:endParaRPr>
          </a:p>
        </p:txBody>
      </p:sp>
      <p:sp>
        <p:nvSpPr>
          <p:cNvPr id="5" name="Titre 1"/>
          <p:cNvSpPr>
            <a:spLocks noGrp="1"/>
          </p:cNvSpPr>
          <p:nvPr>
            <p:ph type="title"/>
          </p:nvPr>
        </p:nvSpPr>
        <p:spPr>
          <a:xfrm>
            <a:off x="0" y="0"/>
            <a:ext cx="9144000" cy="1200460"/>
          </a:xfrm>
        </p:spPr>
        <p:txBody>
          <a:bodyPr/>
          <a:lstStyle/>
          <a:p>
            <a:r>
              <a:rPr lang="fr-FR" dirty="0"/>
              <a:t>5. Exemples d’outils:</a:t>
            </a:r>
            <a:br>
              <a:rPr lang="fr-FR" dirty="0"/>
            </a:br>
            <a:r>
              <a:rPr lang="fr-FR" dirty="0"/>
              <a:t>5.3 MOTT MacDonald: MOATA</a:t>
            </a:r>
          </a:p>
        </p:txBody>
      </p:sp>
    </p:spTree>
    <p:extLst>
      <p:ext uri="{BB962C8B-B14F-4D97-AF65-F5344CB8AC3E}">
        <p14:creationId xmlns:p14="http://schemas.microsoft.com/office/powerpoint/2010/main" val="194298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rm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Toujours travailler en équipe interdisciplinaire incluant les spécialistes en planification des lignes.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Économies importantes reliées à un tracé optimal (économies sur les coûts du projet mais aussi sur les coûts de la phase de planification).</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Gains de temps important lors de la planification.</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Possibilité d’explorer des scénarios de façon simple et efficace.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Utilisation des capacités des SIG.</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Utilisation des connaissances, de données probantes.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Avoir des objectifs clairement formulés pour structurer le problème.</a:t>
            </a:r>
          </a:p>
          <a:p>
            <a:pPr marL="342900" indent="-342900" algn="just">
              <a:buFont typeface="Symbol" pitchFamily="2" charset="2"/>
              <a:buChar char=""/>
            </a:pPr>
            <a:r>
              <a:rPr lang="fr-CA" sz="2400" dirty="0">
                <a:effectLst/>
                <a:ea typeface="Times New Roman" panose="02020603050405020304" pitchFamily="18" charset="0"/>
                <a:cs typeface="Times New Roman (Corps CS)"/>
              </a:rPr>
              <a:t>Quand disponible : un choix de méthodes AMCD.</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6.1 Forces (1/3)</a:t>
            </a:r>
          </a:p>
        </p:txBody>
      </p:sp>
    </p:spTree>
    <p:extLst>
      <p:ext uri="{BB962C8B-B14F-4D97-AF65-F5344CB8AC3E}">
        <p14:creationId xmlns:p14="http://schemas.microsoft.com/office/powerpoint/2010/main" val="58311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FFAF6-F32F-B93D-3B9A-C5FF5A0E66D4}"/>
              </a:ext>
            </a:extLst>
          </p:cNvPr>
          <p:cNvSpPr>
            <a:spLocks noGrp="1"/>
          </p:cNvSpPr>
          <p:nvPr>
            <p:ph type="title"/>
          </p:nvPr>
        </p:nvSpPr>
        <p:spPr/>
        <p:txBody>
          <a:bodyPr/>
          <a:lstStyle/>
          <a:p>
            <a:r>
              <a:rPr lang="fr-FR" dirty="0"/>
              <a:t>Avis</a:t>
            </a:r>
          </a:p>
        </p:txBody>
      </p:sp>
      <p:sp>
        <p:nvSpPr>
          <p:cNvPr id="3" name="Espace réservé du contenu 2">
            <a:extLst>
              <a:ext uri="{FF2B5EF4-FFF2-40B4-BE49-F238E27FC236}">
                <a16:creationId xmlns:a16="http://schemas.microsoft.com/office/drawing/2014/main" id="{1A797A36-2DE5-3078-FC5B-BC37FA524703}"/>
              </a:ext>
            </a:extLst>
          </p:cNvPr>
          <p:cNvSpPr>
            <a:spLocks noGrp="1"/>
          </p:cNvSpPr>
          <p:nvPr>
            <p:ph idx="1"/>
          </p:nvPr>
        </p:nvSpPr>
        <p:spPr/>
        <p:txBody>
          <a:bodyPr>
            <a:normAutofit fontScale="92500"/>
          </a:bodyPr>
          <a:lstStyle/>
          <a:p>
            <a:pPr marL="0" indent="0">
              <a:buNone/>
            </a:pPr>
            <a:r>
              <a:rPr lang="fr-FR" dirty="0"/>
              <a:t>Ce projet a été financé par Hydro-Québec, Direction expertise santé, sécurité et environnement, dans le cadre du projet </a:t>
            </a:r>
          </a:p>
          <a:p>
            <a:pPr marL="0" indent="0" algn="ctr">
              <a:buNone/>
            </a:pPr>
            <a:r>
              <a:rPr lang="fr-FR" dirty="0"/>
              <a:t>« </a:t>
            </a:r>
            <a:r>
              <a:rPr lang="fr-CA" dirty="0">
                <a:effectLst/>
                <a:ea typeface="Times New Roman" panose="02020603050405020304" pitchFamily="18" charset="0"/>
              </a:rPr>
              <a:t>Méthode informatisée sur la localisation optimale d’un projet de ligne aérienne de transport et l’évaluation des impacts environnementaux – Revue de littérature et balisage</a:t>
            </a:r>
            <a:r>
              <a:rPr lang="fr-FR" dirty="0">
                <a:effectLst/>
                <a:ea typeface="Times New Roman" panose="02020603050405020304" pitchFamily="18" charset="0"/>
              </a:rPr>
              <a:t> »</a:t>
            </a:r>
          </a:p>
          <a:p>
            <a:pPr marL="0" indent="0" algn="ctr">
              <a:buNone/>
            </a:pPr>
            <a:r>
              <a:rPr lang="fr-FR" dirty="0">
                <a:effectLst/>
                <a:ea typeface="Times New Roman" panose="02020603050405020304" pitchFamily="18" charset="0"/>
              </a:rPr>
              <a:t>(Octobre 2021 à Juillet 2022).</a:t>
            </a:r>
          </a:p>
          <a:p>
            <a:pPr marL="0" indent="0">
              <a:buNone/>
            </a:pPr>
            <a:r>
              <a:rPr lang="fr-FR" b="1" dirty="0">
                <a:ea typeface="Times New Roman" panose="02020603050405020304" pitchFamily="18" charset="0"/>
              </a:rPr>
              <a:t>Chargés de projet:</a:t>
            </a:r>
          </a:p>
          <a:p>
            <a:pPr>
              <a:spcBef>
                <a:spcPts val="600"/>
              </a:spcBef>
              <a:spcAft>
                <a:spcPts val="600"/>
              </a:spcAft>
            </a:pPr>
            <a:r>
              <a:rPr lang="fr-CA" dirty="0">
                <a:effectLst/>
                <a:ea typeface="Times New Roman" panose="02020603050405020304" pitchFamily="18" charset="0"/>
              </a:rPr>
              <a:t>Maxime Cloutier</a:t>
            </a:r>
          </a:p>
          <a:p>
            <a:pPr>
              <a:spcBef>
                <a:spcPts val="600"/>
              </a:spcBef>
              <a:spcAft>
                <a:spcPts val="600"/>
              </a:spcAft>
            </a:pPr>
            <a:r>
              <a:rPr lang="fr-CA" dirty="0">
                <a:effectLst/>
                <a:ea typeface="Times New Roman" panose="02020603050405020304" pitchFamily="18" charset="0"/>
              </a:rPr>
              <a:t>Maxime Moranville</a:t>
            </a:r>
          </a:p>
          <a:p>
            <a:pPr>
              <a:spcBef>
                <a:spcPts val="600"/>
              </a:spcBef>
              <a:spcAft>
                <a:spcPts val="600"/>
              </a:spcAft>
            </a:pPr>
            <a:r>
              <a:rPr lang="fr-CA" dirty="0">
                <a:effectLst/>
                <a:ea typeface="Times New Roman" panose="02020603050405020304" pitchFamily="18" charset="0"/>
              </a:rPr>
              <a:t>Natasha Messier</a:t>
            </a:r>
          </a:p>
          <a:p>
            <a:pPr marL="0" indent="0">
              <a:buNone/>
            </a:pPr>
            <a:endParaRPr lang="fr-FR" dirty="0">
              <a:ea typeface="Times New Roman" panose="02020603050405020304" pitchFamily="18" charset="0"/>
            </a:endParaRPr>
          </a:p>
          <a:p>
            <a:pPr marL="0" indent="0">
              <a:buNone/>
            </a:pPr>
            <a:endParaRPr lang="fr-CA" dirty="0">
              <a:effectLst/>
              <a:ea typeface="Times New Roman" panose="02020603050405020304" pitchFamily="18" charset="0"/>
            </a:endParaRPr>
          </a:p>
        </p:txBody>
      </p:sp>
    </p:spTree>
    <p:extLst>
      <p:ext uri="{BB962C8B-B14F-4D97-AF65-F5344CB8AC3E}">
        <p14:creationId xmlns:p14="http://schemas.microsoft.com/office/powerpoint/2010/main" val="375085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Autofit/>
          </a:bodyPr>
          <a:lstStyle/>
          <a:p>
            <a:pPr marL="342900" lvl="0" indent="-342900" algn="just">
              <a:buFont typeface="Symbol" pitchFamily="2" charset="2"/>
              <a:buChar char=""/>
            </a:pPr>
            <a:r>
              <a:rPr lang="fr-CA" sz="2400" dirty="0" err="1">
                <a:effectLst/>
                <a:ea typeface="Times New Roman" panose="02020603050405020304" pitchFamily="18" charset="0"/>
                <a:cs typeface="Times New Roman (Corps CS)"/>
              </a:rPr>
              <a:t>CostMAP</a:t>
            </a:r>
            <a:r>
              <a:rPr lang="fr-CA" sz="2400" dirty="0">
                <a:effectLst/>
                <a:ea typeface="Times New Roman" panose="02020603050405020304" pitchFamily="18" charset="0"/>
                <a:cs typeface="Times New Roman (Corps CS)"/>
              </a:rPr>
              <a:t> (en Open Source) permet d’améliorer l’utilisation de la surface de coûts pour LCP.</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Logique floue permet d’explorer des scénarios (complexe).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L’approche « Viable Path Corridors » permet, si elle est utilisée, un cadrage technique fort.</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L’approche d’optimisation </a:t>
            </a:r>
            <a:r>
              <a:rPr lang="fr-CA" sz="2400" dirty="0" err="1">
                <a:effectLst/>
                <a:ea typeface="Times New Roman" panose="02020603050405020304" pitchFamily="18" charset="0"/>
                <a:cs typeface="Times New Roman (Corps CS)"/>
              </a:rPr>
              <a:t>multiobjectif</a:t>
            </a:r>
            <a:r>
              <a:rPr lang="fr-CA" sz="2400" dirty="0">
                <a:effectLst/>
                <a:ea typeface="Times New Roman" panose="02020603050405020304" pitchFamily="18" charset="0"/>
                <a:cs typeface="Times New Roman (Corps CS)"/>
              </a:rPr>
              <a:t> (avec ELECTRE-TRI) peut s’avérer très intéressante même si un peu plus complexe, avec un outil interactif de réduction du nombre de solutions (</a:t>
            </a:r>
            <a:r>
              <a:rPr lang="fr-CA" sz="2400" dirty="0" err="1">
                <a:effectLst/>
                <a:ea typeface="Times New Roman" panose="02020603050405020304" pitchFamily="18" charset="0"/>
                <a:cs typeface="Times New Roman (Corps CS)"/>
              </a:rPr>
              <a:t>Geodesign</a:t>
            </a:r>
            <a:r>
              <a:rPr lang="fr-CA" sz="2400" dirty="0">
                <a:effectLst/>
                <a:ea typeface="Times New Roman" panose="02020603050405020304" pitchFamily="18" charset="0"/>
                <a:cs typeface="Times New Roman (Corps CS)"/>
              </a:rPr>
              <a:t>).</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 recherche directe de tracés peut être efficace. Le temps de calcul est diminué si un macro-corridor est déjà déterminé</a:t>
            </a:r>
            <a:r>
              <a:rPr lang="fr-CA" sz="2400" dirty="0">
                <a:ea typeface="Times New Roman" panose="02020603050405020304" pitchFamily="18" charset="0"/>
                <a:cs typeface="Times New Roman (Corps CS)"/>
              </a:rPr>
              <a:t>.</a:t>
            </a:r>
            <a:endParaRPr lang="fr-CA" sz="2400" dirty="0">
              <a:effectLst/>
              <a:ea typeface="Times New Roman" panose="02020603050405020304" pitchFamily="18" charset="0"/>
              <a:cs typeface="Times New Roman (Corps CS)"/>
            </a:endParaRP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6.1 Forces (2/3)</a:t>
            </a:r>
          </a:p>
        </p:txBody>
      </p:sp>
    </p:spTree>
    <p:extLst>
      <p:ext uri="{BB962C8B-B14F-4D97-AF65-F5344CB8AC3E}">
        <p14:creationId xmlns:p14="http://schemas.microsoft.com/office/powerpoint/2010/main" val="384074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indent="-342900" algn="just">
              <a:buFont typeface="Symbol" pitchFamily="2" charset="2"/>
              <a:buChar char=""/>
            </a:pPr>
            <a:r>
              <a:rPr lang="fr-CA" sz="2400" dirty="0">
                <a:effectLst/>
                <a:ea typeface="Times New Roman" panose="02020603050405020304" pitchFamily="18" charset="0"/>
                <a:cs typeface="Times New Roman (Corps CS)"/>
              </a:rPr>
              <a:t>HUMANT offre une optimisation performante qui permet d’inclure le potentiel de la méthode multicritère PROMETHEE et avec un volet participatif pour les parties prenantes.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L’approche de recherche de vallées permet de tester de nombreux scénarios considérant les priorités des parties prenantes et obtient de meilleurs résultats que LCP.</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ESM peut s’avérer un outil performant pour établir la surface de coûts reliées à la sensibilité environnementale.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L’inclusion du positionnement des pylônes.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 correction du tracé (Vertex </a:t>
            </a:r>
            <a:r>
              <a:rPr lang="fr-CA" sz="2400" dirty="0" err="1">
                <a:effectLst/>
                <a:ea typeface="Times New Roman" panose="02020603050405020304" pitchFamily="18" charset="0"/>
                <a:cs typeface="Times New Roman (Corps CS)"/>
              </a:rPr>
              <a:t>sitting</a:t>
            </a:r>
            <a:r>
              <a:rPr lang="fr-CA" sz="2400" dirty="0">
                <a:effectLst/>
                <a:ea typeface="Times New Roman" panose="02020603050405020304" pitchFamily="18" charset="0"/>
                <a:cs typeface="Times New Roman (Corps CS)"/>
              </a:rPr>
              <a:t>) est un atout.</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Outils performants de visualisation 3D interactifs (CESIUM et CESIUM for </a:t>
            </a:r>
            <a:r>
              <a:rPr lang="fr-CA" sz="2400" dirty="0" err="1">
                <a:effectLst/>
                <a:ea typeface="Times New Roman" panose="02020603050405020304" pitchFamily="18" charset="0"/>
                <a:cs typeface="Times New Roman (Corps CS)"/>
              </a:rPr>
              <a:t>unreal</a:t>
            </a:r>
            <a:r>
              <a:rPr lang="fr-CA" sz="2400" dirty="0">
                <a:effectLst/>
                <a:ea typeface="Times New Roman" panose="02020603050405020304" pitchFamily="18" charset="0"/>
                <a:cs typeface="Times New Roman (Corps CS)"/>
              </a:rPr>
              <a:t> pour des simulations « </a:t>
            </a:r>
            <a:r>
              <a:rPr lang="fr-CA" sz="2400" dirty="0" err="1">
                <a:effectLst/>
                <a:ea typeface="Times New Roman" panose="02020603050405020304" pitchFamily="18" charset="0"/>
                <a:cs typeface="Times New Roman (Corps CS)"/>
              </a:rPr>
              <a:t>game</a:t>
            </a:r>
            <a:r>
              <a:rPr lang="fr-CA" sz="2400" dirty="0">
                <a:effectLst/>
                <a:ea typeface="Times New Roman" panose="02020603050405020304" pitchFamily="18" charset="0"/>
                <a:cs typeface="Times New Roman (Corps CS)"/>
              </a:rPr>
              <a:t> engine ») voire de réalité augmentée, y compris pour le souterrain</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6.1 Forces (3/3)</a:t>
            </a:r>
          </a:p>
        </p:txBody>
      </p:sp>
    </p:spTree>
    <p:extLst>
      <p:ext uri="{BB962C8B-B14F-4D97-AF65-F5344CB8AC3E}">
        <p14:creationId xmlns:p14="http://schemas.microsoft.com/office/powerpoint/2010/main" val="1258027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Grand nombre de critères (pas des impacts; des résistances, sensibilités, vulnérabilités, etc.).</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Souvent problèmes reliés à la qualité des données.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Données sur les coûts.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Utilisation non participative.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Volet humain demeure le moins développé.</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Volet des sensibilités visuelles et des différentes valeurs associées aux paysages (esthétique, emblématique, symbolique, etc.) doivent encore être développés.</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6.2 Faiblesses (1/3)</a:t>
            </a:r>
          </a:p>
        </p:txBody>
      </p:sp>
    </p:spTree>
    <p:extLst>
      <p:ext uri="{BB962C8B-B14F-4D97-AF65-F5344CB8AC3E}">
        <p14:creationId xmlns:p14="http://schemas.microsoft.com/office/powerpoint/2010/main" val="326040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Pas de pondération = pondération à poids égaux.</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Pondération selon les distances traversées n’est pas une bonne solution (vision technique versus priorités des parties prenantes et décideur).</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Pondération avec échelle de Lickert de 1 à 3 représente difficilement les priorités des parties prenantes même si elle est très simple à appliquer.</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Utilisation de AHP comme outil d’AMCD (</a:t>
            </a:r>
            <a:r>
              <a:rPr lang="fr-CA" sz="2400" dirty="0" err="1">
                <a:effectLst/>
                <a:ea typeface="Times New Roman" panose="02020603050405020304" pitchFamily="18" charset="0"/>
                <a:cs typeface="Times New Roman (Corps CS)"/>
              </a:rPr>
              <a:t>Rq</a:t>
            </a:r>
            <a:r>
              <a:rPr lang="fr-CA" sz="2400" dirty="0">
                <a:effectLst/>
                <a:ea typeface="Times New Roman" panose="02020603050405020304" pitchFamily="18" charset="0"/>
                <a:cs typeface="Times New Roman (Corps CS)"/>
              </a:rPr>
              <a:t> : OK pour les poids).</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Trop grand rôle des experts.</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6.2 Faiblesses (2/3)</a:t>
            </a:r>
          </a:p>
        </p:txBody>
      </p:sp>
    </p:spTree>
    <p:extLst>
      <p:ext uri="{BB962C8B-B14F-4D97-AF65-F5344CB8AC3E}">
        <p14:creationId xmlns:p14="http://schemas.microsoft.com/office/powerpoint/2010/main" val="267856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Quand approche par polygones, il reste du travail pour affiner le tracé.</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Approche d’optimisation </a:t>
            </a:r>
            <a:r>
              <a:rPr lang="fr-CA" sz="2400" dirty="0" err="1">
                <a:effectLst/>
                <a:ea typeface="Times New Roman" panose="02020603050405020304" pitchFamily="18" charset="0"/>
                <a:cs typeface="Times New Roman (Corps CS)"/>
              </a:rPr>
              <a:t>multiobjectif</a:t>
            </a:r>
            <a:r>
              <a:rPr lang="fr-CA" sz="2400" dirty="0">
                <a:effectLst/>
                <a:ea typeface="Times New Roman" panose="02020603050405020304" pitchFamily="18" charset="0"/>
                <a:cs typeface="Times New Roman (Corps CS)"/>
              </a:rPr>
              <a:t> nécessite beaucoup d’interactions.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Pour câbles souterrains : nécessité de définir la zone </a:t>
            </a:r>
            <a:r>
              <a:rPr lang="fr-CA" sz="2400" i="1" dirty="0">
                <a:effectLst/>
                <a:ea typeface="Times New Roman" panose="02020603050405020304" pitchFamily="18" charset="0"/>
                <a:cs typeface="Times New Roman (Corps CS)"/>
              </a:rPr>
              <a:t>a priori</a:t>
            </a:r>
            <a:r>
              <a:rPr lang="fr-CA" sz="2400" dirty="0">
                <a:effectLst/>
                <a:ea typeface="Times New Roman" panose="02020603050405020304" pitchFamily="18" charset="0"/>
                <a:cs typeface="Times New Roman (Corps CS)"/>
              </a:rPr>
              <a:t> et si pas, avec quelle augmentation de complexité.</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Pour câbles souterrains : améliorer la visualisation 3D (déjà des progrès).</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6.2 Faiblesses (3/3)</a:t>
            </a:r>
          </a:p>
        </p:txBody>
      </p:sp>
    </p:spTree>
    <p:extLst>
      <p:ext uri="{BB962C8B-B14F-4D97-AF65-F5344CB8AC3E}">
        <p14:creationId xmlns:p14="http://schemas.microsoft.com/office/powerpoint/2010/main" val="2606709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Approche multi-acteurs ouvertes aux parties prenantes et disponible en ligne.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Domaine du </a:t>
            </a:r>
            <a:r>
              <a:rPr lang="fr-CA" sz="2400" dirty="0" err="1">
                <a:effectLst/>
                <a:ea typeface="Times New Roman" panose="02020603050405020304" pitchFamily="18" charset="0"/>
                <a:cs typeface="Times New Roman (Corps CS)"/>
              </a:rPr>
              <a:t>Geodesign</a:t>
            </a:r>
            <a:r>
              <a:rPr lang="fr-CA" sz="2400" dirty="0">
                <a:effectLst/>
                <a:ea typeface="Times New Roman" panose="02020603050405020304" pitchFamily="18" charset="0"/>
                <a:cs typeface="Times New Roman (Corps CS)"/>
              </a:rPr>
              <a:t>.</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Utilisation d’une approche d’AMCD et </a:t>
            </a:r>
            <a:r>
              <a:rPr lang="fr-CA" sz="2400" dirty="0" err="1">
                <a:effectLst/>
                <a:ea typeface="Times New Roman" panose="02020603050405020304" pitchFamily="18" charset="0"/>
                <a:cs typeface="Times New Roman (Corps CS)"/>
              </a:rPr>
              <a:t>multiacteurs</a:t>
            </a:r>
            <a:r>
              <a:rPr lang="fr-CA" sz="2400" dirty="0">
                <a:effectLst/>
                <a:ea typeface="Times New Roman" panose="02020603050405020304" pitchFamily="18" charset="0"/>
                <a:cs typeface="Times New Roman (Corps CS)"/>
              </a:rPr>
              <a:t>, plus efficace et rigoureuse que la somme pondérée ou AHP.</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Pour câbles souterrains : utiliser un système comme BIM (Building information modeling) qui est très détaillé.</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L’approche de recherche de vallées sur la surface de coûts offre un bon potentiel aussi pour des connections à des sous-stations.</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Avoir une boîte à outils en Open Source, plus flexible pour l’évolution logicielle et les innovations à venir au sein d’une communauté de pratique.</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6.3 Opportunités</a:t>
            </a:r>
          </a:p>
        </p:txBody>
      </p:sp>
    </p:spTree>
    <p:extLst>
      <p:ext uri="{BB962C8B-B14F-4D97-AF65-F5344CB8AC3E}">
        <p14:creationId xmlns:p14="http://schemas.microsoft.com/office/powerpoint/2010/main" val="3220823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Processus demeure assez complexe.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Difficultés d’établir les zones tampons.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Pour la participation des PP, il faut du temps.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Besoin de serveurs sécurisés si solution sur le Cloud.</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Pour câbles souterrains : avoir des données de qualité.</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Complexité technologique croissante.</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Si utilisation d’une méthode d’AMCD autre que la somme pondérée, il faut apprendre à la connaître et besoin d’un expert en AD.</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6.4 Contraintes</a:t>
            </a:r>
          </a:p>
        </p:txBody>
      </p:sp>
    </p:spTree>
    <p:extLst>
      <p:ext uri="{BB962C8B-B14F-4D97-AF65-F5344CB8AC3E}">
        <p14:creationId xmlns:p14="http://schemas.microsoft.com/office/powerpoint/2010/main" val="752962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47894" cy="4903571"/>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Toujours faire du terrain en complément.</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Développer les outils de visualisation 3D, simulations et réalité augmentée.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Extension des approches aux lignes souterraines et aux tunnels.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Si possible faire des essais en bougeant légèrement les points de départ et d’arrivée (résultats peuvent être sensibles à cela).</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Développer les données marines.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Développer les données sur les coûts de construction et aussi d’opération et de maintenance.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Les données ouvertes seraient un atout. Cela pose la question des sites d’hébergement des données et de leurs coûts récurrents.</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6.5 Besoins (1/2)</a:t>
            </a:r>
          </a:p>
        </p:txBody>
      </p:sp>
    </p:spTree>
    <p:extLst>
      <p:ext uri="{BB962C8B-B14F-4D97-AF65-F5344CB8AC3E}">
        <p14:creationId xmlns:p14="http://schemas.microsoft.com/office/powerpoint/2010/main" val="2081402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00738" y="1200460"/>
            <a:ext cx="8934773" cy="5060855"/>
          </a:xfrm>
        </p:spPr>
        <p:txBody>
          <a:bodyPr>
            <a:noAutofit/>
          </a:bodyPr>
          <a:lstStyle/>
          <a:p>
            <a:pPr marL="342900" lvl="0" indent="-342900" algn="just">
              <a:spcBef>
                <a:spcPts val="600"/>
              </a:spcBef>
              <a:buFont typeface="Symbol" pitchFamily="2" charset="2"/>
              <a:buChar char=""/>
            </a:pPr>
            <a:r>
              <a:rPr lang="fr-CA" sz="2400" dirty="0">
                <a:effectLst/>
                <a:ea typeface="Times New Roman" panose="02020603050405020304" pitchFamily="18" charset="0"/>
                <a:cs typeface="Times New Roman (Corps CS)"/>
              </a:rPr>
              <a:t>Contextualiser avec des données de projections économiques, la valeur foncière et les revenus en taxes des propriétés.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Importance du contexte politique surtout si d’importants budgets publics doivent être mobilisés pour le projet ou des aspects connexes.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Inclure les risques reliés à la foudre.</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Critères prenant en compte les autochtones ou Premières Nations sont à développer (voir l’exemple de </a:t>
            </a:r>
            <a:r>
              <a:rPr lang="fr-CA" sz="2400" dirty="0" err="1">
                <a:effectLst/>
                <a:ea typeface="Times New Roman" panose="02020603050405020304" pitchFamily="18" charset="0"/>
                <a:cs typeface="Times New Roman (Corps CS)"/>
              </a:rPr>
              <a:t>Statnett</a:t>
            </a:r>
            <a:r>
              <a:rPr lang="fr-CA" sz="2400" dirty="0">
                <a:effectLst/>
                <a:ea typeface="Times New Roman" panose="02020603050405020304" pitchFamily="18" charset="0"/>
                <a:cs typeface="Times New Roman (Corps CS)"/>
              </a:rPr>
              <a:t>).</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Tester et comparer les approches avec un nombre restreints de critères et avec beaucoup de critères.</a:t>
            </a:r>
          </a:p>
          <a:p>
            <a:pPr marL="342900" lvl="0" indent="-342900" algn="just">
              <a:buFont typeface="Symbol" pitchFamily="2" charset="2"/>
              <a:buChar char=""/>
            </a:pPr>
            <a:r>
              <a:rPr lang="fr-CA" sz="2400" dirty="0">
                <a:effectLst/>
                <a:ea typeface="Times New Roman" panose="02020603050405020304" pitchFamily="18" charset="0"/>
                <a:cs typeface="Times New Roman (Corps CS)"/>
              </a:rPr>
              <a:t>Tester HUMANT sur un problème réel.</a:t>
            </a:r>
          </a:p>
          <a:p>
            <a:pPr marL="342900" lvl="0" indent="-342900" algn="just">
              <a:spcAft>
                <a:spcPts val="600"/>
              </a:spcAft>
              <a:buFont typeface="Symbol" pitchFamily="2" charset="2"/>
              <a:buChar char=""/>
            </a:pPr>
            <a:r>
              <a:rPr lang="fr-CA" sz="2400" dirty="0">
                <a:effectLst/>
                <a:ea typeface="Times New Roman" panose="02020603050405020304" pitchFamily="18" charset="0"/>
                <a:cs typeface="Times New Roman (Corps CS)"/>
              </a:rPr>
              <a:t>Pour les approches participatives, il faut toujours former les parties prenantes autant au processus qu’aux outils utilisés.</a:t>
            </a:r>
          </a:p>
        </p:txBody>
      </p:sp>
      <p:sp>
        <p:nvSpPr>
          <p:cNvPr id="5" name="Titre 1"/>
          <p:cNvSpPr>
            <a:spLocks noGrp="1"/>
          </p:cNvSpPr>
          <p:nvPr>
            <p:ph type="title"/>
          </p:nvPr>
        </p:nvSpPr>
        <p:spPr>
          <a:xfrm>
            <a:off x="0" y="0"/>
            <a:ext cx="9144000" cy="1200460"/>
          </a:xfrm>
        </p:spPr>
        <p:txBody>
          <a:bodyPr/>
          <a:lstStyle/>
          <a:p>
            <a:r>
              <a:rPr lang="fr-FR" dirty="0"/>
              <a:t>6. </a:t>
            </a:r>
            <a:r>
              <a:rPr lang="fr-FR" dirty="0" err="1"/>
              <a:t>FfOC</a:t>
            </a:r>
            <a:r>
              <a:rPr lang="fr-FR" dirty="0"/>
              <a:t>-B.</a:t>
            </a:r>
            <a:br>
              <a:rPr lang="fr-FR" dirty="0"/>
            </a:br>
            <a:r>
              <a:rPr lang="fr-FR" dirty="0"/>
              <a:t>6.5 Besoins (2/2)</a:t>
            </a:r>
          </a:p>
        </p:txBody>
      </p:sp>
    </p:spTree>
    <p:extLst>
      <p:ext uri="{BB962C8B-B14F-4D97-AF65-F5344CB8AC3E}">
        <p14:creationId xmlns:p14="http://schemas.microsoft.com/office/powerpoint/2010/main" val="1623795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26BEC-F251-F726-036B-AB61F25B81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CAC7CBB-6377-3889-8CCB-5A1BC501ADC6}"/>
              </a:ext>
            </a:extLst>
          </p:cNvPr>
          <p:cNvSpPr>
            <a:spLocks noGrp="1"/>
          </p:cNvSpPr>
          <p:nvPr>
            <p:ph idx="1"/>
          </p:nvPr>
        </p:nvSpPr>
        <p:spPr/>
        <p:txBody>
          <a:bodyPr/>
          <a:lstStyle/>
          <a:p>
            <a:endParaRPr lang="fr-FR" dirty="0"/>
          </a:p>
          <a:p>
            <a:endParaRPr lang="fr-FR" dirty="0"/>
          </a:p>
          <a:p>
            <a:endParaRPr lang="fr-FR" dirty="0"/>
          </a:p>
          <a:p>
            <a:pPr marL="0" indent="0" algn="ctr">
              <a:buNone/>
            </a:pPr>
            <a:r>
              <a:rPr lang="fr-FR" sz="4400" dirty="0"/>
              <a:t>QUESTION?</a:t>
            </a:r>
          </a:p>
        </p:txBody>
      </p:sp>
    </p:spTree>
    <p:extLst>
      <p:ext uri="{BB962C8B-B14F-4D97-AF65-F5344CB8AC3E}">
        <p14:creationId xmlns:p14="http://schemas.microsoft.com/office/powerpoint/2010/main" val="95910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CA" dirty="0"/>
              <a:t>Plan de la présentation</a:t>
            </a:r>
            <a:endParaRPr lang="en-CA" dirty="0"/>
          </a:p>
        </p:txBody>
      </p:sp>
      <p:sp>
        <p:nvSpPr>
          <p:cNvPr id="4099" name="Rectangle 3"/>
          <p:cNvSpPr>
            <a:spLocks noGrp="1" noChangeArrowheads="1"/>
          </p:cNvSpPr>
          <p:nvPr>
            <p:ph type="body" idx="1"/>
          </p:nvPr>
        </p:nvSpPr>
        <p:spPr>
          <a:xfrm>
            <a:off x="731520" y="1641764"/>
            <a:ext cx="7612380" cy="4286596"/>
          </a:xfrm>
        </p:spPr>
        <p:txBody>
          <a:bodyPr/>
          <a:lstStyle/>
          <a:p>
            <a:pPr marL="609600" indent="-609600">
              <a:buFontTx/>
              <a:buAutoNum type="arabicPeriod"/>
            </a:pPr>
            <a:r>
              <a:rPr lang="fr-CA" dirty="0"/>
              <a:t>Mandat </a:t>
            </a:r>
          </a:p>
          <a:p>
            <a:pPr marL="609600" indent="-609600">
              <a:buFontTx/>
              <a:buAutoNum type="arabicPeriod"/>
            </a:pPr>
            <a:r>
              <a:rPr lang="fr-CA" dirty="0"/>
              <a:t>Méthode</a:t>
            </a:r>
          </a:p>
          <a:p>
            <a:pPr marL="609600" indent="-609600">
              <a:buFontTx/>
              <a:buAutoNum type="arabicPeriod"/>
            </a:pPr>
            <a:r>
              <a:rPr lang="fr-CA" dirty="0"/>
              <a:t>Fondements</a:t>
            </a:r>
          </a:p>
          <a:p>
            <a:pPr marL="609600" indent="-609600">
              <a:buFontTx/>
              <a:buAutoNum type="arabicPeriod"/>
            </a:pPr>
            <a:r>
              <a:rPr lang="fr-CA" dirty="0"/>
              <a:t>Étapes et modules</a:t>
            </a:r>
          </a:p>
          <a:p>
            <a:pPr marL="609600" indent="-609600">
              <a:buFontTx/>
              <a:buAutoNum type="arabicPeriod"/>
            </a:pPr>
            <a:r>
              <a:rPr lang="fr-CA" dirty="0"/>
              <a:t>Exemples d’outils</a:t>
            </a:r>
          </a:p>
          <a:p>
            <a:pPr marL="609600" indent="-609600">
              <a:buFontTx/>
              <a:buAutoNum type="arabicPeriod"/>
            </a:pPr>
            <a:r>
              <a:rPr lang="fr-CA" dirty="0"/>
              <a:t>Forces, faiblesses, opportunités, contraintes, besoins</a:t>
            </a:r>
          </a:p>
        </p:txBody>
      </p:sp>
    </p:spTree>
    <p:extLst>
      <p:ext uri="{BB962C8B-B14F-4D97-AF65-F5344CB8AC3E}">
        <p14:creationId xmlns:p14="http://schemas.microsoft.com/office/powerpoint/2010/main" val="214854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fr-CA" dirty="0"/>
              <a:t>1. Mandat</a:t>
            </a:r>
          </a:p>
        </p:txBody>
      </p:sp>
      <p:sp>
        <p:nvSpPr>
          <p:cNvPr id="27651" name="Rectangle 3"/>
          <p:cNvSpPr>
            <a:spLocks noGrp="1" noChangeArrowheads="1"/>
          </p:cNvSpPr>
          <p:nvPr>
            <p:ph idx="1"/>
          </p:nvPr>
        </p:nvSpPr>
        <p:spPr>
          <a:xfrm>
            <a:off x="243840" y="1570615"/>
            <a:ext cx="8723596" cy="4548245"/>
          </a:xfrm>
        </p:spPr>
        <p:txBody>
          <a:bodyPr>
            <a:normAutofit/>
          </a:bodyPr>
          <a:lstStyle/>
          <a:p>
            <a:pPr marL="0" indent="0">
              <a:buNone/>
            </a:pPr>
            <a:r>
              <a:rPr lang="fr-CA" dirty="0">
                <a:effectLst/>
                <a:ea typeface="Times New Roman" panose="02020603050405020304" pitchFamily="18" charset="0"/>
              </a:rPr>
              <a:t>Ce projet vise à éclairer les décideurs au sein d’Hydro-Québec en matière d’outils informatisés permettant la localisation optimale d’un projet de ligne aérienne de transport tout en prenant en compte ses impacts environnementaux et sociaux.</a:t>
            </a:r>
          </a:p>
          <a:p>
            <a:pPr marL="0" indent="0">
              <a:buNone/>
            </a:pPr>
            <a:r>
              <a:rPr lang="fr-CA" dirty="0">
                <a:ea typeface="Times New Roman" panose="02020603050405020304" pitchFamily="18" charset="0"/>
              </a:rPr>
              <a:t>Il s’agit d’effectuer un balisage international d’une part des compagnies, organismes et ministères et d’autre part de la littérature disponible.</a:t>
            </a:r>
            <a:endParaRPr lang="fr-CA" dirty="0">
              <a:effectLst/>
              <a:ea typeface="Times New Roman" panose="02020603050405020304" pitchFamily="18" charset="0"/>
            </a:endParaRPr>
          </a:p>
        </p:txBody>
      </p:sp>
    </p:spTree>
    <p:extLst>
      <p:ext uri="{BB962C8B-B14F-4D97-AF65-F5344CB8AC3E}">
        <p14:creationId xmlns:p14="http://schemas.microsoft.com/office/powerpoint/2010/main" val="11686664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1267691"/>
            <a:ext cx="9081655" cy="4911436"/>
          </a:xfrm>
        </p:spPr>
        <p:txBody>
          <a:bodyPr>
            <a:noAutofit/>
          </a:bodyPr>
          <a:lstStyle/>
          <a:p>
            <a:r>
              <a:rPr lang="fr-CA" dirty="0">
                <a:ea typeface="Times New Roman" panose="02020603050405020304" pitchFamily="18" charset="0"/>
              </a:rPr>
              <a:t>E</a:t>
            </a:r>
            <a:r>
              <a:rPr lang="fr-CA" dirty="0">
                <a:effectLst/>
                <a:ea typeface="Times New Roman" panose="02020603050405020304" pitchFamily="18" charset="0"/>
              </a:rPr>
              <a:t>ntrevues approfondies de 10 compagnies, organismes et ministères sélectionnés avec l’accord d’HQ: échantillonnage par boule de neige à partir de contacts d’HQ, de contacts du consultant et de recherches sur Internet.</a:t>
            </a:r>
          </a:p>
          <a:p>
            <a:r>
              <a:rPr lang="fr-CA" dirty="0">
                <a:ea typeface="Times New Roman" panose="02020603050405020304" pitchFamily="18" charset="0"/>
              </a:rPr>
              <a:t>F</a:t>
            </a:r>
            <a:r>
              <a:rPr lang="fr-CA" dirty="0">
                <a:effectLst/>
                <a:ea typeface="Times New Roman" panose="02020603050405020304" pitchFamily="18" charset="0"/>
              </a:rPr>
              <a:t>iches de lecture détaillées de 20 références prioritaires sélectionnées avec l’accord d’HQ par suite de recherches dans les bases de données et complétées par des références croisées.</a:t>
            </a:r>
          </a:p>
          <a:p>
            <a:r>
              <a:rPr lang="fr-CA" dirty="0">
                <a:effectLst/>
                <a:ea typeface="Times New Roman" panose="02020603050405020304" pitchFamily="18" charset="0"/>
              </a:rPr>
              <a:t>25 références prioritaires non retenues sont brièvement présentées.</a:t>
            </a:r>
          </a:p>
          <a:p>
            <a:r>
              <a:rPr lang="fr-CA" dirty="0">
                <a:ea typeface="Times New Roman" panose="02020603050405020304" pitchFamily="18" charset="0"/>
              </a:rPr>
              <a:t>B</a:t>
            </a:r>
            <a:r>
              <a:rPr lang="fr-CA" dirty="0">
                <a:effectLst/>
                <a:ea typeface="Times New Roman" panose="02020603050405020304" pitchFamily="18" charset="0"/>
              </a:rPr>
              <a:t>ibliographie de 33 références de portée plus générale.</a:t>
            </a:r>
          </a:p>
        </p:txBody>
      </p:sp>
      <p:sp>
        <p:nvSpPr>
          <p:cNvPr id="3" name="Titre 2">
            <a:extLst>
              <a:ext uri="{FF2B5EF4-FFF2-40B4-BE49-F238E27FC236}">
                <a16:creationId xmlns:a16="http://schemas.microsoft.com/office/drawing/2014/main" id="{8D22C224-796A-9270-64F3-0FB4B563481A}"/>
              </a:ext>
            </a:extLst>
          </p:cNvPr>
          <p:cNvSpPr>
            <a:spLocks noGrp="1"/>
          </p:cNvSpPr>
          <p:nvPr>
            <p:ph type="title"/>
          </p:nvPr>
        </p:nvSpPr>
        <p:spPr>
          <a:xfrm>
            <a:off x="0" y="0"/>
            <a:ext cx="9144000" cy="1203739"/>
          </a:xfrm>
        </p:spPr>
        <p:txBody>
          <a:bodyPr>
            <a:normAutofit/>
          </a:bodyPr>
          <a:lstStyle/>
          <a:p>
            <a:r>
              <a:rPr lang="fr-CA" dirty="0"/>
              <a:t>2. Méthode</a:t>
            </a:r>
            <a:endParaRPr lang="fr-FR" dirty="0"/>
          </a:p>
        </p:txBody>
      </p:sp>
    </p:spTree>
    <p:extLst>
      <p:ext uri="{BB962C8B-B14F-4D97-AF65-F5344CB8AC3E}">
        <p14:creationId xmlns:p14="http://schemas.microsoft.com/office/powerpoint/2010/main" val="30939134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rmAutofit/>
          </a:bodyPr>
          <a:lstStyle/>
          <a:p>
            <a:pPr algn="just">
              <a:defRPr/>
            </a:pPr>
            <a:r>
              <a:rPr lang="fr-CA" dirty="0">
                <a:effectLst/>
                <a:ea typeface="Times New Roman" panose="02020603050405020304" pitchFamily="18" charset="0"/>
              </a:rPr>
              <a:t>Toutes les approches sont conçues pour tenir compte du cadre législatif et réglementaire du territoire considéré. Il y a donc en partant des contraintes légales sur certains éléments tels que des espaces de conservations, des éléments patrimoniaux, etc.</a:t>
            </a:r>
          </a:p>
          <a:p>
            <a:pPr algn="just">
              <a:defRPr/>
            </a:pPr>
            <a:r>
              <a:rPr lang="fr-CA" dirty="0">
                <a:effectLst/>
                <a:ea typeface="Times New Roman" panose="02020603050405020304" pitchFamily="18" charset="0"/>
              </a:rPr>
              <a:t>Il n’est pas facile d’établir «un corridor de moindre objection». Il s’agit toutefois d’enrichir l’approche traditionnelle de conception des corridors de lignes de transmission d’électricité en prenant en compte, en amont, des critères environnementaux et sociaux et pas seulement les contraintes techniques ou géotechniques.</a:t>
            </a:r>
          </a:p>
        </p:txBody>
      </p:sp>
      <p:sp>
        <p:nvSpPr>
          <p:cNvPr id="5" name="Titre 1"/>
          <p:cNvSpPr>
            <a:spLocks noGrp="1"/>
          </p:cNvSpPr>
          <p:nvPr>
            <p:ph type="title"/>
          </p:nvPr>
        </p:nvSpPr>
        <p:spPr>
          <a:xfrm>
            <a:off x="0" y="0"/>
            <a:ext cx="9144000" cy="1200460"/>
          </a:xfrm>
        </p:spPr>
        <p:txBody>
          <a:bodyPr/>
          <a:lstStyle/>
          <a:p>
            <a:r>
              <a:rPr lang="fr-FR" dirty="0"/>
              <a:t>3. Fondements</a:t>
            </a:r>
          </a:p>
        </p:txBody>
      </p:sp>
    </p:spTree>
    <p:extLst>
      <p:ext uri="{BB962C8B-B14F-4D97-AF65-F5344CB8AC3E}">
        <p14:creationId xmlns:p14="http://schemas.microsoft.com/office/powerpoint/2010/main" val="390877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87618" y="1357744"/>
            <a:ext cx="8968764" cy="4815521"/>
          </a:xfrm>
        </p:spPr>
        <p:txBody>
          <a:bodyPr>
            <a:normAutofit/>
          </a:bodyPr>
          <a:lstStyle/>
          <a:p>
            <a:pPr algn="just">
              <a:defRPr/>
            </a:pPr>
            <a:r>
              <a:rPr lang="fr-CA" dirty="0">
                <a:effectLst/>
                <a:ea typeface="Times New Roman" panose="02020603050405020304" pitchFamily="18" charset="0"/>
              </a:rPr>
              <a:t>La recherche de corridors énergétiques intervient à un niveau stratégique. Les objectifs de cette étape sont de déterminer quelles sont les options de corridors qui sont possibles en fonction de divers systèmes de priorisations de critères d’analyse correspondant aux grands enjeux soulevés à ce niveau de décision.</a:t>
            </a:r>
          </a:p>
          <a:p>
            <a:pPr algn="just">
              <a:defRPr/>
            </a:pPr>
            <a:r>
              <a:rPr lang="fr-CA" dirty="0">
                <a:effectLst/>
                <a:ea typeface="Times New Roman" panose="02020603050405020304" pitchFamily="18" charset="0"/>
              </a:rPr>
              <a:t>Cette recherche de corridor ne remplace en aucun cas l’étude d’impact environnemental et social détaillée du corridor choisi et dans lequel il y a des variantes de tracés possibles qui peuvent être analysées et comparées en vue d’une décision.</a:t>
            </a:r>
          </a:p>
        </p:txBody>
      </p:sp>
      <p:sp>
        <p:nvSpPr>
          <p:cNvPr id="5" name="Titre 1"/>
          <p:cNvSpPr>
            <a:spLocks noGrp="1"/>
          </p:cNvSpPr>
          <p:nvPr>
            <p:ph type="title"/>
          </p:nvPr>
        </p:nvSpPr>
        <p:spPr>
          <a:xfrm>
            <a:off x="0" y="0"/>
            <a:ext cx="9144000" cy="1200460"/>
          </a:xfrm>
        </p:spPr>
        <p:txBody>
          <a:bodyPr/>
          <a:lstStyle/>
          <a:p>
            <a:r>
              <a:rPr lang="fr-FR" dirty="0"/>
              <a:t>3. Fondements</a:t>
            </a:r>
          </a:p>
        </p:txBody>
      </p:sp>
    </p:spTree>
    <p:extLst>
      <p:ext uri="{BB962C8B-B14F-4D97-AF65-F5344CB8AC3E}">
        <p14:creationId xmlns:p14="http://schemas.microsoft.com/office/powerpoint/2010/main" val="124369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1200460"/>
          </a:xfrm>
        </p:spPr>
        <p:txBody>
          <a:bodyPr/>
          <a:lstStyle/>
          <a:p>
            <a:r>
              <a:rPr lang="fr-FR" dirty="0"/>
              <a:t>3. Fondements</a:t>
            </a:r>
          </a:p>
        </p:txBody>
      </p:sp>
      <p:pic>
        <p:nvPicPr>
          <p:cNvPr id="2" name="Image 1">
            <a:extLst>
              <a:ext uri="{FF2B5EF4-FFF2-40B4-BE49-F238E27FC236}">
                <a16:creationId xmlns:a16="http://schemas.microsoft.com/office/drawing/2014/main" id="{97296E64-FB07-9571-1B95-BCF0C215A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10" y="1682373"/>
            <a:ext cx="8422780" cy="3754599"/>
          </a:xfrm>
          <a:prstGeom prst="rect">
            <a:avLst/>
          </a:prstGeom>
        </p:spPr>
      </p:pic>
      <p:sp>
        <p:nvSpPr>
          <p:cNvPr id="3" name="ZoneTexte 2">
            <a:extLst>
              <a:ext uri="{FF2B5EF4-FFF2-40B4-BE49-F238E27FC236}">
                <a16:creationId xmlns:a16="http://schemas.microsoft.com/office/drawing/2014/main" id="{498FD2C7-7AE6-081D-4AAE-51D0EADDD69A}"/>
              </a:ext>
            </a:extLst>
          </p:cNvPr>
          <p:cNvSpPr txBox="1"/>
          <p:nvPr/>
        </p:nvSpPr>
        <p:spPr>
          <a:xfrm>
            <a:off x="3483336" y="5549553"/>
            <a:ext cx="2177327" cy="369332"/>
          </a:xfrm>
          <a:prstGeom prst="rect">
            <a:avLst/>
          </a:prstGeom>
          <a:noFill/>
        </p:spPr>
        <p:txBody>
          <a:bodyPr wrap="none" rtlCol="0">
            <a:spAutoFit/>
          </a:bodyPr>
          <a:lstStyle/>
          <a:p>
            <a:r>
              <a:rPr lang="fr-CA" sz="1800" dirty="0">
                <a:effectLst/>
                <a:ea typeface="Times New Roman" panose="02020603050405020304" pitchFamily="18" charset="0"/>
              </a:rPr>
              <a:t>Fonseca, et Al. 2008.</a:t>
            </a:r>
            <a:endParaRPr lang="fr-FR" dirty="0"/>
          </a:p>
        </p:txBody>
      </p:sp>
    </p:spTree>
    <p:extLst>
      <p:ext uri="{BB962C8B-B14F-4D97-AF65-F5344CB8AC3E}">
        <p14:creationId xmlns:p14="http://schemas.microsoft.com/office/powerpoint/2010/main" val="266989483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GERAD rev BM" id="{D5B8DC18-FE8B-495C-B9A9-6D928ACDE69C}" vid="{AF5EF5D0-7646-4C5B-9478-AC63FC67A40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F2B53F8D2C840BA99C03A614DDFB8" ma:contentTypeVersion="13" ma:contentTypeDescription="Crée un document." ma:contentTypeScope="" ma:versionID="a48502b66e43abfb4820c69dbcd5418b">
  <xsd:schema xmlns:xsd="http://www.w3.org/2001/XMLSchema" xmlns:xs="http://www.w3.org/2001/XMLSchema" xmlns:p="http://schemas.microsoft.com/office/2006/metadata/properties" xmlns:ns2="aeba2b23-7c2d-4ab3-a43f-eb8321a3c470" xmlns:ns3="590a161d-3eb9-42a7-82dd-c5408ef0f820" targetNamespace="http://schemas.microsoft.com/office/2006/metadata/properties" ma:root="true" ma:fieldsID="fb4d5106219e8b3e5a4f96ad7f7e8279" ns2:_="" ns3:_="">
    <xsd:import namespace="aeba2b23-7c2d-4ab3-a43f-eb8321a3c470"/>
    <xsd:import namespace="590a161d-3eb9-42a7-82dd-c5408ef0f8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a2b23-7c2d-4ab3-a43f-eb8321a3c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14b1f2f6-9f48-4433-9b13-82e2cb12a0c3"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0a161d-3eb9-42a7-82dd-c5408ef0f8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e32bb5-11c2-4117-8856-b8f086ac350b}" ma:internalName="TaxCatchAll" ma:showField="CatchAllData" ma:web="590a161d-3eb9-42a7-82dd-c5408ef0f82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0a161d-3eb9-42a7-82dd-c5408ef0f820" xsi:nil="true"/>
    <lcf76f155ced4ddcb4097134ff3c332f xmlns="aeba2b23-7c2d-4ab3-a43f-eb8321a3c4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2FA719-ADEE-4E06-AED1-70ED9999426E}"/>
</file>

<file path=customXml/itemProps2.xml><?xml version="1.0" encoding="utf-8"?>
<ds:datastoreItem xmlns:ds="http://schemas.openxmlformats.org/officeDocument/2006/customXml" ds:itemID="{2E31F566-1EAA-4B77-B9ED-E306C871C74E}"/>
</file>

<file path=customXml/itemProps3.xml><?xml version="1.0" encoding="utf-8"?>
<ds:datastoreItem xmlns:ds="http://schemas.openxmlformats.org/officeDocument/2006/customXml" ds:itemID="{96F76A10-05D8-4D89-A9F7-EB1EE62660CB}"/>
</file>

<file path=docProps/app.xml><?xml version="1.0" encoding="utf-8"?>
<Properties xmlns="http://schemas.openxmlformats.org/officeDocument/2006/extended-properties" xmlns:vt="http://schemas.openxmlformats.org/officeDocument/2006/docPropsVTypes">
  <Template/>
  <TotalTime>19552</TotalTime>
  <Words>2763</Words>
  <Application>Microsoft Macintosh PowerPoint</Application>
  <PresentationFormat>Affichage à l'écran (4:3)</PresentationFormat>
  <Paragraphs>221</Paragraphs>
  <Slides>39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Arial</vt:lpstr>
      <vt:lpstr>Calibri</vt:lpstr>
      <vt:lpstr>Courier New</vt:lpstr>
      <vt:lpstr>Symbol</vt:lpstr>
      <vt:lpstr>Thème Office</vt:lpstr>
      <vt:lpstr>La localisation optimale d’un projet de ligne aérienne de transport : outils informatisés</vt:lpstr>
      <vt:lpstr>Auteur</vt:lpstr>
      <vt:lpstr>Avis</vt:lpstr>
      <vt:lpstr>Plan de la présentation</vt:lpstr>
      <vt:lpstr>1. Mandat</vt:lpstr>
      <vt:lpstr>2. Méthode</vt:lpstr>
      <vt:lpstr>3. Fondements</vt:lpstr>
      <vt:lpstr>3. Fondements</vt:lpstr>
      <vt:lpstr>3. Fondements</vt:lpstr>
      <vt:lpstr>4. Étapes et modules: 4.1 Planification</vt:lpstr>
      <vt:lpstr>4. Étapes et modules: 4.1 Planification</vt:lpstr>
      <vt:lpstr>4. Étapes et modules: 4.2 Analyse</vt:lpstr>
      <vt:lpstr>4. Étapes et modules: 4.2 Analyse</vt:lpstr>
      <vt:lpstr>4. Étapes et modules: 4.3 Communication</vt:lpstr>
      <vt:lpstr>4. Étapes et modules: 4.3 Communication</vt:lpstr>
      <vt:lpstr>4. Étapes et modules: 4.3 Communication</vt:lpstr>
      <vt:lpstr>4. Étapes et modules: 4.4 Exemples de critères utilisés (5 catégories)</vt:lpstr>
      <vt:lpstr>4. Étapes et modules: 4.4 Exemples de critères utilisés (5 catégories)</vt:lpstr>
      <vt:lpstr>4. Étapes et modules: 4.4 Exemples de critères utilisés (5 catégories)</vt:lpstr>
      <vt:lpstr>4. Étapes et modules: 4.4 Exemples de critères utilisés (5 catégories)</vt:lpstr>
      <vt:lpstr>4. Étapes et modules: 4.4 Exemples de critères utilisés (5 catégories)</vt:lpstr>
      <vt:lpstr>4. Étapes et modules: 4.4 Exemples de critères utilisés (5 catégories)</vt:lpstr>
      <vt:lpstr>5. Exemples d’outils: 5.1 GILYTICS: Pathfinder</vt:lpstr>
      <vt:lpstr>5. Exemples d’outils: 5.1 GILYTICS: Pathfinder</vt:lpstr>
      <vt:lpstr>5. Exemples d’outils: 5.2 GHD: Indego</vt:lpstr>
      <vt:lpstr>5. Exemples d’outils: 5.2 GHD: Indego</vt:lpstr>
      <vt:lpstr>5. Exemples d’outils: 5.3 MOTT MacDonald: MOATA</vt:lpstr>
      <vt:lpstr>5. Exemples d’outils: 5.3 MOTT MacDonald: MOATA</vt:lpstr>
      <vt:lpstr>6. FfOC-B. 6.1 Forces (1/3)</vt:lpstr>
      <vt:lpstr>6. FfOC-B. 6.1 Forces (2/3)</vt:lpstr>
      <vt:lpstr>6. FfOC-B. 6.1 Forces (3/3)</vt:lpstr>
      <vt:lpstr>6. FfOC-B. 6.2 Faiblesses (1/3)</vt:lpstr>
      <vt:lpstr>6. FfOC-B. 6.2 Faiblesses (2/3)</vt:lpstr>
      <vt:lpstr>6. FfOC-B. 6.2 Faiblesses (3/3)</vt:lpstr>
      <vt:lpstr>6. FfOC-B. 6.3 Opportunités</vt:lpstr>
      <vt:lpstr>6. FfOC-B. 6.4 Contraintes</vt:lpstr>
      <vt:lpstr>6. FfOC-B. 6.5 Besoins (1/2)</vt:lpstr>
      <vt:lpstr>6. FfOC-B. 6.5 Besoins (2/2)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Mareschal Bertrand</dc:creator>
  <cp:lastModifiedBy>Luc Valiquette</cp:lastModifiedBy>
  <cp:revision>660</cp:revision>
  <cp:lastPrinted>2022-01-16T17:22:18Z</cp:lastPrinted>
  <dcterms:created xsi:type="dcterms:W3CDTF">2015-02-28T09:17:10Z</dcterms:created>
  <dcterms:modified xsi:type="dcterms:W3CDTF">2023-03-30T16:35:10Z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0x010100691F2B53F8D2C840BA99C03A614DDFB8</vt:lpwstr>
  </property>
</Properties>
</file>