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5602" r:id="rId1"/>
  </p:sldMasterIdLst>
  <p:notesMasterIdLst>
    <p:notesMasterId r:id="rId38"/>
  </p:notesMasterIdLst>
  <p:handoutMasterIdLst>
    <p:handoutMasterId r:id="rId39"/>
  </p:handoutMasterIdLst>
  <p:sldIdLst>
    <p:sldId id="440" r:id="rId2"/>
    <p:sldId id="352" r:id="rId3"/>
    <p:sldId id="304" r:id="rId4"/>
    <p:sldId id="419" r:id="rId5"/>
    <p:sldId id="444" r:id="rId6"/>
    <p:sldId id="445" r:id="rId7"/>
    <p:sldId id="420" r:id="rId8"/>
    <p:sldId id="376" r:id="rId9"/>
    <p:sldId id="424" r:id="rId10"/>
    <p:sldId id="425" r:id="rId11"/>
    <p:sldId id="426" r:id="rId12"/>
    <p:sldId id="441" r:id="rId13"/>
    <p:sldId id="398" r:id="rId14"/>
    <p:sldId id="450" r:id="rId15"/>
    <p:sldId id="380" r:id="rId16"/>
    <p:sldId id="381" r:id="rId17"/>
    <p:sldId id="427" r:id="rId18"/>
    <p:sldId id="383" r:id="rId19"/>
    <p:sldId id="429" r:id="rId20"/>
    <p:sldId id="384" r:id="rId21"/>
    <p:sldId id="385" r:id="rId22"/>
    <p:sldId id="386" r:id="rId23"/>
    <p:sldId id="430" r:id="rId24"/>
    <p:sldId id="387" r:id="rId25"/>
    <p:sldId id="388" r:id="rId26"/>
    <p:sldId id="390" r:id="rId27"/>
    <p:sldId id="396" r:id="rId28"/>
    <p:sldId id="374" r:id="rId29"/>
    <p:sldId id="453" r:id="rId30"/>
    <p:sldId id="448" r:id="rId31"/>
    <p:sldId id="452" r:id="rId32"/>
    <p:sldId id="373" r:id="rId33"/>
    <p:sldId id="433" r:id="rId34"/>
    <p:sldId id="451" r:id="rId35"/>
    <p:sldId id="397" r:id="rId36"/>
    <p:sldId id="439" r:id="rId37"/>
  </p:sldIdLst>
  <p:sldSz cx="9144000" cy="6858000" type="screen4x3"/>
  <p:notesSz cx="6638925" cy="9893300"/>
  <p:defaultTextStyle>
    <a:defPPr>
      <a:defRPr lang="fr-F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0811" autoAdjust="0"/>
  </p:normalViewPr>
  <p:slideViewPr>
    <p:cSldViewPr>
      <p:cViewPr varScale="1">
        <p:scale>
          <a:sx n="113" d="100"/>
          <a:sy n="113" d="100"/>
        </p:scale>
        <p:origin x="1640" y="17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665C65-8674-E990-EDCD-A8AF9FAB2888}"/>
              </a:ext>
            </a:extLst>
          </p:cNvPr>
          <p:cNvSpPr>
            <a:spLocks noGrp="1"/>
          </p:cNvSpPr>
          <p:nvPr>
            <p:ph type="hdr" sz="quarter"/>
          </p:nvPr>
        </p:nvSpPr>
        <p:spPr>
          <a:xfrm>
            <a:off x="0" y="0"/>
            <a:ext cx="2876550" cy="495300"/>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a:extLst>
              <a:ext uri="{FF2B5EF4-FFF2-40B4-BE49-F238E27FC236}">
                <a16:creationId xmlns:a16="http://schemas.microsoft.com/office/drawing/2014/main" id="{39895647-A361-DCB0-8065-520FF002EDD8}"/>
              </a:ext>
            </a:extLst>
          </p:cNvPr>
          <p:cNvSpPr>
            <a:spLocks noGrp="1"/>
          </p:cNvSpPr>
          <p:nvPr>
            <p:ph type="dt" sz="quarter" idx="1"/>
          </p:nvPr>
        </p:nvSpPr>
        <p:spPr>
          <a:xfrm>
            <a:off x="3760788" y="0"/>
            <a:ext cx="2876550" cy="495300"/>
          </a:xfrm>
          <a:prstGeom prst="rect">
            <a:avLst/>
          </a:prstGeom>
        </p:spPr>
        <p:txBody>
          <a:bodyPr vert="horz" lIns="91440" tIns="45720" rIns="91440" bIns="45720" rtlCol="0"/>
          <a:lstStyle>
            <a:lvl1pPr algn="r" eaLnBrk="1" hangingPunct="1">
              <a:defRPr sz="1200"/>
            </a:lvl1pPr>
          </a:lstStyle>
          <a:p>
            <a:pPr>
              <a:defRPr/>
            </a:pPr>
            <a:fld id="{E4DF6EF3-D968-3C45-A16A-C35CA30D6C11}" type="datetimeFigureOut">
              <a:rPr lang="fr-FR"/>
              <a:pPr>
                <a:defRPr/>
              </a:pPr>
              <a:t>30/03/2023</a:t>
            </a:fld>
            <a:endParaRPr lang="fr-FR"/>
          </a:p>
        </p:txBody>
      </p:sp>
      <p:sp>
        <p:nvSpPr>
          <p:cNvPr id="4" name="Espace réservé du pied de page 3">
            <a:extLst>
              <a:ext uri="{FF2B5EF4-FFF2-40B4-BE49-F238E27FC236}">
                <a16:creationId xmlns:a16="http://schemas.microsoft.com/office/drawing/2014/main" id="{6F9666CD-85BA-53E3-2132-E246B8720478}"/>
              </a:ext>
            </a:extLst>
          </p:cNvPr>
          <p:cNvSpPr>
            <a:spLocks noGrp="1"/>
          </p:cNvSpPr>
          <p:nvPr>
            <p:ph type="ftr" sz="quarter" idx="2"/>
          </p:nvPr>
        </p:nvSpPr>
        <p:spPr>
          <a:xfrm>
            <a:off x="0" y="9396413"/>
            <a:ext cx="2876550" cy="495300"/>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5" name="Espace réservé du numéro de diapositive 4">
            <a:extLst>
              <a:ext uri="{FF2B5EF4-FFF2-40B4-BE49-F238E27FC236}">
                <a16:creationId xmlns:a16="http://schemas.microsoft.com/office/drawing/2014/main" id="{6054886B-AD24-94D9-43B2-3169C653A1F1}"/>
              </a:ext>
            </a:extLst>
          </p:cNvPr>
          <p:cNvSpPr>
            <a:spLocks noGrp="1"/>
          </p:cNvSpPr>
          <p:nvPr>
            <p:ph type="sldNum" sz="quarter" idx="3"/>
          </p:nvPr>
        </p:nvSpPr>
        <p:spPr>
          <a:xfrm>
            <a:off x="3760788" y="9396413"/>
            <a:ext cx="28765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C4D6B6-7966-344B-A499-F7F3FA8CF2AD}"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8B1196C-C370-C976-8807-8D0F40BF0523}"/>
              </a:ext>
            </a:extLst>
          </p:cNvPr>
          <p:cNvSpPr>
            <a:spLocks noGrp="1"/>
          </p:cNvSpPr>
          <p:nvPr>
            <p:ph type="hdr" sz="quarter"/>
          </p:nvPr>
        </p:nvSpPr>
        <p:spPr>
          <a:xfrm>
            <a:off x="0" y="0"/>
            <a:ext cx="2876550" cy="495300"/>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a:extLst>
              <a:ext uri="{FF2B5EF4-FFF2-40B4-BE49-F238E27FC236}">
                <a16:creationId xmlns:a16="http://schemas.microsoft.com/office/drawing/2014/main" id="{ACF914DC-DFD0-4D4F-0D64-C5D2FADDEAC7}"/>
              </a:ext>
            </a:extLst>
          </p:cNvPr>
          <p:cNvSpPr>
            <a:spLocks noGrp="1"/>
          </p:cNvSpPr>
          <p:nvPr>
            <p:ph type="dt" idx="1"/>
          </p:nvPr>
        </p:nvSpPr>
        <p:spPr>
          <a:xfrm>
            <a:off x="3760788" y="0"/>
            <a:ext cx="2876550" cy="495300"/>
          </a:xfrm>
          <a:prstGeom prst="rect">
            <a:avLst/>
          </a:prstGeom>
        </p:spPr>
        <p:txBody>
          <a:bodyPr vert="horz" lIns="91440" tIns="45720" rIns="91440" bIns="45720" rtlCol="0"/>
          <a:lstStyle>
            <a:lvl1pPr algn="r" eaLnBrk="1" hangingPunct="1">
              <a:defRPr sz="1200"/>
            </a:lvl1pPr>
          </a:lstStyle>
          <a:p>
            <a:pPr>
              <a:defRPr/>
            </a:pPr>
            <a:fld id="{DF21BAD1-18F5-2F46-8669-C87E393A0836}" type="datetimeFigureOut">
              <a:rPr lang="fr-FR"/>
              <a:pPr>
                <a:defRPr/>
              </a:pPr>
              <a:t>30/03/2023</a:t>
            </a:fld>
            <a:endParaRPr lang="fr-FR"/>
          </a:p>
        </p:txBody>
      </p:sp>
      <p:sp>
        <p:nvSpPr>
          <p:cNvPr id="4" name="Espace réservé de l'image des diapositives 3">
            <a:extLst>
              <a:ext uri="{FF2B5EF4-FFF2-40B4-BE49-F238E27FC236}">
                <a16:creationId xmlns:a16="http://schemas.microsoft.com/office/drawing/2014/main" id="{50D1FB9B-587D-57BE-C077-A2794329093F}"/>
              </a:ext>
            </a:extLst>
          </p:cNvPr>
          <p:cNvSpPr>
            <a:spLocks noGrp="1" noRot="1" noChangeAspect="1"/>
          </p:cNvSpPr>
          <p:nvPr>
            <p:ph type="sldImg" idx="2"/>
          </p:nvPr>
        </p:nvSpPr>
        <p:spPr>
          <a:xfrm>
            <a:off x="846138" y="741363"/>
            <a:ext cx="4946650" cy="37099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52E96572-D7E6-B83D-541E-63CF5474BF25}"/>
              </a:ext>
            </a:extLst>
          </p:cNvPr>
          <p:cNvSpPr>
            <a:spLocks noGrp="1"/>
          </p:cNvSpPr>
          <p:nvPr>
            <p:ph type="body" sz="quarter" idx="3"/>
          </p:nvPr>
        </p:nvSpPr>
        <p:spPr>
          <a:xfrm>
            <a:off x="663575" y="4699000"/>
            <a:ext cx="5311775" cy="4452938"/>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E3BC2C60-7711-581D-C74B-E60CECD7AC6C}"/>
              </a:ext>
            </a:extLst>
          </p:cNvPr>
          <p:cNvSpPr>
            <a:spLocks noGrp="1"/>
          </p:cNvSpPr>
          <p:nvPr>
            <p:ph type="ftr" sz="quarter" idx="4"/>
          </p:nvPr>
        </p:nvSpPr>
        <p:spPr>
          <a:xfrm>
            <a:off x="0" y="9396413"/>
            <a:ext cx="2876550" cy="495300"/>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B566AA8E-F72B-2948-3114-BA41EE17F52F}"/>
              </a:ext>
            </a:extLst>
          </p:cNvPr>
          <p:cNvSpPr>
            <a:spLocks noGrp="1"/>
          </p:cNvSpPr>
          <p:nvPr>
            <p:ph type="sldNum" sz="quarter" idx="5"/>
          </p:nvPr>
        </p:nvSpPr>
        <p:spPr>
          <a:xfrm>
            <a:off x="3760788" y="9396413"/>
            <a:ext cx="28765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C595382-B50B-AA4C-B171-3DFA0C4F0C5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a:extLst>
              <a:ext uri="{FF2B5EF4-FFF2-40B4-BE49-F238E27FC236}">
                <a16:creationId xmlns:a16="http://schemas.microsoft.com/office/drawing/2014/main" id="{7E7B0828-4374-C343-9FF1-8ABF3E94A2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notes 2">
            <a:extLst>
              <a:ext uri="{FF2B5EF4-FFF2-40B4-BE49-F238E27FC236}">
                <a16:creationId xmlns:a16="http://schemas.microsoft.com/office/drawing/2014/main" id="{0A449301-B908-3388-1D76-191D4C18FE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a:p>
        </p:txBody>
      </p:sp>
      <p:sp>
        <p:nvSpPr>
          <p:cNvPr id="5124" name="Espace réservé du numéro de diapositive 3">
            <a:extLst>
              <a:ext uri="{FF2B5EF4-FFF2-40B4-BE49-F238E27FC236}">
                <a16:creationId xmlns:a16="http://schemas.microsoft.com/office/drawing/2014/main" id="{CA0B49AF-CFC7-31FF-34EC-80DC468551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6C32FC2-F00B-504D-8EAF-E1B937C598A4}" type="slidenum">
              <a:rPr lang="fr-FR" altLang="fr-FR" smtClean="0"/>
              <a:pPr/>
              <a:t>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62E21271-B9AF-A637-2DB0-9C7DB06008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a:extLst>
              <a:ext uri="{FF2B5EF4-FFF2-40B4-BE49-F238E27FC236}">
                <a16:creationId xmlns:a16="http://schemas.microsoft.com/office/drawing/2014/main" id="{7E507E2F-D4B5-A341-9087-AD6E5B8A1C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a:p>
        </p:txBody>
      </p:sp>
      <p:sp>
        <p:nvSpPr>
          <p:cNvPr id="10244" name="Espace réservé du numéro de diapositive 3">
            <a:extLst>
              <a:ext uri="{FF2B5EF4-FFF2-40B4-BE49-F238E27FC236}">
                <a16:creationId xmlns:a16="http://schemas.microsoft.com/office/drawing/2014/main" id="{57F98F95-BE6B-C969-13B4-5781B1C10F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6834DF-4FF2-D046-91D9-B7573AABBBD8}" type="slidenum">
              <a:rPr lang="fr-FR" altLang="fr-FR" smtClean="0"/>
              <a:pPr/>
              <a:t>5</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C1E29432-B0EE-F44E-AEC9-A1354501CA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notes 2">
            <a:extLst>
              <a:ext uri="{FF2B5EF4-FFF2-40B4-BE49-F238E27FC236}">
                <a16:creationId xmlns:a16="http://schemas.microsoft.com/office/drawing/2014/main" id="{FC5E664D-5158-D0AC-82AE-C1812EA508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fr-CA" altLang="fr-FR"/>
              <a:t>Les controverses environnementales sont polycentrées et se construisent à travers les interactions des acteurs.</a:t>
            </a:r>
          </a:p>
          <a:p>
            <a:pPr>
              <a:lnSpc>
                <a:spcPct val="90000"/>
              </a:lnSpc>
            </a:pPr>
            <a:r>
              <a:rPr lang="fr-CA" altLang="fr-FR"/>
              <a:t>Les intérêts (économiques – sociaux – environnementaux) ne sont jamais complètement opposés ou convergents.</a:t>
            </a:r>
          </a:p>
          <a:p>
            <a:pPr>
              <a:lnSpc>
                <a:spcPct val="90000"/>
              </a:lnSpc>
            </a:pPr>
            <a:endParaRPr lang="fr-CA" altLang="fr-FR"/>
          </a:p>
          <a:p>
            <a:pPr>
              <a:lnSpc>
                <a:spcPct val="90000"/>
              </a:lnSpc>
            </a:pPr>
            <a:r>
              <a:rPr lang="fr-CA" altLang="fr-FR"/>
              <a:t>Les controverses environnementales reposent sur plusieurs motifs qui s’entrecroisent.</a:t>
            </a:r>
          </a:p>
          <a:p>
            <a:endParaRPr lang="fr-CA" altLang="fr-FR"/>
          </a:p>
        </p:txBody>
      </p:sp>
      <p:sp>
        <p:nvSpPr>
          <p:cNvPr id="34820" name="Espace réservé du numéro de diapositive 3">
            <a:extLst>
              <a:ext uri="{FF2B5EF4-FFF2-40B4-BE49-F238E27FC236}">
                <a16:creationId xmlns:a16="http://schemas.microsoft.com/office/drawing/2014/main" id="{B1FC09BF-98D7-E833-AE01-45CEBB207B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78D4C20-63F1-8D4E-9CBB-81354F93615B}" type="slidenum">
              <a:rPr lang="fr-FR" altLang="fr-FR" smtClean="0"/>
              <a:pPr/>
              <a:t>28</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8FD1F4A9-32AB-A260-6CA7-43EE421A29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a:extLst>
              <a:ext uri="{FF2B5EF4-FFF2-40B4-BE49-F238E27FC236}">
                <a16:creationId xmlns:a16="http://schemas.microsoft.com/office/drawing/2014/main" id="{F1230293-6512-1D73-F060-03C04E6FF6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9940" name="Espace réservé du numéro de diapositive 3">
            <a:extLst>
              <a:ext uri="{FF2B5EF4-FFF2-40B4-BE49-F238E27FC236}">
                <a16:creationId xmlns:a16="http://schemas.microsoft.com/office/drawing/2014/main" id="{69B02D55-2374-2137-FC5D-AF64891B33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D1B391-581A-8A43-97C3-4816AC3A63D7}" type="slidenum">
              <a:rPr lang="fr-FR" altLang="fr-FR" smtClean="0"/>
              <a:pPr>
                <a:spcBef>
                  <a:spcPct val="0"/>
                </a:spcBef>
              </a:pPr>
              <a:t>32</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68231916-9D37-51D0-5B86-DE27E8E54A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notes 2">
            <a:extLst>
              <a:ext uri="{FF2B5EF4-FFF2-40B4-BE49-F238E27FC236}">
                <a16:creationId xmlns:a16="http://schemas.microsoft.com/office/drawing/2014/main" id="{6AB02687-3679-D5A2-9CAA-D39B9683D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a:p>
        </p:txBody>
      </p:sp>
      <p:sp>
        <p:nvSpPr>
          <p:cNvPr id="44036" name="Espace réservé du numéro de diapositive 3">
            <a:extLst>
              <a:ext uri="{FF2B5EF4-FFF2-40B4-BE49-F238E27FC236}">
                <a16:creationId xmlns:a16="http://schemas.microsoft.com/office/drawing/2014/main" id="{412A07EA-029B-BF1A-0A05-D2216AA70A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B898040-6A7D-CD4A-8357-50DB5705E75C}" type="slidenum">
              <a:rPr lang="fr-FR" altLang="fr-FR" smtClean="0"/>
              <a:pPr/>
              <a:t>35</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EE6E59E3-EA2A-A6ED-8233-7C2EA9A49E03}"/>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1E677960-CFFB-303F-B773-AA1120A7C45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616DE17-5FA4-6E02-3E76-6B5DA174112C}"/>
              </a:ext>
            </a:extLst>
          </p:cNvPr>
          <p:cNvSpPr>
            <a:spLocks noGrp="1"/>
          </p:cNvSpPr>
          <p:nvPr>
            <p:ph type="sldNum" sz="quarter" idx="12"/>
          </p:nvPr>
        </p:nvSpPr>
        <p:spPr/>
        <p:txBody>
          <a:bodyPr/>
          <a:lstStyle>
            <a:lvl1pPr>
              <a:defRPr/>
            </a:lvl1pPr>
          </a:lstStyle>
          <a:p>
            <a:pPr>
              <a:defRPr/>
            </a:pPr>
            <a:fld id="{5E4B3C2F-1F5D-7340-AE63-8B3E33480517}" type="slidenum">
              <a:rPr lang="fr-FR" altLang="fr-FR"/>
              <a:pPr>
                <a:defRPr/>
              </a:pPr>
              <a:t>‹n°›</a:t>
            </a:fld>
            <a:endParaRPr lang="fr-FR" altLang="fr-FR"/>
          </a:p>
        </p:txBody>
      </p:sp>
    </p:spTree>
    <p:extLst>
      <p:ext uri="{BB962C8B-B14F-4D97-AF65-F5344CB8AC3E}">
        <p14:creationId xmlns:p14="http://schemas.microsoft.com/office/powerpoint/2010/main" val="2909763484"/>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564B3A-44BD-7718-F64C-A2A3474A0554}"/>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99F58B04-D2E4-12DF-96FA-A8A5B620818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821971B-7439-56DA-8C47-519968F89A8C}"/>
              </a:ext>
            </a:extLst>
          </p:cNvPr>
          <p:cNvSpPr>
            <a:spLocks noGrp="1"/>
          </p:cNvSpPr>
          <p:nvPr>
            <p:ph type="sldNum" sz="quarter" idx="12"/>
          </p:nvPr>
        </p:nvSpPr>
        <p:spPr/>
        <p:txBody>
          <a:bodyPr/>
          <a:lstStyle>
            <a:lvl1pPr>
              <a:defRPr/>
            </a:lvl1pPr>
          </a:lstStyle>
          <a:p>
            <a:pPr>
              <a:defRPr/>
            </a:pPr>
            <a:fld id="{046E1F04-C344-6249-8281-5F67A2820E9D}" type="slidenum">
              <a:rPr lang="fr-FR" altLang="fr-FR"/>
              <a:pPr>
                <a:defRPr/>
              </a:pPr>
              <a:t>‹n°›</a:t>
            </a:fld>
            <a:endParaRPr lang="fr-FR" altLang="fr-FR"/>
          </a:p>
        </p:txBody>
      </p:sp>
    </p:spTree>
    <p:extLst>
      <p:ext uri="{BB962C8B-B14F-4D97-AF65-F5344CB8AC3E}">
        <p14:creationId xmlns:p14="http://schemas.microsoft.com/office/powerpoint/2010/main" val="271679152"/>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9B9D23-9263-5CA9-061B-6F1D199F40CA}"/>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F3027174-DC80-A10D-54F6-13496B58742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581C481-E225-4860-AB94-2E1729D2556B}"/>
              </a:ext>
            </a:extLst>
          </p:cNvPr>
          <p:cNvSpPr>
            <a:spLocks noGrp="1"/>
          </p:cNvSpPr>
          <p:nvPr>
            <p:ph type="sldNum" sz="quarter" idx="12"/>
          </p:nvPr>
        </p:nvSpPr>
        <p:spPr/>
        <p:txBody>
          <a:bodyPr/>
          <a:lstStyle>
            <a:lvl1pPr>
              <a:defRPr/>
            </a:lvl1pPr>
          </a:lstStyle>
          <a:p>
            <a:pPr>
              <a:defRPr/>
            </a:pPr>
            <a:fld id="{E3CE0040-439A-C544-B723-56FE66CCBA25}" type="slidenum">
              <a:rPr lang="fr-FR" altLang="fr-FR"/>
              <a:pPr>
                <a:defRPr/>
              </a:pPr>
              <a:t>‹n°›</a:t>
            </a:fld>
            <a:endParaRPr lang="fr-FR" altLang="fr-FR"/>
          </a:p>
        </p:txBody>
      </p:sp>
    </p:spTree>
    <p:extLst>
      <p:ext uri="{BB962C8B-B14F-4D97-AF65-F5344CB8AC3E}">
        <p14:creationId xmlns:p14="http://schemas.microsoft.com/office/powerpoint/2010/main" val="1302954947"/>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AFD5E9-CEBF-BB96-A1FC-775AF81FC225}"/>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8FBCC71B-F08D-BD31-5054-C969BA5D58C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1BC5084-88A0-5783-084D-3B034D151C85}"/>
              </a:ext>
            </a:extLst>
          </p:cNvPr>
          <p:cNvSpPr>
            <a:spLocks noGrp="1"/>
          </p:cNvSpPr>
          <p:nvPr>
            <p:ph type="sldNum" sz="quarter" idx="12"/>
          </p:nvPr>
        </p:nvSpPr>
        <p:spPr/>
        <p:txBody>
          <a:bodyPr/>
          <a:lstStyle>
            <a:lvl1pPr>
              <a:defRPr/>
            </a:lvl1pPr>
          </a:lstStyle>
          <a:p>
            <a:pPr>
              <a:defRPr/>
            </a:pPr>
            <a:fld id="{AA2EA8AA-40F5-F947-8438-F23EFD023132}" type="slidenum">
              <a:rPr lang="fr-FR" altLang="fr-FR"/>
              <a:pPr>
                <a:defRPr/>
              </a:pPr>
              <a:t>‹n°›</a:t>
            </a:fld>
            <a:endParaRPr lang="fr-FR" altLang="fr-FR"/>
          </a:p>
        </p:txBody>
      </p:sp>
    </p:spTree>
    <p:extLst>
      <p:ext uri="{BB962C8B-B14F-4D97-AF65-F5344CB8AC3E}">
        <p14:creationId xmlns:p14="http://schemas.microsoft.com/office/powerpoint/2010/main" val="670842235"/>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56391E5-9F3B-D18C-8ED7-2721DB789859}"/>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F9971A56-E096-0ED1-5704-6FC69A22848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8A93800-3689-0DBA-1CE4-06A87DAA9471}"/>
              </a:ext>
            </a:extLst>
          </p:cNvPr>
          <p:cNvSpPr>
            <a:spLocks noGrp="1"/>
          </p:cNvSpPr>
          <p:nvPr>
            <p:ph type="sldNum" sz="quarter" idx="12"/>
          </p:nvPr>
        </p:nvSpPr>
        <p:spPr/>
        <p:txBody>
          <a:bodyPr/>
          <a:lstStyle>
            <a:lvl1pPr>
              <a:defRPr/>
            </a:lvl1pPr>
          </a:lstStyle>
          <a:p>
            <a:pPr>
              <a:defRPr/>
            </a:pPr>
            <a:fld id="{368A61D2-844A-3F4A-8DB4-4833FAA3457C}" type="slidenum">
              <a:rPr lang="fr-FR" altLang="fr-FR"/>
              <a:pPr>
                <a:defRPr/>
              </a:pPr>
              <a:t>‹n°›</a:t>
            </a:fld>
            <a:endParaRPr lang="fr-FR" altLang="fr-FR"/>
          </a:p>
        </p:txBody>
      </p:sp>
    </p:spTree>
    <p:extLst>
      <p:ext uri="{BB962C8B-B14F-4D97-AF65-F5344CB8AC3E}">
        <p14:creationId xmlns:p14="http://schemas.microsoft.com/office/powerpoint/2010/main" val="2484853297"/>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0D8644DC-302A-B0F0-D959-7B2BC39E6364}"/>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E2F9CE32-5E95-5B94-04B0-5A27DE0CB9F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877BF80-FDC1-CA12-2190-3D9C1FE61A4E}"/>
              </a:ext>
            </a:extLst>
          </p:cNvPr>
          <p:cNvSpPr>
            <a:spLocks noGrp="1"/>
          </p:cNvSpPr>
          <p:nvPr>
            <p:ph type="sldNum" sz="quarter" idx="12"/>
          </p:nvPr>
        </p:nvSpPr>
        <p:spPr/>
        <p:txBody>
          <a:bodyPr/>
          <a:lstStyle>
            <a:lvl1pPr>
              <a:defRPr/>
            </a:lvl1pPr>
          </a:lstStyle>
          <a:p>
            <a:pPr>
              <a:defRPr/>
            </a:pPr>
            <a:fld id="{ABE73393-04E2-5045-8927-D3CE2D45BE8D}" type="slidenum">
              <a:rPr lang="fr-FR" altLang="fr-FR"/>
              <a:pPr>
                <a:defRPr/>
              </a:pPr>
              <a:t>‹n°›</a:t>
            </a:fld>
            <a:endParaRPr lang="fr-FR" altLang="fr-FR"/>
          </a:p>
        </p:txBody>
      </p:sp>
    </p:spTree>
    <p:extLst>
      <p:ext uri="{BB962C8B-B14F-4D97-AF65-F5344CB8AC3E}">
        <p14:creationId xmlns:p14="http://schemas.microsoft.com/office/powerpoint/2010/main" val="2607213150"/>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2E3347C-2CA4-6098-C149-8639025A896D}"/>
              </a:ext>
            </a:extLst>
          </p:cNvPr>
          <p:cNvSpPr>
            <a:spLocks noGrp="1"/>
          </p:cNvSpPr>
          <p:nvPr>
            <p:ph type="dt" sz="half" idx="10"/>
          </p:nvPr>
        </p:nvSpPr>
        <p:spPr/>
        <p:txBody>
          <a:bodyPr/>
          <a:lstStyle>
            <a:lvl1pPr>
              <a:defRPr/>
            </a:lvl1pPr>
          </a:lstStyle>
          <a:p>
            <a:pPr>
              <a:defRPr/>
            </a:pPr>
            <a:endParaRPr lang="fr-FR"/>
          </a:p>
        </p:txBody>
      </p:sp>
      <p:sp>
        <p:nvSpPr>
          <p:cNvPr id="8" name="Espace réservé du pied de page 4">
            <a:extLst>
              <a:ext uri="{FF2B5EF4-FFF2-40B4-BE49-F238E27FC236}">
                <a16:creationId xmlns:a16="http://schemas.microsoft.com/office/drawing/2014/main" id="{2157B14C-A4B1-5B9B-DF12-45267F5B67AF}"/>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818D63CF-1692-76F5-422A-53F6E565E463}"/>
              </a:ext>
            </a:extLst>
          </p:cNvPr>
          <p:cNvSpPr>
            <a:spLocks noGrp="1"/>
          </p:cNvSpPr>
          <p:nvPr>
            <p:ph type="sldNum" sz="quarter" idx="12"/>
          </p:nvPr>
        </p:nvSpPr>
        <p:spPr/>
        <p:txBody>
          <a:bodyPr/>
          <a:lstStyle>
            <a:lvl1pPr>
              <a:defRPr/>
            </a:lvl1pPr>
          </a:lstStyle>
          <a:p>
            <a:pPr>
              <a:defRPr/>
            </a:pPr>
            <a:fld id="{222CE2A5-CB2F-0E46-82D7-C9D47974D09E}" type="slidenum">
              <a:rPr lang="fr-FR" altLang="fr-FR"/>
              <a:pPr>
                <a:defRPr/>
              </a:pPr>
              <a:t>‹n°›</a:t>
            </a:fld>
            <a:endParaRPr lang="fr-FR" altLang="fr-FR"/>
          </a:p>
        </p:txBody>
      </p:sp>
    </p:spTree>
    <p:extLst>
      <p:ext uri="{BB962C8B-B14F-4D97-AF65-F5344CB8AC3E}">
        <p14:creationId xmlns:p14="http://schemas.microsoft.com/office/powerpoint/2010/main" val="3602529361"/>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B02AF918-1AE1-8F9D-30BB-528CF0763E58}"/>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4">
            <a:extLst>
              <a:ext uri="{FF2B5EF4-FFF2-40B4-BE49-F238E27FC236}">
                <a16:creationId xmlns:a16="http://schemas.microsoft.com/office/drawing/2014/main" id="{BEBFF5BD-E204-57AD-E766-11826713365A}"/>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FC3FC50F-6A48-9CD9-4079-0D9EFC236BE6}"/>
              </a:ext>
            </a:extLst>
          </p:cNvPr>
          <p:cNvSpPr>
            <a:spLocks noGrp="1"/>
          </p:cNvSpPr>
          <p:nvPr>
            <p:ph type="sldNum" sz="quarter" idx="12"/>
          </p:nvPr>
        </p:nvSpPr>
        <p:spPr/>
        <p:txBody>
          <a:bodyPr/>
          <a:lstStyle>
            <a:lvl1pPr>
              <a:defRPr/>
            </a:lvl1pPr>
          </a:lstStyle>
          <a:p>
            <a:pPr>
              <a:defRPr/>
            </a:pPr>
            <a:fld id="{C9B55D07-1DDF-C540-9BFD-592B6968EC51}" type="slidenum">
              <a:rPr lang="fr-FR" altLang="fr-FR"/>
              <a:pPr>
                <a:defRPr/>
              </a:pPr>
              <a:t>‹n°›</a:t>
            </a:fld>
            <a:endParaRPr lang="fr-FR" altLang="fr-FR"/>
          </a:p>
        </p:txBody>
      </p:sp>
    </p:spTree>
    <p:extLst>
      <p:ext uri="{BB962C8B-B14F-4D97-AF65-F5344CB8AC3E}">
        <p14:creationId xmlns:p14="http://schemas.microsoft.com/office/powerpoint/2010/main" val="4118593370"/>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69A9EF4C-B776-E469-06FC-92EBA32341A2}"/>
              </a:ext>
            </a:extLst>
          </p:cNvPr>
          <p:cNvSpPr>
            <a:spLocks noGrp="1"/>
          </p:cNvSpPr>
          <p:nvPr>
            <p:ph type="dt" sz="half" idx="10"/>
          </p:nvPr>
        </p:nvSpPr>
        <p:spPr/>
        <p:txBody>
          <a:bodyPr/>
          <a:lstStyle>
            <a:lvl1pPr>
              <a:defRPr/>
            </a:lvl1pPr>
          </a:lstStyle>
          <a:p>
            <a:pPr>
              <a:defRPr/>
            </a:pPr>
            <a:endParaRPr lang="fr-FR"/>
          </a:p>
        </p:txBody>
      </p:sp>
      <p:sp>
        <p:nvSpPr>
          <p:cNvPr id="3" name="Espace réservé du pied de page 4">
            <a:extLst>
              <a:ext uri="{FF2B5EF4-FFF2-40B4-BE49-F238E27FC236}">
                <a16:creationId xmlns:a16="http://schemas.microsoft.com/office/drawing/2014/main" id="{703A2356-3C49-DC3C-5597-C99B46226635}"/>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6AAF1B5D-1D78-33F3-1534-E31EF4E5CD97}"/>
              </a:ext>
            </a:extLst>
          </p:cNvPr>
          <p:cNvSpPr>
            <a:spLocks noGrp="1"/>
          </p:cNvSpPr>
          <p:nvPr>
            <p:ph type="sldNum" sz="quarter" idx="12"/>
          </p:nvPr>
        </p:nvSpPr>
        <p:spPr/>
        <p:txBody>
          <a:bodyPr/>
          <a:lstStyle>
            <a:lvl1pPr>
              <a:defRPr/>
            </a:lvl1pPr>
          </a:lstStyle>
          <a:p>
            <a:pPr>
              <a:defRPr/>
            </a:pPr>
            <a:fld id="{767562F0-66B6-884E-8AED-4DF0152397E5}" type="slidenum">
              <a:rPr lang="fr-FR" altLang="fr-FR"/>
              <a:pPr>
                <a:defRPr/>
              </a:pPr>
              <a:t>‹n°›</a:t>
            </a:fld>
            <a:endParaRPr lang="fr-FR" altLang="fr-FR"/>
          </a:p>
        </p:txBody>
      </p:sp>
    </p:spTree>
    <p:extLst>
      <p:ext uri="{BB962C8B-B14F-4D97-AF65-F5344CB8AC3E}">
        <p14:creationId xmlns:p14="http://schemas.microsoft.com/office/powerpoint/2010/main" val="1773082026"/>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ED8AE7DB-BCF9-2743-13F9-2157FCE7B1CF}"/>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2AB3AA15-C404-FD02-E65C-F344859898E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7BC3CA2-29B4-00D1-89D3-0CB0CF88FEAE}"/>
              </a:ext>
            </a:extLst>
          </p:cNvPr>
          <p:cNvSpPr>
            <a:spLocks noGrp="1"/>
          </p:cNvSpPr>
          <p:nvPr>
            <p:ph type="sldNum" sz="quarter" idx="12"/>
          </p:nvPr>
        </p:nvSpPr>
        <p:spPr/>
        <p:txBody>
          <a:bodyPr/>
          <a:lstStyle>
            <a:lvl1pPr>
              <a:defRPr/>
            </a:lvl1pPr>
          </a:lstStyle>
          <a:p>
            <a:pPr>
              <a:defRPr/>
            </a:pPr>
            <a:fld id="{6B7BE66D-33FF-D74D-9B4E-5C0572703563}" type="slidenum">
              <a:rPr lang="fr-FR" altLang="fr-FR"/>
              <a:pPr>
                <a:defRPr/>
              </a:pPr>
              <a:t>‹n°›</a:t>
            </a:fld>
            <a:endParaRPr lang="fr-FR" altLang="fr-FR"/>
          </a:p>
        </p:txBody>
      </p:sp>
    </p:spTree>
    <p:extLst>
      <p:ext uri="{BB962C8B-B14F-4D97-AF65-F5344CB8AC3E}">
        <p14:creationId xmlns:p14="http://schemas.microsoft.com/office/powerpoint/2010/main" val="2873773458"/>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23B9B74D-C167-470D-1A20-59BA739DDBDE}"/>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CC8BD352-209C-2E0A-AA42-40A35BF7CD3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E1AEBEB-556D-6EED-0A51-1EFFEF8A3156}"/>
              </a:ext>
            </a:extLst>
          </p:cNvPr>
          <p:cNvSpPr>
            <a:spLocks noGrp="1"/>
          </p:cNvSpPr>
          <p:nvPr>
            <p:ph type="sldNum" sz="quarter" idx="12"/>
          </p:nvPr>
        </p:nvSpPr>
        <p:spPr/>
        <p:txBody>
          <a:bodyPr/>
          <a:lstStyle>
            <a:lvl1pPr>
              <a:defRPr/>
            </a:lvl1pPr>
          </a:lstStyle>
          <a:p>
            <a:pPr>
              <a:defRPr/>
            </a:pPr>
            <a:fld id="{F1C5DF44-4560-9A43-B942-0C153B003E65}" type="slidenum">
              <a:rPr lang="fr-FR" altLang="fr-FR"/>
              <a:pPr>
                <a:defRPr/>
              </a:pPr>
              <a:t>‹n°›</a:t>
            </a:fld>
            <a:endParaRPr lang="fr-FR" altLang="fr-FR"/>
          </a:p>
        </p:txBody>
      </p:sp>
    </p:spTree>
    <p:extLst>
      <p:ext uri="{BB962C8B-B14F-4D97-AF65-F5344CB8AC3E}">
        <p14:creationId xmlns:p14="http://schemas.microsoft.com/office/powerpoint/2010/main" val="3289044069"/>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DBD6D7F-1732-4AD6-19EE-03E03278CCB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7E7CC643-EFAC-56B7-EC8E-43B2E8BC705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4C7665BB-DEC6-F962-BF6A-330AB34B869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fr-FR"/>
          </a:p>
        </p:txBody>
      </p:sp>
      <p:sp>
        <p:nvSpPr>
          <p:cNvPr id="5" name="Espace réservé du pied de page 4">
            <a:extLst>
              <a:ext uri="{FF2B5EF4-FFF2-40B4-BE49-F238E27FC236}">
                <a16:creationId xmlns:a16="http://schemas.microsoft.com/office/drawing/2014/main" id="{0C200583-B0A8-74C7-FD78-C206D8CAA1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85240575-A59B-3990-4BAB-BA31C278319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A7883E7-5ABE-7540-A384-89D5D2FC63F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603" r:id="rId1"/>
    <p:sldLayoutId id="2147485604" r:id="rId2"/>
    <p:sldLayoutId id="2147485605" r:id="rId3"/>
    <p:sldLayoutId id="2147485606" r:id="rId4"/>
    <p:sldLayoutId id="2147485607" r:id="rId5"/>
    <p:sldLayoutId id="2147485608" r:id="rId6"/>
    <p:sldLayoutId id="2147485609" r:id="rId7"/>
    <p:sldLayoutId id="2147485610" r:id="rId8"/>
    <p:sldLayoutId id="2147485611" r:id="rId9"/>
    <p:sldLayoutId id="2147485612" r:id="rId10"/>
    <p:sldLayoutId id="2147485613" r:id="rId11"/>
  </p:sldLayoutIdLst>
  <p:transition>
    <p:zoom dir="in"/>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isseronhassane@yahoo.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a:extLst>
              <a:ext uri="{FF2B5EF4-FFF2-40B4-BE49-F238E27FC236}">
                <a16:creationId xmlns:a16="http://schemas.microsoft.com/office/drawing/2014/main" id="{C8905EF8-2DA3-CB1C-623C-9305DBF49DA0}"/>
              </a:ext>
            </a:extLst>
          </p:cNvPr>
          <p:cNvSpPr>
            <a:spLocks noChangeArrowheads="1"/>
          </p:cNvSpPr>
          <p:nvPr/>
        </p:nvSpPr>
        <p:spPr bwMode="ltGray">
          <a:xfrm rot="5400000" flipV="1">
            <a:off x="4847431" y="5409407"/>
            <a:ext cx="1417637" cy="95250"/>
          </a:xfrm>
          <a:prstGeom prst="rect">
            <a:avLst/>
          </a:prstGeom>
          <a:solidFill>
            <a:schemeClr val="accent6"/>
          </a:solidFill>
          <a:ln w="9525">
            <a:noFill/>
            <a:miter lim="800000"/>
            <a:headEnd type="none" w="sm" len="sm"/>
            <a:tailEnd type="none" w="sm" len="sm"/>
          </a:ln>
          <a:effectLst/>
        </p:spPr>
        <p:txBody>
          <a:bodyPr wrap="none" anchor="ctr"/>
          <a:lstStyle/>
          <a:p>
            <a:pPr eaLnBrk="1" hangingPunct="1">
              <a:defRPr/>
            </a:pPr>
            <a:endParaRPr lang="fr-FR">
              <a:latin typeface="Times New Roman" charset="0"/>
              <a:cs typeface="Times New Roman" charset="0"/>
            </a:endParaRPr>
          </a:p>
        </p:txBody>
      </p:sp>
      <p:sp>
        <p:nvSpPr>
          <p:cNvPr id="7" name="Rectangle 4">
            <a:extLst>
              <a:ext uri="{FF2B5EF4-FFF2-40B4-BE49-F238E27FC236}">
                <a16:creationId xmlns:a16="http://schemas.microsoft.com/office/drawing/2014/main" id="{4B05897E-58F7-355B-FF58-0ADEB500421C}"/>
              </a:ext>
            </a:extLst>
          </p:cNvPr>
          <p:cNvSpPr>
            <a:spLocks noChangeArrowheads="1"/>
          </p:cNvSpPr>
          <p:nvPr/>
        </p:nvSpPr>
        <p:spPr bwMode="auto">
          <a:xfrm>
            <a:off x="1543050" y="5591175"/>
            <a:ext cx="30241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r>
              <a:rPr lang="fr-FR" altLang="fr-FR" sz="1500" b="1" u="sng">
                <a:latin typeface="Garamond" panose="02020404030301010803" pitchFamily="18" charset="0"/>
                <a:cs typeface="Tahoma" panose="020B0604030504040204" pitchFamily="34" charset="0"/>
              </a:rPr>
              <a:t>Hassane Djibrilla Cissé, </a:t>
            </a:r>
            <a:r>
              <a:rPr lang="fr-FR" altLang="fr-FR" sz="1500" b="1" i="1" u="sng">
                <a:latin typeface="Garamond" panose="02020404030301010803" pitchFamily="18" charset="0"/>
                <a:cs typeface="Tahoma" panose="020B0604030504040204" pitchFamily="34" charset="0"/>
              </a:rPr>
              <a:t>Ph.D</a:t>
            </a:r>
          </a:p>
        </p:txBody>
      </p:sp>
      <p:sp>
        <p:nvSpPr>
          <p:cNvPr id="11" name="Rectangle 4">
            <a:extLst>
              <a:ext uri="{FF2B5EF4-FFF2-40B4-BE49-F238E27FC236}">
                <a16:creationId xmlns:a16="http://schemas.microsoft.com/office/drawing/2014/main" id="{DB3CA9BF-D066-A6C9-CA59-D85DE15F9D5F}"/>
              </a:ext>
            </a:extLst>
          </p:cNvPr>
          <p:cNvSpPr>
            <a:spLocks noChangeArrowheads="1"/>
          </p:cNvSpPr>
          <p:nvPr/>
        </p:nvSpPr>
        <p:spPr bwMode="auto">
          <a:xfrm>
            <a:off x="5419725" y="5548313"/>
            <a:ext cx="34480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fr-FR" altLang="fr-FR" sz="1500" b="1" u="sng">
                <a:latin typeface="Garamond" panose="02020404030301010803" pitchFamily="18" charset="0"/>
                <a:cs typeface="Tahoma" panose="020B0604030504040204" pitchFamily="34" charset="0"/>
              </a:rPr>
              <a:t>Courriel: </a:t>
            </a:r>
            <a:r>
              <a:rPr lang="fr-FR" altLang="fr-FR" sz="1500" b="1" u="sng">
                <a:latin typeface="Garamond" panose="02020404030301010803" pitchFamily="18" charset="0"/>
                <a:cs typeface="Tahoma" panose="020B0604030504040204" pitchFamily="34" charset="0"/>
                <a:hlinkClick r:id="rId3"/>
              </a:rPr>
              <a:t>cisseronhassane@yahoo.fr</a:t>
            </a:r>
            <a:endParaRPr lang="fr-FR" altLang="fr-FR" sz="1500" b="1" u="sng">
              <a:latin typeface="Garamond" panose="02020404030301010803" pitchFamily="18" charset="0"/>
              <a:cs typeface="Tahoma" panose="020B0604030504040204" pitchFamily="34" charset="0"/>
            </a:endParaRPr>
          </a:p>
          <a:p>
            <a:pPr algn="ctr" eaLnBrk="1" hangingPunct="1">
              <a:buFontTx/>
              <a:buNone/>
            </a:pPr>
            <a:r>
              <a:rPr lang="fr-FR" altLang="fr-FR" sz="1500" b="1" u="sng">
                <a:latin typeface="Garamond" panose="02020404030301010803" pitchFamily="18" charset="0"/>
                <a:cs typeface="Tahoma" panose="020B0604030504040204" pitchFamily="34" charset="0"/>
              </a:rPr>
              <a:t>Tél: (00227) 96563892/90900019 </a:t>
            </a:r>
          </a:p>
        </p:txBody>
      </p:sp>
      <p:sp>
        <p:nvSpPr>
          <p:cNvPr id="13" name="Sous-titre 2">
            <a:extLst>
              <a:ext uri="{FF2B5EF4-FFF2-40B4-BE49-F238E27FC236}">
                <a16:creationId xmlns:a16="http://schemas.microsoft.com/office/drawing/2014/main" id="{D3DB62B2-5CF2-AD29-75F3-8BFC40A1AAD9}"/>
              </a:ext>
            </a:extLst>
          </p:cNvPr>
          <p:cNvSpPr txBox="1">
            <a:spLocks/>
          </p:cNvSpPr>
          <p:nvPr/>
        </p:nvSpPr>
        <p:spPr bwMode="auto">
          <a:xfrm>
            <a:off x="841375" y="163513"/>
            <a:ext cx="4748213" cy="2301875"/>
          </a:xfrm>
          <a:prstGeom prst="rect">
            <a:avLst/>
          </a:prstGeom>
          <a:noFill/>
          <a:ln w="9525">
            <a:noFill/>
            <a:miter lim="800000"/>
            <a:headEnd/>
            <a:tailEn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fontAlgn="auto" hangingPunct="1">
              <a:spcBef>
                <a:spcPts val="0"/>
              </a:spcBef>
              <a:spcAft>
                <a:spcPts val="0"/>
              </a:spcAft>
              <a:buFont typeface="Wingdings 2"/>
              <a:buNone/>
              <a:defRPr/>
            </a:pPr>
            <a:r>
              <a:rPr lang="fr-FR" sz="2200" b="1" cap="small" dirty="0">
                <a:latin typeface="Garamond" panose="02020404030301010803" pitchFamily="18" charset="0"/>
                <a:cs typeface="Times New Roman" panose="02020603050405020304" pitchFamily="18" charset="0"/>
              </a:rPr>
              <a:t>Ministère de l’Environnement et de la lutte contre la désertification</a:t>
            </a:r>
          </a:p>
          <a:p>
            <a:pPr algn="ctr" eaLnBrk="1" fontAlgn="auto" hangingPunct="1">
              <a:spcBef>
                <a:spcPts val="0"/>
              </a:spcBef>
              <a:spcAft>
                <a:spcPts val="0"/>
              </a:spcAft>
              <a:buFont typeface="Wingdings 2"/>
              <a:buNone/>
              <a:defRPr/>
            </a:pPr>
            <a:r>
              <a:rPr lang="fr-FR" sz="2200" b="1" cap="small" dirty="0">
                <a:latin typeface="Garamond" panose="02020404030301010803" pitchFamily="18" charset="0"/>
                <a:cs typeface="Times New Roman" panose="02020603050405020304" pitchFamily="18" charset="0"/>
              </a:rPr>
              <a:t>-------</a:t>
            </a:r>
          </a:p>
          <a:p>
            <a:pPr algn="ctr" eaLnBrk="1" fontAlgn="auto" hangingPunct="1">
              <a:spcBef>
                <a:spcPts val="0"/>
              </a:spcBef>
              <a:spcAft>
                <a:spcPts val="0"/>
              </a:spcAft>
              <a:buFont typeface="Wingdings 2"/>
              <a:buNone/>
              <a:defRPr/>
            </a:pPr>
            <a:r>
              <a:rPr lang="fr-FR" sz="2200" b="1" cap="small" dirty="0">
                <a:latin typeface="Garamond" panose="02020404030301010803" pitchFamily="18" charset="0"/>
                <a:cs typeface="Times New Roman" panose="02020603050405020304" pitchFamily="18" charset="0"/>
              </a:rPr>
              <a:t>Secrétariat général </a:t>
            </a:r>
          </a:p>
          <a:p>
            <a:pPr algn="ctr" eaLnBrk="1" fontAlgn="auto" hangingPunct="1">
              <a:spcBef>
                <a:spcPts val="0"/>
              </a:spcBef>
              <a:spcAft>
                <a:spcPts val="0"/>
              </a:spcAft>
              <a:buFont typeface="Wingdings 2"/>
              <a:buNone/>
              <a:defRPr/>
            </a:pPr>
            <a:r>
              <a:rPr lang="fr-FR" sz="2200" b="1" cap="small" dirty="0">
                <a:latin typeface="Garamond" panose="02020404030301010803" pitchFamily="18" charset="0"/>
                <a:cs typeface="Times New Roman" panose="02020603050405020304" pitchFamily="18" charset="0"/>
              </a:rPr>
              <a:t>----------------------</a:t>
            </a:r>
          </a:p>
          <a:p>
            <a:pPr algn="ctr" eaLnBrk="1" fontAlgn="auto" hangingPunct="1">
              <a:spcBef>
                <a:spcPts val="0"/>
              </a:spcBef>
              <a:spcAft>
                <a:spcPts val="0"/>
              </a:spcAft>
              <a:buFont typeface="Wingdings 2"/>
              <a:buNone/>
              <a:defRPr/>
            </a:pPr>
            <a:r>
              <a:rPr lang="fr-FR" sz="1600" b="1" cap="small" dirty="0">
                <a:latin typeface="Garamond" panose="02020404030301010803" pitchFamily="18" charset="0"/>
                <a:cs typeface="Times New Roman" panose="02020603050405020304" pitchFamily="18" charset="0"/>
              </a:rPr>
              <a:t>Bureau National d’évaluation Environnementale</a:t>
            </a:r>
          </a:p>
        </p:txBody>
      </p:sp>
      <p:grpSp>
        <p:nvGrpSpPr>
          <p:cNvPr id="4102" name="Groupe 3">
            <a:extLst>
              <a:ext uri="{FF2B5EF4-FFF2-40B4-BE49-F238E27FC236}">
                <a16:creationId xmlns:a16="http://schemas.microsoft.com/office/drawing/2014/main" id="{A466555B-A59D-EDD5-C60D-F2350C9CA18B}"/>
              </a:ext>
            </a:extLst>
          </p:cNvPr>
          <p:cNvGrpSpPr>
            <a:grpSpLocks/>
          </p:cNvGrpSpPr>
          <p:nvPr/>
        </p:nvGrpSpPr>
        <p:grpSpPr bwMode="auto">
          <a:xfrm>
            <a:off x="9525" y="7938"/>
            <a:ext cx="1052513" cy="6842125"/>
            <a:chOff x="8780" y="7938"/>
            <a:chExt cx="1053023" cy="6842124"/>
          </a:xfrm>
        </p:grpSpPr>
        <p:sp>
          <p:nvSpPr>
            <p:cNvPr id="17" name="ZoneTexte 16">
              <a:extLst>
                <a:ext uri="{FF2B5EF4-FFF2-40B4-BE49-F238E27FC236}">
                  <a16:creationId xmlns:a16="http://schemas.microsoft.com/office/drawing/2014/main" id="{032C37BF-1F2C-93F4-735F-4B9CA9853915}"/>
                </a:ext>
              </a:extLst>
            </p:cNvPr>
            <p:cNvSpPr txBox="1"/>
            <p:nvPr/>
          </p:nvSpPr>
          <p:spPr>
            <a:xfrm>
              <a:off x="327198" y="694062"/>
              <a:ext cx="415391" cy="6156000"/>
            </a:xfrm>
            <a:prstGeom prst="rect">
              <a:avLst/>
            </a:prstGeom>
            <a:solidFill>
              <a:schemeClr val="accent3">
                <a:lumMod val="20000"/>
                <a:lumOff val="80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vert="vert270"/>
            <a:lstStyle/>
            <a:p>
              <a:pPr algn="ctr" eaLnBrk="1" fontAlgn="auto" hangingPunct="1">
                <a:spcBef>
                  <a:spcPts val="0"/>
                </a:spcBef>
                <a:spcAft>
                  <a:spcPts val="0"/>
                </a:spcAft>
                <a:defRPr/>
              </a:pPr>
              <a:r>
                <a:rPr lang="fr-FR" b="1" dirty="0">
                  <a:latin typeface="Garamond" panose="02020404030301010803" pitchFamily="18" charset="0"/>
                  <a:ea typeface="Tahoma" panose="020B0604030504040204" pitchFamily="34" charset="0"/>
                  <a:cs typeface="Tahoma" panose="020B0604030504040204" pitchFamily="34" charset="0"/>
                </a:rPr>
                <a:t>Bureau National d’Evaluation Environnementale</a:t>
              </a:r>
            </a:p>
          </p:txBody>
        </p:sp>
        <p:pic>
          <p:nvPicPr>
            <p:cNvPr id="4115" name="Image 2">
              <a:extLst>
                <a:ext uri="{FF2B5EF4-FFF2-40B4-BE49-F238E27FC236}">
                  <a16:creationId xmlns:a16="http://schemas.microsoft.com/office/drawing/2014/main" id="{CEAF4408-71C1-963E-8913-CC9DBB842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0" y="7938"/>
              <a:ext cx="1053023"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re 9">
            <a:extLst>
              <a:ext uri="{FF2B5EF4-FFF2-40B4-BE49-F238E27FC236}">
                <a16:creationId xmlns:a16="http://schemas.microsoft.com/office/drawing/2014/main" id="{CFB3913F-D8D2-E892-77B8-AC112BE3AF42}"/>
              </a:ext>
            </a:extLst>
          </p:cNvPr>
          <p:cNvSpPr txBox="1">
            <a:spLocks/>
          </p:cNvSpPr>
          <p:nvPr/>
        </p:nvSpPr>
        <p:spPr bwMode="auto">
          <a:xfrm>
            <a:off x="862385" y="3191828"/>
            <a:ext cx="8103801" cy="1512168"/>
          </a:xfrm>
          <a:prstGeom prst="flowChartAlternateProcess">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50000" t="50000" r="50000" b="50000"/>
            </a:path>
            <a:tileRect/>
          </a:gradFill>
          <a:ln w="9525">
            <a:solidFill>
              <a:schemeClr val="tx2">
                <a:lumMod val="60000"/>
                <a:lumOff val="40000"/>
              </a:schemeClr>
            </a:solidFill>
            <a:miter lim="800000"/>
            <a:headEnd/>
            <a:tailEnd/>
          </a:ln>
          <a:effectLst>
            <a:outerShdw blurRad="152400" dist="317500" dir="5400000" sx="90000" sy="-19000" rotWithShape="0">
              <a:prstClr val="black">
                <a:alpha val="15000"/>
              </a:prstClr>
            </a:outerShdw>
          </a:effectLst>
        </p:spPr>
        <p:txBody>
          <a:bodyPr anchor="ctr"/>
          <a:lstStyle/>
          <a:p>
            <a:pPr algn="ctr">
              <a:buFont typeface="Arial" panose="020B0604020202020204" pitchFamily="34" charset="0"/>
              <a:buNone/>
              <a:defRPr/>
            </a:pPr>
            <a:r>
              <a:rPr lang="fr-CA" altLang="fr-FR" sz="2400" b="1" dirty="0">
                <a:latin typeface="Garamond" panose="02020404030301010803" pitchFamily="18" charset="0"/>
                <a:cs typeface="Tahoma" panose="020B0604030504040204" pitchFamily="34" charset="0"/>
              </a:rPr>
              <a:t>Cadre juridique et procédure nationale de l’évaluation environnementale et sociale au Niger</a:t>
            </a:r>
            <a:endParaRPr lang="fr-CA" altLang="fr-FR" sz="2400" dirty="0">
              <a:latin typeface="Garamond" panose="02020404030301010803" pitchFamily="18" charset="0"/>
            </a:endParaRPr>
          </a:p>
        </p:txBody>
      </p:sp>
      <p:sp>
        <p:nvSpPr>
          <p:cNvPr id="2" name="ZoneTexte 10">
            <a:extLst>
              <a:ext uri="{FF2B5EF4-FFF2-40B4-BE49-F238E27FC236}">
                <a16:creationId xmlns:a16="http://schemas.microsoft.com/office/drawing/2014/main" id="{4D406046-C901-1B75-786D-8A5A0CC80677}"/>
              </a:ext>
            </a:extLst>
          </p:cNvPr>
          <p:cNvSpPr txBox="1"/>
          <p:nvPr/>
        </p:nvSpPr>
        <p:spPr>
          <a:xfrm>
            <a:off x="5367361" y="6257861"/>
            <a:ext cx="3605189" cy="368608"/>
          </a:xfrm>
          <a:prstGeom prst="rect">
            <a:avLst/>
          </a:prstGeom>
        </p:spPr>
        <p:style>
          <a:lnRef idx="0">
            <a:scrgbClr r="0" g="0" b="0"/>
          </a:lnRef>
          <a:fillRef idx="1003">
            <a:schemeClr val="lt2"/>
          </a:fillRef>
          <a:effectRef idx="0">
            <a:scrgbClr r="0" g="0" b="0"/>
          </a:effectRef>
          <a:fontRef idx="major"/>
        </p:style>
        <p:txBody>
          <a:bodyPr>
            <a:spAutoFit/>
          </a:bodyPr>
          <a:lstStyle>
            <a:defPPr>
              <a:defRPr lang="fr-FR"/>
            </a:defPPr>
            <a:lvl1pPr algn="l" rtl="0" eaLnBrk="0" fontAlgn="base" hangingPunct="0">
              <a:spcBef>
                <a:spcPct val="0"/>
              </a:spcBef>
              <a:spcAft>
                <a:spcPct val="0"/>
              </a:spcAft>
              <a:defRPr kern="1200">
                <a:solidFill>
                  <a:schemeClr val="tx1"/>
                </a:solidFill>
                <a:latin typeface="+mj-lt"/>
                <a:ea typeface="+mj-ea"/>
                <a:cs typeface="+mj-cs"/>
              </a:defRPr>
            </a:lvl1pPr>
            <a:lvl2pPr marL="457200" algn="l" rtl="0" eaLnBrk="0" fontAlgn="base" hangingPunct="0">
              <a:spcBef>
                <a:spcPct val="0"/>
              </a:spcBef>
              <a:spcAft>
                <a:spcPct val="0"/>
              </a:spcAft>
              <a:defRPr kern="1200">
                <a:solidFill>
                  <a:schemeClr val="tx1"/>
                </a:solidFill>
                <a:latin typeface="+mj-lt"/>
                <a:ea typeface="+mj-ea"/>
                <a:cs typeface="+mj-cs"/>
              </a:defRPr>
            </a:lvl2pPr>
            <a:lvl3pPr marL="914400" algn="l" rtl="0" eaLnBrk="0" fontAlgn="base" hangingPunct="0">
              <a:spcBef>
                <a:spcPct val="0"/>
              </a:spcBef>
              <a:spcAft>
                <a:spcPct val="0"/>
              </a:spcAft>
              <a:defRPr kern="1200">
                <a:solidFill>
                  <a:schemeClr val="tx1"/>
                </a:solidFill>
                <a:latin typeface="+mj-lt"/>
                <a:ea typeface="+mj-ea"/>
                <a:cs typeface="+mj-cs"/>
              </a:defRPr>
            </a:lvl3pPr>
            <a:lvl4pPr marL="1371600" algn="l" rtl="0" eaLnBrk="0" fontAlgn="base" hangingPunct="0">
              <a:spcBef>
                <a:spcPct val="0"/>
              </a:spcBef>
              <a:spcAft>
                <a:spcPct val="0"/>
              </a:spcAft>
              <a:defRPr kern="1200">
                <a:solidFill>
                  <a:schemeClr val="tx1"/>
                </a:solidFill>
                <a:latin typeface="+mj-lt"/>
                <a:ea typeface="+mj-ea"/>
                <a:cs typeface="+mj-cs"/>
              </a:defRPr>
            </a:lvl4pPr>
            <a:lvl5pPr marL="1828800" algn="l" rtl="0" eaLnBrk="0" fontAlgn="base" hangingPunct="0">
              <a:spcBef>
                <a:spcPct val="0"/>
              </a:spcBef>
              <a:spcAft>
                <a:spcPct val="0"/>
              </a:spcAft>
              <a:defRPr kern="1200">
                <a:solidFill>
                  <a:schemeClr val="tx1"/>
                </a:solidFill>
                <a:latin typeface="+mj-lt"/>
                <a:ea typeface="+mj-ea"/>
                <a:cs typeface="+mj-cs"/>
              </a:defRPr>
            </a:lvl5pPr>
            <a:lvl6pPr marL="2286000" algn="l" defTabSz="914400" rtl="0" eaLnBrk="1" latinLnBrk="0" hangingPunct="1">
              <a:defRPr kern="1200">
                <a:solidFill>
                  <a:schemeClr val="tx1"/>
                </a:solidFill>
                <a:latin typeface="+mj-lt"/>
                <a:ea typeface="+mj-ea"/>
                <a:cs typeface="+mj-cs"/>
              </a:defRPr>
            </a:lvl6pPr>
            <a:lvl7pPr marL="2743200" algn="l" defTabSz="914400" rtl="0" eaLnBrk="1" latinLnBrk="0" hangingPunct="1">
              <a:defRPr kern="1200">
                <a:solidFill>
                  <a:schemeClr val="tx1"/>
                </a:solidFill>
                <a:latin typeface="+mj-lt"/>
                <a:ea typeface="+mj-ea"/>
                <a:cs typeface="+mj-cs"/>
              </a:defRPr>
            </a:lvl7pPr>
            <a:lvl8pPr marL="3200400" algn="l" defTabSz="914400" rtl="0" eaLnBrk="1" latinLnBrk="0" hangingPunct="1">
              <a:defRPr kern="1200">
                <a:solidFill>
                  <a:schemeClr val="tx1"/>
                </a:solidFill>
                <a:latin typeface="+mj-lt"/>
                <a:ea typeface="+mj-ea"/>
                <a:cs typeface="+mj-cs"/>
              </a:defRPr>
            </a:lvl8pPr>
            <a:lvl9pPr marL="3657600" algn="l" defTabSz="914400" rtl="0" eaLnBrk="1" latinLnBrk="0" hangingPunct="1">
              <a:defRPr kern="1200">
                <a:solidFill>
                  <a:schemeClr val="tx1"/>
                </a:solidFill>
                <a:latin typeface="+mj-lt"/>
                <a:ea typeface="+mj-ea"/>
                <a:cs typeface="+mj-cs"/>
              </a:defRPr>
            </a:lvl9pPr>
          </a:lstStyle>
          <a:p>
            <a:pPr algn="ctr">
              <a:defRPr/>
            </a:pPr>
            <a:r>
              <a:rPr lang="fr-FR" b="1" u="sng" dirty="0">
                <a:latin typeface="Book Antiqua" pitchFamily="18" charset="0"/>
              </a:rPr>
              <a:t>Montréal 31 mars 2023</a:t>
            </a:r>
          </a:p>
        </p:txBody>
      </p:sp>
      <p:pic>
        <p:nvPicPr>
          <p:cNvPr id="4109" name="Image 2">
            <a:extLst>
              <a:ext uri="{FF2B5EF4-FFF2-40B4-BE49-F238E27FC236}">
                <a16:creationId xmlns:a16="http://schemas.microsoft.com/office/drawing/2014/main" id="{8087EC47-E637-F079-CF84-5F62405C0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0" y="160338"/>
            <a:ext cx="36576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Image 3">
            <a:extLst>
              <a:ext uri="{FF2B5EF4-FFF2-40B4-BE49-F238E27FC236}">
                <a16:creationId xmlns:a16="http://schemas.microsoft.com/office/drawing/2014/main" id="{ABD91214-8AAC-3244-5A8D-E2C5BD88E4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3500" y="1525588"/>
            <a:ext cx="16049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Image 2">
            <a:extLst>
              <a:ext uri="{FF2B5EF4-FFF2-40B4-BE49-F238E27FC236}">
                <a16:creationId xmlns:a16="http://schemas.microsoft.com/office/drawing/2014/main" id="{F4F2150A-56A2-2CEA-35A0-A93E5D822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0" y="141288"/>
            <a:ext cx="36576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Image 3">
            <a:extLst>
              <a:ext uri="{FF2B5EF4-FFF2-40B4-BE49-F238E27FC236}">
                <a16:creationId xmlns:a16="http://schemas.microsoft.com/office/drawing/2014/main" id="{1C3B5A57-5A3C-8F13-3D75-51247C623C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3500" y="1506538"/>
            <a:ext cx="16049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Espace réservé du numéro de diapositive 2">
            <a:extLst>
              <a:ext uri="{FF2B5EF4-FFF2-40B4-BE49-F238E27FC236}">
                <a16:creationId xmlns:a16="http://schemas.microsoft.com/office/drawing/2014/main" id="{4F072E10-D50A-ABD5-869A-AE91F500C8E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870360-3C80-8142-B40E-DF334C20E6B4}" type="slidenum">
              <a:rPr lang="fr-FR" altLang="fr-FR" smtClean="0">
                <a:solidFill>
                  <a:srgbClr val="898989"/>
                </a:solidFill>
              </a:rPr>
              <a:pPr/>
              <a:t>1</a:t>
            </a:fld>
            <a:endParaRPr lang="fr-FR" altLang="fr-FR">
              <a:solidFill>
                <a:srgbClr val="898989"/>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70" decel="100000"/>
                                        <p:tgtEl>
                                          <p:spTgt spid="7"/>
                                        </p:tgtEl>
                                      </p:cBhvr>
                                    </p:animEffect>
                                    <p:animScale>
                                      <p:cBhvr>
                                        <p:cTn id="19" dur="770" decel="100000"/>
                                        <p:tgtEl>
                                          <p:spTgt spid="7"/>
                                        </p:tgtEl>
                                      </p:cBhvr>
                                      <p:from x="10000" y="10000"/>
                                      <p:to x="200000" y="450000"/>
                                    </p:animScale>
                                    <p:animScale>
                                      <p:cBhvr>
                                        <p:cTn id="20" dur="1230" accel="100000" fill="hold">
                                          <p:stCondLst>
                                            <p:cond delay="770"/>
                                          </p:stCondLst>
                                        </p:cTn>
                                        <p:tgtEl>
                                          <p:spTgt spid="7"/>
                                        </p:tgtEl>
                                      </p:cBhvr>
                                      <p:from x="200000" y="450000"/>
                                      <p:to x="100000" y="100000"/>
                                    </p:animScale>
                                    <p:set>
                                      <p:cBhvr>
                                        <p:cTn id="21" dur="770" fill="hold"/>
                                        <p:tgtEl>
                                          <p:spTgt spid="7"/>
                                        </p:tgtEl>
                                        <p:attrNameLst>
                                          <p:attrName>ppt_x</p:attrName>
                                        </p:attrNameLst>
                                      </p:cBhvr>
                                      <p:to>
                                        <p:strVal val="(0.5)"/>
                                      </p:to>
                                    </p:set>
                                    <p:anim from="(0.5)" to="(#ppt_x)" calcmode="lin" valueType="num">
                                      <p:cBhvr>
                                        <p:cTn id="22" dur="1230" accel="100000" fill="hold">
                                          <p:stCondLst>
                                            <p:cond delay="770"/>
                                          </p:stCondLst>
                                        </p:cTn>
                                        <p:tgtEl>
                                          <p:spTgt spid="7"/>
                                        </p:tgtEl>
                                        <p:attrNameLst>
                                          <p:attrName>ppt_x</p:attrName>
                                        </p:attrNameLst>
                                      </p:cBhvr>
                                    </p:anim>
                                    <p:set>
                                      <p:cBhvr>
                                        <p:cTn id="23" dur="770" fill="hold"/>
                                        <p:tgtEl>
                                          <p:spTgt spid="7"/>
                                        </p:tgtEl>
                                        <p:attrNameLst>
                                          <p:attrName>ppt_y</p:attrName>
                                        </p:attrNameLst>
                                      </p:cBhvr>
                                      <p:to>
                                        <p:strVal val="(#ppt_y+0.4)"/>
                                      </p:to>
                                    </p:set>
                                    <p:anim from="(#ppt_y+0.4)" to="(#ppt_y)" calcmode="lin" valueType="num">
                                      <p:cBhvr>
                                        <p:cTn id="24" dur="1230" accel="100000" fill="hold">
                                          <p:stCondLst>
                                            <p:cond delay="770"/>
                                          </p:stCondLst>
                                        </p:cTn>
                                        <p:tgtEl>
                                          <p:spTgt spid="7"/>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70" decel="100000"/>
                                        <p:tgtEl>
                                          <p:spTgt spid="11"/>
                                        </p:tgtEl>
                                      </p:cBhvr>
                                    </p:animEffect>
                                    <p:animScale>
                                      <p:cBhvr>
                                        <p:cTn id="30" dur="770" decel="100000"/>
                                        <p:tgtEl>
                                          <p:spTgt spid="11"/>
                                        </p:tgtEl>
                                      </p:cBhvr>
                                      <p:from x="10000" y="10000"/>
                                      <p:to x="200000" y="450000"/>
                                    </p:animScale>
                                    <p:animScale>
                                      <p:cBhvr>
                                        <p:cTn id="31" dur="1230" accel="100000" fill="hold">
                                          <p:stCondLst>
                                            <p:cond delay="770"/>
                                          </p:stCondLst>
                                        </p:cTn>
                                        <p:tgtEl>
                                          <p:spTgt spid="11"/>
                                        </p:tgtEl>
                                      </p:cBhvr>
                                      <p:from x="200000" y="450000"/>
                                      <p:to x="100000" y="100000"/>
                                    </p:animScale>
                                    <p:set>
                                      <p:cBhvr>
                                        <p:cTn id="32" dur="770" fill="hold"/>
                                        <p:tgtEl>
                                          <p:spTgt spid="11"/>
                                        </p:tgtEl>
                                        <p:attrNameLst>
                                          <p:attrName>ppt_x</p:attrName>
                                        </p:attrNameLst>
                                      </p:cBhvr>
                                      <p:to>
                                        <p:strVal val="(0.5)"/>
                                      </p:to>
                                    </p:set>
                                    <p:anim from="(0.5)" to="(#ppt_x)" calcmode="lin" valueType="num">
                                      <p:cBhvr>
                                        <p:cTn id="33" dur="1230" accel="100000" fill="hold">
                                          <p:stCondLst>
                                            <p:cond delay="770"/>
                                          </p:stCondLst>
                                        </p:cTn>
                                        <p:tgtEl>
                                          <p:spTgt spid="11"/>
                                        </p:tgtEl>
                                        <p:attrNameLst>
                                          <p:attrName>ppt_x</p:attrName>
                                        </p:attrNameLst>
                                      </p:cBhvr>
                                    </p:anim>
                                    <p:set>
                                      <p:cBhvr>
                                        <p:cTn id="34" dur="770" fill="hold"/>
                                        <p:tgtEl>
                                          <p:spTgt spid="11"/>
                                        </p:tgtEl>
                                        <p:attrNameLst>
                                          <p:attrName>ppt_y</p:attrName>
                                        </p:attrNameLst>
                                      </p:cBhvr>
                                      <p:to>
                                        <p:strVal val="(#ppt_y+0.4)"/>
                                      </p:to>
                                    </p:set>
                                    <p:anim from="(#ppt_y+0.4)" to="(#ppt_y)" calcmode="lin" valueType="num">
                                      <p:cBhvr>
                                        <p:cTn id="35" dur="1230" accel="100000" fill="hold">
                                          <p:stCondLst>
                                            <p:cond delay="770"/>
                                          </p:stCondLst>
                                        </p:cTn>
                                        <p:tgtEl>
                                          <p:spTgt spid="11"/>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800" decel="100000"/>
                                        <p:tgtEl>
                                          <p:spTgt spid="14"/>
                                        </p:tgtEl>
                                      </p:cBhvr>
                                    </p:animEffect>
                                    <p:anim calcmode="lin" valueType="num">
                                      <p:cBhvr>
                                        <p:cTn id="41" dur="800" decel="100000" fill="hold"/>
                                        <p:tgtEl>
                                          <p:spTgt spid="14"/>
                                        </p:tgtEl>
                                        <p:attrNameLst>
                                          <p:attrName>style.rotation</p:attrName>
                                        </p:attrNameLst>
                                      </p:cBhvr>
                                      <p:tavLst>
                                        <p:tav tm="0">
                                          <p:val>
                                            <p:fltVal val="-90"/>
                                          </p:val>
                                        </p:tav>
                                        <p:tav tm="100000">
                                          <p:val>
                                            <p:fltVal val="0"/>
                                          </p:val>
                                        </p:tav>
                                      </p:tavLst>
                                    </p:anim>
                                    <p:anim calcmode="lin" valueType="num">
                                      <p:cBhvr>
                                        <p:cTn id="42" dur="800" decel="100000" fill="hold"/>
                                        <p:tgtEl>
                                          <p:spTgt spid="14"/>
                                        </p:tgtEl>
                                        <p:attrNameLst>
                                          <p:attrName>ppt_x</p:attrName>
                                        </p:attrNameLst>
                                      </p:cBhvr>
                                      <p:tavLst>
                                        <p:tav tm="0">
                                          <p:val>
                                            <p:strVal val="#ppt_x+0.4"/>
                                          </p:val>
                                        </p:tav>
                                        <p:tav tm="100000">
                                          <p:val>
                                            <p:strVal val="#ppt_x-0.05"/>
                                          </p:val>
                                        </p:tav>
                                      </p:tavLst>
                                    </p:anim>
                                    <p:anim calcmode="lin" valueType="num">
                                      <p:cBhvr>
                                        <p:cTn id="43" dur="800" decel="100000" fill="hold"/>
                                        <p:tgtEl>
                                          <p:spTgt spid="14"/>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3">
            <a:extLst>
              <a:ext uri="{FF2B5EF4-FFF2-40B4-BE49-F238E27FC236}">
                <a16:creationId xmlns:a16="http://schemas.microsoft.com/office/drawing/2014/main" id="{D5B661F7-4C3B-B76B-193C-163C0058C0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67688A-F4BB-6641-A2E6-0A4FEF3E2676}" type="slidenum">
              <a:rPr lang="fr-FR" altLang="fr-FR" sz="1200" smtClean="0">
                <a:solidFill>
                  <a:srgbClr val="898989"/>
                </a:solidFill>
                <a:latin typeface="Tahoma" panose="020B0604030504040204" pitchFamily="34" charset="0"/>
              </a:rPr>
              <a:pPr>
                <a:spcBef>
                  <a:spcPct val="0"/>
                </a:spcBef>
                <a:buFontTx/>
                <a:buNone/>
              </a:pPr>
              <a:t>10</a:t>
            </a:fld>
            <a:endParaRPr lang="fr-FR" altLang="fr-FR" sz="1200">
              <a:solidFill>
                <a:srgbClr val="898989"/>
              </a:solidFill>
              <a:latin typeface="Tahoma" panose="020B0604030504040204" pitchFamily="34" charset="0"/>
            </a:endParaRPr>
          </a:p>
        </p:txBody>
      </p:sp>
      <p:sp>
        <p:nvSpPr>
          <p:cNvPr id="5" name="Espace réservé du contenu 2">
            <a:extLst>
              <a:ext uri="{FF2B5EF4-FFF2-40B4-BE49-F238E27FC236}">
                <a16:creationId xmlns:a16="http://schemas.microsoft.com/office/drawing/2014/main" id="{27059193-5770-E89F-9664-CA88DD5330BD}"/>
              </a:ext>
            </a:extLst>
          </p:cNvPr>
          <p:cNvSpPr>
            <a:spLocks noGrp="1"/>
          </p:cNvSpPr>
          <p:nvPr>
            <p:ph idx="1"/>
          </p:nvPr>
        </p:nvSpPr>
        <p:spPr>
          <a:xfrm>
            <a:off x="2268538" y="620713"/>
            <a:ext cx="6191250" cy="5419725"/>
          </a:xfrm>
        </p:spPr>
        <p:txBody>
          <a:bodyPr/>
          <a:lstStyle/>
          <a:p>
            <a:pPr marL="385763" lvl="1" indent="-385763" algn="ctr">
              <a:spcBef>
                <a:spcPct val="0"/>
              </a:spcBef>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Détermine les principes fondamentaux de l’Evaluation Environnementale (EE). L’EE couvre l’Evaluation Environnementale Stratégique (EES), l’Etude d’Impact Environnemental et Social (EIES), ainsi que l’Audit Environnemental et Social » </a:t>
            </a:r>
            <a:r>
              <a:rPr lang="fr-FR" altLang="fr-FR" sz="2400" b="1">
                <a:latin typeface="Garamond" panose="02020404030301010803" pitchFamily="18" charset="0"/>
                <a:cs typeface="Times New Roman" panose="02020603050405020304" pitchFamily="18" charset="0"/>
              </a:rPr>
              <a:t>(art. 1er)</a:t>
            </a:r>
          </a:p>
          <a:p>
            <a:pPr marL="385763" lvl="1" indent="-385763" algn="ctr">
              <a:spcBef>
                <a:spcPct val="0"/>
              </a:spcBef>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 </a:t>
            </a:r>
          </a:p>
          <a:p>
            <a:pPr marL="385763" lvl="1" indent="-385763" algn="ctr">
              <a:spcBef>
                <a:spcPct val="0"/>
              </a:spcBef>
              <a:buFont typeface="Arial" panose="020B0604020202020204" pitchFamily="34" charset="0"/>
              <a:buNone/>
            </a:pPr>
            <a:endParaRPr lang="fr-FR" altLang="fr-FR" sz="2400">
              <a:latin typeface="Garamond" panose="02020404030301010803" pitchFamily="18" charset="0"/>
              <a:cs typeface="Times New Roman" panose="02020603050405020304" pitchFamily="18" charset="0"/>
            </a:endParaRPr>
          </a:p>
          <a:p>
            <a:pPr marL="385763" lvl="1" indent="-385763" algn="ctr">
              <a:spcBef>
                <a:spcPct val="0"/>
              </a:spcBef>
              <a:buFont typeface="Arial" panose="020B0604020202020204" pitchFamily="34" charset="0"/>
              <a:buNone/>
            </a:pPr>
            <a:r>
              <a:rPr lang="fr-CA" altLang="fr-FR" sz="2400">
                <a:latin typeface="Garamond" panose="02020404030301010803" pitchFamily="18" charset="0"/>
              </a:rPr>
              <a:t>L’ÉES s’applique aux PSPP-P </a:t>
            </a:r>
            <a:r>
              <a:rPr lang="fr-CA" altLang="fr-FR" sz="2400" b="1">
                <a:latin typeface="Garamond" panose="02020404030301010803" pitchFamily="18" charset="0"/>
              </a:rPr>
              <a:t>pour un usage civil ou militaire exécuté en tout ou partie sur le territoire national (art. 2)</a:t>
            </a:r>
          </a:p>
          <a:p>
            <a:pPr marL="385763" lvl="1" indent="-385763" algn="ctr">
              <a:spcBef>
                <a:spcPct val="0"/>
              </a:spcBef>
              <a:buFont typeface="Arial" panose="020B0604020202020204" pitchFamily="34" charset="0"/>
              <a:buNone/>
            </a:pPr>
            <a:endParaRPr lang="fr-CA" altLang="fr-FR" sz="2400">
              <a:latin typeface="Garamond" panose="02020404030301010803" pitchFamily="18" charset="0"/>
            </a:endParaRPr>
          </a:p>
          <a:p>
            <a:pPr marL="385763" lvl="1" indent="-385763" algn="ctr">
              <a:spcBef>
                <a:spcPct val="0"/>
              </a:spcBef>
              <a:buFont typeface="Arial" panose="020B0604020202020204" pitchFamily="34" charset="0"/>
              <a:buNone/>
            </a:pPr>
            <a:r>
              <a:rPr lang="fr-CA" altLang="fr-FR" sz="2400">
                <a:latin typeface="Garamond" panose="02020404030301010803" pitchFamily="18" charset="0"/>
              </a:rPr>
              <a:t>Obtention </a:t>
            </a:r>
            <a:r>
              <a:rPr lang="fr-CA" altLang="fr-FR" sz="2400" b="1">
                <a:latin typeface="Garamond" panose="02020404030301010803" pitchFamily="18" charset="0"/>
              </a:rPr>
              <a:t>d’une autorisation préalable </a:t>
            </a:r>
            <a:r>
              <a:rPr lang="fr-CA" altLang="fr-FR" sz="2400">
                <a:latin typeface="Garamond" panose="02020404030301010803" pitchFamily="18" charset="0"/>
              </a:rPr>
              <a:t>du Ministre chargé de l’environnement (art. 3) </a:t>
            </a:r>
          </a:p>
          <a:p>
            <a:pPr marL="385763" lvl="1" indent="-385763" algn="ctr">
              <a:spcBef>
                <a:spcPct val="0"/>
              </a:spcBef>
              <a:buFont typeface="Arial" panose="020B0604020202020204" pitchFamily="34" charset="0"/>
              <a:buNone/>
            </a:pPr>
            <a:endParaRPr lang="fr-CA" altLang="fr-FR" sz="2400">
              <a:latin typeface="Garamond" panose="02020404030301010803" pitchFamily="18" charset="0"/>
            </a:endParaRPr>
          </a:p>
          <a:p>
            <a:pPr marL="385763" lvl="1" indent="-385763" algn="ctr">
              <a:spcBef>
                <a:spcPct val="0"/>
              </a:spcBef>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 </a:t>
            </a:r>
            <a:endParaRPr lang="fr-CA" altLang="fr-FR" sz="2400">
              <a:latin typeface="Garamond" panose="02020404030301010803" pitchFamily="18" charset="0"/>
            </a:endParaRPr>
          </a:p>
        </p:txBody>
      </p:sp>
      <p:sp>
        <p:nvSpPr>
          <p:cNvPr id="6" name="ZoneTexte 5">
            <a:extLst>
              <a:ext uri="{FF2B5EF4-FFF2-40B4-BE49-F238E27FC236}">
                <a16:creationId xmlns:a16="http://schemas.microsoft.com/office/drawing/2014/main" id="{5B8BB039-7321-39C6-A162-7EE84FECAF7E}"/>
              </a:ext>
            </a:extLst>
          </p:cNvPr>
          <p:cNvSpPr txBox="1">
            <a:spLocks noChangeArrowheads="1"/>
          </p:cNvSpPr>
          <p:nvPr/>
        </p:nvSpPr>
        <p:spPr bwMode="auto">
          <a:xfrm>
            <a:off x="2335213" y="1806575"/>
            <a:ext cx="6057900" cy="3048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CA" altLang="fr-FR" sz="2400">
                <a:latin typeface="Cambria" panose="02040503050406030204" pitchFamily="18" charset="0"/>
                <a:ea typeface="Calibri" panose="020F0502020204030204" pitchFamily="34" charset="0"/>
                <a:cs typeface="Times New Roman" panose="02020603050405020304" pitchFamily="18" charset="0"/>
              </a:rPr>
              <a:t>ensemble des processus qui visent la prise en compte </a:t>
            </a:r>
            <a:r>
              <a:rPr lang="fr-CA" altLang="fr-FR" sz="2400" b="1">
                <a:latin typeface="Cambria" panose="02040503050406030204" pitchFamily="18" charset="0"/>
                <a:ea typeface="Calibri" panose="020F0502020204030204" pitchFamily="34" charset="0"/>
                <a:cs typeface="Times New Roman" panose="02020603050405020304" pitchFamily="18" charset="0"/>
              </a:rPr>
              <a:t>des </a:t>
            </a:r>
            <a:r>
              <a:rPr lang="fr-FR" altLang="fr-FR" sz="2400" b="1">
                <a:latin typeface="Cambria" panose="02040503050406030204" pitchFamily="18" charset="0"/>
                <a:ea typeface="Calibri" panose="020F0502020204030204" pitchFamily="34" charset="0"/>
                <a:cs typeface="Times New Roman" panose="02020603050405020304" pitchFamily="18" charset="0"/>
              </a:rPr>
              <a:t>enjeux environnementaux et sociaux ainsi que la gestion des risques, effets et impacts</a:t>
            </a:r>
            <a:r>
              <a:rPr lang="fr-FR" altLang="fr-FR" sz="2400">
                <a:latin typeface="Cambria" panose="02040503050406030204" pitchFamily="18" charset="0"/>
                <a:ea typeface="Calibri" panose="020F0502020204030204" pitchFamily="34" charset="0"/>
                <a:cs typeface="Times New Roman" panose="02020603050405020304" pitchFamily="18" charset="0"/>
              </a:rPr>
              <a:t> associés </a:t>
            </a:r>
            <a:r>
              <a:rPr lang="fr-CA" altLang="fr-FR" sz="2400">
                <a:latin typeface="Cambria" panose="02040503050406030204" pitchFamily="18" charset="0"/>
                <a:ea typeface="Calibri" panose="020F0502020204030204" pitchFamily="34" charset="0"/>
                <a:cs typeface="Times New Roman" panose="02020603050405020304" pitchFamily="18" charset="0"/>
              </a:rPr>
              <a:t>dans la planification ou le développement d’opérations de politiques, de stratégies, de plans, de programmes, de projets ou de toutes autres activités. </a:t>
            </a:r>
            <a:endParaRPr lang="fr-CA" altLang="fr-FR" sz="2400">
              <a:latin typeface="Tahoma" panose="020B060403050404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2AA22BA5-8755-2952-1CA5-FE3EBEF93AC9}"/>
              </a:ext>
            </a:extLst>
          </p:cNvPr>
          <p:cNvSpPr txBox="1">
            <a:spLocks noChangeArrowheads="1"/>
          </p:cNvSpPr>
          <p:nvPr/>
        </p:nvSpPr>
        <p:spPr bwMode="auto">
          <a:xfrm>
            <a:off x="107950" y="2697163"/>
            <a:ext cx="2014538" cy="12668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De l’objet et du champs d’application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heel(1)">
                                      <p:cBhvr>
                                        <p:cTn id="15" dur="2000"/>
                                        <p:tgtEl>
                                          <p:spTgt spid="5">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wheel(1)">
                                      <p:cBhvr>
                                        <p:cTn id="18" dur="2000"/>
                                        <p:tgtEl>
                                          <p:spTgt spid="5">
                                            <p:txEl>
                                              <p:pRg st="5" end="5"/>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wheel(1)">
                                      <p:cBhvr>
                                        <p:cTn id="21" dur="2000"/>
                                        <p:tgtEl>
                                          <p:spTgt spid="5">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a:extLst>
              <a:ext uri="{FF2B5EF4-FFF2-40B4-BE49-F238E27FC236}">
                <a16:creationId xmlns:a16="http://schemas.microsoft.com/office/drawing/2014/main" id="{5B31C140-96B6-98A2-A8A7-EA3D0716069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E75B71-AD51-744A-9248-0CB7F396A7C3}" type="slidenum">
              <a:rPr lang="fr-FR" altLang="fr-FR" sz="1200" smtClean="0">
                <a:solidFill>
                  <a:srgbClr val="898989"/>
                </a:solidFill>
                <a:latin typeface="Tahoma" panose="020B0604030504040204" pitchFamily="34" charset="0"/>
              </a:rPr>
              <a:pPr>
                <a:spcBef>
                  <a:spcPct val="0"/>
                </a:spcBef>
                <a:buFontTx/>
                <a:buNone/>
              </a:pPr>
              <a:t>11</a:t>
            </a:fld>
            <a:endParaRPr lang="fr-FR" altLang="fr-FR" sz="1200">
              <a:solidFill>
                <a:srgbClr val="898989"/>
              </a:solidFill>
              <a:latin typeface="Tahoma" panose="020B0604030504040204" pitchFamily="34" charset="0"/>
            </a:endParaRPr>
          </a:p>
        </p:txBody>
      </p:sp>
      <p:sp>
        <p:nvSpPr>
          <p:cNvPr id="5" name="Espace réservé du contenu 2">
            <a:extLst>
              <a:ext uri="{FF2B5EF4-FFF2-40B4-BE49-F238E27FC236}">
                <a16:creationId xmlns:a16="http://schemas.microsoft.com/office/drawing/2014/main" id="{DD722950-BECB-8881-A74F-839E1848DF0F}"/>
              </a:ext>
            </a:extLst>
          </p:cNvPr>
          <p:cNvSpPr>
            <a:spLocks noGrp="1"/>
          </p:cNvSpPr>
          <p:nvPr>
            <p:ph idx="1"/>
          </p:nvPr>
        </p:nvSpPr>
        <p:spPr>
          <a:xfrm>
            <a:off x="2071688" y="369888"/>
            <a:ext cx="6911975" cy="5808662"/>
          </a:xfrm>
        </p:spPr>
        <p:txBody>
          <a:bodyPr/>
          <a:lstStyle/>
          <a:p>
            <a:pPr marL="385763" lvl="1" indent="-385763" algn="ctr">
              <a:spcBef>
                <a:spcPct val="0"/>
              </a:spcBef>
              <a:buFont typeface="Arial" panose="020B0604020202020204" pitchFamily="34" charset="0"/>
              <a:buNone/>
              <a:defRPr/>
            </a:pPr>
            <a:endParaRPr lang="fr-CA" altLang="fr-FR" sz="2400" dirty="0">
              <a:latin typeface="Garamond" panose="02020404030301010803" pitchFamily="18" charset="0"/>
            </a:endParaRPr>
          </a:p>
          <a:p>
            <a:pPr marL="385763" lvl="1" indent="-385763" algn="ctr">
              <a:spcBef>
                <a:spcPct val="0"/>
              </a:spcBef>
              <a:buFont typeface="Arial" panose="020B0604020202020204" pitchFamily="34" charset="0"/>
              <a:buNone/>
              <a:defRPr/>
            </a:pPr>
            <a:r>
              <a:rPr lang="fr-CA" altLang="fr-FR" sz="2400" b="1" dirty="0">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Chapitre II: EES (art. 11 à 13 de la loi)</a:t>
            </a:r>
          </a:p>
          <a:p>
            <a:pPr marL="385763" lvl="1" indent="-385763" algn="ctr">
              <a:spcBef>
                <a:spcPct val="0"/>
              </a:spcBef>
              <a:buFont typeface="Arial" panose="020B0604020202020204" pitchFamily="34" charset="0"/>
              <a:buNone/>
              <a:defRPr/>
            </a:pPr>
            <a:r>
              <a:rPr lang="fr-CA" altLang="fr-FR" sz="2400" b="1" dirty="0">
                <a:latin typeface="Garamond" panose="02020404030301010803" pitchFamily="18" charset="0"/>
                <a:cs typeface="Times New Roman" panose="02020603050405020304" pitchFamily="18" charset="0"/>
              </a:rPr>
              <a:t>applicable aux PSPP-y compris aux projets à multiples sous projets</a:t>
            </a:r>
          </a:p>
          <a:p>
            <a:pPr marL="385763" lvl="1" indent="-385763" algn="ctr">
              <a:spcBef>
                <a:spcPct val="0"/>
              </a:spcBef>
              <a:buFont typeface="Arial" panose="020B0604020202020204" pitchFamily="34" charset="0"/>
              <a:buNone/>
              <a:defRPr/>
            </a:pPr>
            <a:r>
              <a:rPr lang="fr-CA" altLang="fr-FR" sz="2400" b="1" dirty="0">
                <a:latin typeface="Garamond" panose="02020404030301010803" pitchFamily="18" charset="0"/>
                <a:cs typeface="Times New Roman" panose="02020603050405020304" pitchFamily="18" charset="0"/>
              </a:rPr>
              <a:t>CPRP et EIES/PAR pour les sous projets</a:t>
            </a:r>
          </a:p>
          <a:p>
            <a:pPr marL="385763" lvl="1" indent="-385763" algn="ctr">
              <a:spcBef>
                <a:spcPct val="0"/>
              </a:spcBef>
              <a:buFont typeface="Arial" panose="020B0604020202020204" pitchFamily="34" charset="0"/>
              <a:buNone/>
              <a:defRPr/>
            </a:pPr>
            <a:endParaRPr lang="fr-CA" altLang="fr-FR" sz="2400" b="1" dirty="0">
              <a:latin typeface="Garamond" panose="02020404030301010803" pitchFamily="18" charset="0"/>
              <a:cs typeface="Times New Roman" panose="02020603050405020304" pitchFamily="18" charset="0"/>
            </a:endParaRPr>
          </a:p>
          <a:p>
            <a:pPr marL="385763" lvl="1" indent="-385763" algn="ctr">
              <a:spcBef>
                <a:spcPct val="0"/>
              </a:spcBef>
              <a:buFont typeface="Arial" panose="020B0604020202020204" pitchFamily="34" charset="0"/>
              <a:buNone/>
              <a:defRPr/>
            </a:pPr>
            <a:r>
              <a:rPr lang="fr-CA" altLang="fr-FR" sz="2400" b="1" dirty="0">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Chapitre III: EIES (art. 14 à 17 de la loi)</a:t>
            </a:r>
          </a:p>
          <a:p>
            <a:pPr marL="385763" lvl="1" indent="-385763" algn="ctr">
              <a:spcBef>
                <a:spcPct val="0"/>
              </a:spcBef>
              <a:buFont typeface="Arial" panose="020B0604020202020204" pitchFamily="34" charset="0"/>
              <a:buNone/>
              <a:defRPr/>
            </a:pPr>
            <a:r>
              <a:rPr lang="fr-CA" altLang="fr-FR" sz="2400" b="1" dirty="0">
                <a:latin typeface="Garamond" panose="02020404030301010803" pitchFamily="18" charset="0"/>
                <a:cs typeface="Times New Roman" panose="02020603050405020304" pitchFamily="18" charset="0"/>
              </a:rPr>
              <a:t>EIES suivant les catégories (A, B, C, D) y compris en cas de modification substantielle</a:t>
            </a:r>
          </a:p>
          <a:p>
            <a:pPr marL="385763" lvl="1" indent="-385763" algn="ctr">
              <a:spcBef>
                <a:spcPct val="0"/>
              </a:spcBef>
              <a:buFont typeface="Arial" panose="020B0604020202020204" pitchFamily="34" charset="0"/>
              <a:buNone/>
              <a:defRPr/>
            </a:pPr>
            <a:r>
              <a:rPr lang="fr-CA" altLang="fr-FR" sz="2400" b="1" dirty="0">
                <a:latin typeface="Garamond" panose="02020404030301010803" pitchFamily="18" charset="0"/>
                <a:cs typeface="Times New Roman" panose="02020603050405020304" pitchFamily="18" charset="0"/>
              </a:rPr>
              <a:t>et Plan réinstallation si applicable</a:t>
            </a:r>
          </a:p>
          <a:p>
            <a:pPr marL="385763" lvl="1" indent="-385763" algn="ctr">
              <a:spcBef>
                <a:spcPct val="0"/>
              </a:spcBef>
              <a:buFont typeface="Arial" panose="020B0604020202020204" pitchFamily="34" charset="0"/>
              <a:buNone/>
              <a:defRPr/>
            </a:pPr>
            <a:endParaRPr lang="fr-CA" altLang="fr-FR" sz="2400" b="1" dirty="0">
              <a:latin typeface="Garamond" panose="02020404030301010803" pitchFamily="18" charset="0"/>
              <a:cs typeface="Times New Roman" panose="02020603050405020304" pitchFamily="18" charset="0"/>
            </a:endParaRPr>
          </a:p>
          <a:p>
            <a:pPr marL="385763" lvl="1" indent="-385763" algn="ctr">
              <a:spcBef>
                <a:spcPct val="0"/>
              </a:spcBef>
              <a:buFont typeface="Arial" panose="020B0604020202020204" pitchFamily="34" charset="0"/>
              <a:buNone/>
              <a:defRPr/>
            </a:pPr>
            <a:r>
              <a:rPr lang="fr-CA" altLang="fr-FR" sz="2400" b="1" dirty="0">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Chapitre IV: AES (art. 18 à 20)</a:t>
            </a:r>
          </a:p>
          <a:p>
            <a:pPr marL="385763" lvl="1" indent="-385763" algn="ctr">
              <a:spcBef>
                <a:spcPct val="0"/>
              </a:spcBef>
              <a:buFont typeface="Arial" panose="020B0604020202020204" pitchFamily="34" charset="0"/>
              <a:buNone/>
              <a:defRPr/>
            </a:pPr>
            <a:r>
              <a:rPr lang="fr-CA" altLang="fr-FR" sz="2400" b="1" dirty="0">
                <a:latin typeface="Garamond" panose="02020404030301010803" pitchFamily="18" charset="0"/>
              </a:rPr>
              <a:t>AIES pour toutes activités assujetties à EES: en cours ou en fin de réalisation (mise en conformité ou audit de PGES)</a:t>
            </a:r>
          </a:p>
          <a:p>
            <a:pPr marL="385763" lvl="1" indent="-385763" algn="ctr">
              <a:spcBef>
                <a:spcPct val="0"/>
              </a:spcBef>
              <a:buFont typeface="Arial" panose="020B0604020202020204" pitchFamily="34" charset="0"/>
              <a:buNone/>
              <a:defRPr/>
            </a:pPr>
            <a:endParaRPr lang="fr-CA" altLang="fr-FR" sz="2400" dirty="0">
              <a:latin typeface="Garamond" panose="02020404030301010803" pitchFamily="18" charset="0"/>
            </a:endParaRPr>
          </a:p>
        </p:txBody>
      </p:sp>
      <p:sp>
        <p:nvSpPr>
          <p:cNvPr id="3" name="ZoneTexte 2">
            <a:extLst>
              <a:ext uri="{FF2B5EF4-FFF2-40B4-BE49-F238E27FC236}">
                <a16:creationId xmlns:a16="http://schemas.microsoft.com/office/drawing/2014/main" id="{C592A938-E2FC-F7B3-7D6E-5249EE01495A}"/>
              </a:ext>
            </a:extLst>
          </p:cNvPr>
          <p:cNvSpPr txBox="1">
            <a:spLocks noChangeArrowheads="1"/>
          </p:cNvSpPr>
          <p:nvPr/>
        </p:nvSpPr>
        <p:spPr bwMode="auto">
          <a:xfrm>
            <a:off x="165100" y="2838450"/>
            <a:ext cx="2014538" cy="8715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De outils de l’EES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1)">
                                      <p:cBhvr>
                                        <p:cTn id="7" dur="20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heel(1)">
                                      <p:cBhvr>
                                        <p:cTn id="12" dur="2000"/>
                                        <p:tgtEl>
                                          <p:spTgt spid="5">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heel(1)">
                                      <p:cBhvr>
                                        <p:cTn id="15" dur="2000"/>
                                        <p:tgtEl>
                                          <p:spTgt spid="5">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wheel(1)">
                                      <p:cBhvr>
                                        <p:cTn id="18" dur="2000"/>
                                        <p:tgtEl>
                                          <p:spTgt spid="5">
                                            <p:txEl>
                                              <p:pRg st="5" end="5"/>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wheel(1)">
                                      <p:cBhvr>
                                        <p:cTn id="21" dur="2000"/>
                                        <p:tgtEl>
                                          <p:spTgt spid="5">
                                            <p:txEl>
                                              <p:pRg st="6" end="6"/>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wheel(1)">
                                      <p:cBhvr>
                                        <p:cTn id="24" dur="2000"/>
                                        <p:tgtEl>
                                          <p:spTgt spid="5">
                                            <p:txEl>
                                              <p:pRg st="7" end="7"/>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heel(1)">
                                      <p:cBhvr>
                                        <p:cTn id="27" dur="2000"/>
                                        <p:tgtEl>
                                          <p:spTgt spid="5">
                                            <p:txEl>
                                              <p:pRg st="9" end="9"/>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wheel(1)">
                                      <p:cBhvr>
                                        <p:cTn id="30" dur="2000"/>
                                        <p:tgtEl>
                                          <p:spTgt spid="5">
                                            <p:txEl>
                                              <p:pRg st="10" end="1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a:extLst>
              <a:ext uri="{FF2B5EF4-FFF2-40B4-BE49-F238E27FC236}">
                <a16:creationId xmlns:a16="http://schemas.microsoft.com/office/drawing/2014/main" id="{FC0997C3-E412-162A-7388-8855D918BF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F9C6B0-307A-2640-9E46-2BADB481A6CC}" type="slidenum">
              <a:rPr lang="fr-FR" altLang="fr-FR" sz="1200" smtClean="0">
                <a:solidFill>
                  <a:srgbClr val="898989"/>
                </a:solidFill>
                <a:latin typeface="Tahoma" panose="020B0604030504040204" pitchFamily="34" charset="0"/>
              </a:rPr>
              <a:pPr>
                <a:spcBef>
                  <a:spcPct val="0"/>
                </a:spcBef>
                <a:buFontTx/>
                <a:buNone/>
              </a:pPr>
              <a:t>12</a:t>
            </a:fld>
            <a:endParaRPr lang="fr-FR" altLang="fr-FR" sz="1200">
              <a:solidFill>
                <a:srgbClr val="898989"/>
              </a:solidFill>
              <a:latin typeface="Tahoma" panose="020B0604030504040204" pitchFamily="34" charset="0"/>
            </a:endParaRPr>
          </a:p>
        </p:txBody>
      </p:sp>
      <p:sp>
        <p:nvSpPr>
          <p:cNvPr id="5" name="Espace réservé du contenu 2">
            <a:extLst>
              <a:ext uri="{FF2B5EF4-FFF2-40B4-BE49-F238E27FC236}">
                <a16:creationId xmlns:a16="http://schemas.microsoft.com/office/drawing/2014/main" id="{1DE9D025-BC06-DD42-B94C-338D73CE05E3}"/>
              </a:ext>
            </a:extLst>
          </p:cNvPr>
          <p:cNvSpPr>
            <a:spLocks noGrp="1"/>
          </p:cNvSpPr>
          <p:nvPr>
            <p:ph idx="1"/>
          </p:nvPr>
        </p:nvSpPr>
        <p:spPr>
          <a:xfrm>
            <a:off x="2195513" y="1268413"/>
            <a:ext cx="6394450" cy="4010025"/>
          </a:xfrm>
        </p:spPr>
        <p:txBody>
          <a:bodyPr/>
          <a:lstStyle/>
          <a:p>
            <a:pPr marL="385763" lvl="1" indent="-385763" algn="ctr">
              <a:spcBef>
                <a:spcPct val="0"/>
              </a:spcBef>
              <a:buFont typeface="Arial" panose="020B0604020202020204" pitchFamily="34" charset="0"/>
              <a:buNone/>
            </a:pPr>
            <a:endParaRPr lang="fr-CA" altLang="fr-FR" sz="2400">
              <a:latin typeface="Garamond" panose="02020404030301010803" pitchFamily="18" charset="0"/>
            </a:endParaRPr>
          </a:p>
          <a:p>
            <a:pPr marL="385763" lvl="1" indent="-385763" algn="ctr">
              <a:spcBef>
                <a:spcPct val="0"/>
              </a:spcBef>
              <a:buFont typeface="Arial" panose="020B0604020202020204" pitchFamily="34" charset="0"/>
              <a:buNone/>
            </a:pPr>
            <a:r>
              <a:rPr lang="fr-FR" altLang="fr-FR" sz="2400" b="1">
                <a:latin typeface="Garamond" panose="02020404030301010803" pitchFamily="18" charset="0"/>
                <a:cs typeface="Times New Roman" panose="02020603050405020304" pitchFamily="18" charset="0"/>
              </a:rPr>
              <a:t> les frais </a:t>
            </a:r>
            <a:r>
              <a:rPr lang="fr-FR" altLang="fr-FR" sz="2400">
                <a:latin typeface="Garamond" panose="02020404030301010803" pitchFamily="18" charset="0"/>
                <a:cs typeface="Times New Roman" panose="02020603050405020304" pitchFamily="18" charset="0"/>
              </a:rPr>
              <a:t>inhérents à la procédure et au suivi de la mise en œuvre de l’EE sont </a:t>
            </a:r>
            <a:r>
              <a:rPr lang="fr-FR" altLang="fr-FR" sz="2400" b="1">
                <a:latin typeface="Garamond" panose="02020404030301010803" pitchFamily="18" charset="0"/>
                <a:cs typeface="Times New Roman" panose="02020603050405020304" pitchFamily="18" charset="0"/>
              </a:rPr>
              <a:t>à la charge du promoteur </a:t>
            </a:r>
            <a:r>
              <a:rPr lang="fr-FR" altLang="fr-FR" sz="2400">
                <a:latin typeface="Garamond" panose="02020404030301010803" pitchFamily="18" charset="0"/>
                <a:cs typeface="Times New Roman" panose="02020603050405020304" pitchFamily="18" charset="0"/>
              </a:rPr>
              <a:t>et sont déterminés par voie règlementaire. </a:t>
            </a:r>
            <a:r>
              <a:rPr lang="fr-FR" altLang="fr-FR" sz="2400" b="1">
                <a:latin typeface="Garamond" panose="02020404030301010803" pitchFamily="18" charset="0"/>
                <a:cs typeface="Times New Roman" panose="02020603050405020304" pitchFamily="18" charset="0"/>
              </a:rPr>
              <a:t>(art. 6) </a:t>
            </a:r>
            <a:endParaRPr lang="fr-CA" altLang="fr-FR" sz="2400">
              <a:latin typeface="Garamond" panose="02020404030301010803" pitchFamily="18" charset="0"/>
            </a:endParaRPr>
          </a:p>
          <a:p>
            <a:pPr marL="385763" lvl="1" indent="-385763" algn="ctr">
              <a:spcBef>
                <a:spcPct val="0"/>
              </a:spcBef>
              <a:buFont typeface="Arial" panose="020B0604020202020204" pitchFamily="34" charset="0"/>
              <a:buNone/>
            </a:pPr>
            <a:endParaRPr lang="fr-CA" altLang="fr-FR" sz="2400">
              <a:latin typeface="Garamond" panose="02020404030301010803" pitchFamily="18" charset="0"/>
            </a:endParaRPr>
          </a:p>
          <a:p>
            <a:pPr marL="385763" lvl="1" indent="-385763" algn="ctr">
              <a:spcBef>
                <a:spcPct val="0"/>
              </a:spcBef>
              <a:buFont typeface="Arial" panose="020B0604020202020204" pitchFamily="34" charset="0"/>
              <a:buNone/>
            </a:pPr>
            <a:r>
              <a:rPr lang="fr-CA" altLang="fr-FR" sz="2400">
                <a:latin typeface="Garamond" panose="02020404030301010803" pitchFamily="18" charset="0"/>
              </a:rPr>
              <a:t>Les autorités publiques ne peuvent </a:t>
            </a:r>
            <a:r>
              <a:rPr lang="fr-CA" altLang="fr-FR" sz="2400" b="1">
                <a:latin typeface="Garamond" panose="02020404030301010803" pitchFamily="18" charset="0"/>
              </a:rPr>
              <a:t>sous peine de nullité, décider, approuver ou autoriser l’exécution sans disposer d’un CCE </a:t>
            </a:r>
            <a:r>
              <a:rPr lang="fr-CA" altLang="fr-FR" sz="2400">
                <a:latin typeface="Garamond" panose="02020404030301010803" pitchFamily="18" charset="0"/>
              </a:rPr>
              <a:t>délivré par l’autorité compétente (art. 7)</a:t>
            </a:r>
          </a:p>
        </p:txBody>
      </p:sp>
      <p:sp>
        <p:nvSpPr>
          <p:cNvPr id="6" name="Espace réservé du texte 3">
            <a:extLst>
              <a:ext uri="{FF2B5EF4-FFF2-40B4-BE49-F238E27FC236}">
                <a16:creationId xmlns:a16="http://schemas.microsoft.com/office/drawing/2014/main" id="{38B89D71-7F9A-FA92-98BD-130C88061660}"/>
              </a:ext>
            </a:extLst>
          </p:cNvPr>
          <p:cNvSpPr txBox="1">
            <a:spLocks/>
          </p:cNvSpPr>
          <p:nvPr/>
        </p:nvSpPr>
        <p:spPr bwMode="auto">
          <a:xfrm>
            <a:off x="160182" y="2337780"/>
            <a:ext cx="2071489" cy="1872208"/>
          </a:xfrm>
          <a:prstGeom prst="rect">
            <a:avLst/>
          </a:prstGeom>
          <a:ln/>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a:lstStyle>
            <a:lvl1pPr marL="0" indent="0" algn="l" rtl="0" eaLnBrk="0" fontAlgn="base" hangingPunct="0">
              <a:spcBef>
                <a:spcPct val="20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r">
              <a:defRPr/>
            </a:pPr>
            <a:endParaRPr lang="fr-FR" altLang="fr-FR" sz="1800" b="1" i="1" u="sng" dirty="0">
              <a:latin typeface="Gill Sans MT" panose="020B0502020104020203" pitchFamily="34" charset="0"/>
            </a:endParaRPr>
          </a:p>
          <a:p>
            <a:pPr algn="ctr">
              <a:defRPr/>
            </a:pPr>
            <a:r>
              <a:rPr lang="fr-FR" altLang="fr-FR" sz="2400" b="1" dirty="0">
                <a:latin typeface="Garamond" panose="02020404030301010803" pitchFamily="18" charset="0"/>
              </a:rPr>
              <a:t>De l’objet et du champs d’application</a:t>
            </a:r>
          </a:p>
        </p:txBody>
      </p:sp>
      <p:sp>
        <p:nvSpPr>
          <p:cNvPr id="2" name="ZoneTexte 1">
            <a:extLst>
              <a:ext uri="{FF2B5EF4-FFF2-40B4-BE49-F238E27FC236}">
                <a16:creationId xmlns:a16="http://schemas.microsoft.com/office/drawing/2014/main" id="{BA483535-70E5-182E-E4E8-4ECCF12CCECA}"/>
              </a:ext>
            </a:extLst>
          </p:cNvPr>
          <p:cNvSpPr txBox="1">
            <a:spLocks noChangeArrowheads="1"/>
          </p:cNvSpPr>
          <p:nvPr/>
        </p:nvSpPr>
        <p:spPr bwMode="auto">
          <a:xfrm>
            <a:off x="165100" y="2838450"/>
            <a:ext cx="2014538" cy="8715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De outils de l’EES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1)">
                                      <p:cBhvr>
                                        <p:cTn id="7" dur="2000"/>
                                        <p:tgtEl>
                                          <p:spTgt spid="5">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heel(1)">
                                      <p:cBhvr>
                                        <p:cTn id="10" dur="2000"/>
                                        <p:tgtEl>
                                          <p:spTgt spid="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4">
            <a:extLst>
              <a:ext uri="{FF2B5EF4-FFF2-40B4-BE49-F238E27FC236}">
                <a16:creationId xmlns:a16="http://schemas.microsoft.com/office/drawing/2014/main" id="{61DB033F-4B95-D1DB-B7FD-3675807730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0B5AA6-8531-A446-AC67-2E730E3A1ECD}" type="slidenum">
              <a:rPr lang="fr-FR" altLang="fr-FR" sz="1200" smtClean="0">
                <a:solidFill>
                  <a:srgbClr val="898989"/>
                </a:solidFill>
                <a:latin typeface="Tahoma" panose="020B0604030504040204" pitchFamily="34" charset="0"/>
              </a:rPr>
              <a:pPr>
                <a:spcBef>
                  <a:spcPct val="0"/>
                </a:spcBef>
                <a:buFontTx/>
                <a:buNone/>
              </a:pPr>
              <a:t>13</a:t>
            </a:fld>
            <a:endParaRPr lang="fr-FR" altLang="fr-FR" sz="1200">
              <a:solidFill>
                <a:srgbClr val="898989"/>
              </a:solidFill>
              <a:latin typeface="Tahoma" panose="020B0604030504040204" pitchFamily="34" charset="0"/>
            </a:endParaRPr>
          </a:p>
        </p:txBody>
      </p:sp>
      <p:pic>
        <p:nvPicPr>
          <p:cNvPr id="8" name="Image 7">
            <a:extLst>
              <a:ext uri="{FF2B5EF4-FFF2-40B4-BE49-F238E27FC236}">
                <a16:creationId xmlns:a16="http://schemas.microsoft.com/office/drawing/2014/main" id="{5CE6B157-9D7E-8605-A958-2D8FD9525986}"/>
              </a:ext>
            </a:extLst>
          </p:cNvPr>
          <p:cNvPicPr>
            <a:picLocks noChangeAspect="1"/>
          </p:cNvPicPr>
          <p:nvPr/>
        </p:nvPicPr>
        <p:blipFill rotWithShape="1">
          <a:blip r:embed="rId2"/>
          <a:srcRect b="64081"/>
          <a:stretch/>
        </p:blipFill>
        <p:spPr>
          <a:xfrm>
            <a:off x="2170113" y="238125"/>
            <a:ext cx="6827837" cy="5607050"/>
          </a:xfrm>
          <a:prstGeom prst="rect">
            <a:avLst/>
          </a:prstGeom>
          <a:ln>
            <a:noFill/>
          </a:ln>
          <a:effectLst>
            <a:outerShdw blurRad="190500" algn="tl" rotWithShape="0">
              <a:srgbClr val="000000">
                <a:alpha val="70000"/>
              </a:srgbClr>
            </a:outerShdw>
          </a:effectLst>
        </p:spPr>
      </p:pic>
      <p:sp>
        <p:nvSpPr>
          <p:cNvPr id="2" name="ZoneTexte 1">
            <a:extLst>
              <a:ext uri="{FF2B5EF4-FFF2-40B4-BE49-F238E27FC236}">
                <a16:creationId xmlns:a16="http://schemas.microsoft.com/office/drawing/2014/main" id="{24247316-D1AA-59C2-0B0F-93160647CCB1}"/>
              </a:ext>
            </a:extLst>
          </p:cNvPr>
          <p:cNvSpPr txBox="1">
            <a:spLocks noChangeArrowheads="1"/>
          </p:cNvSpPr>
          <p:nvPr/>
        </p:nvSpPr>
        <p:spPr bwMode="auto">
          <a:xfrm>
            <a:off x="2170113" y="4221163"/>
            <a:ext cx="6827837" cy="19383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2400">
                <a:latin typeface="Garamond" panose="02020404030301010803" pitchFamily="18" charset="0"/>
                <a:cs typeface="Calibri" panose="020F0502020204030204" pitchFamily="34" charset="0"/>
              </a:rPr>
              <a:t>coordonner et/ou conduire les missions de vérification terrain et audiences publiques des activités assujetties afin</a:t>
            </a:r>
            <a:r>
              <a:rPr lang="fr-FR" altLang="fr-FR" sz="2400">
                <a:solidFill>
                  <a:srgbClr val="30353A"/>
                </a:solidFill>
                <a:latin typeface="Garamond" panose="02020404030301010803" pitchFamily="18" charset="0"/>
                <a:cs typeface="Calibri" panose="020F0502020204030204" pitchFamily="34" charset="0"/>
              </a:rPr>
              <a:t> de bien cerner les enjeux et les préoccupations des parties prenantes en particulier les populations affectées </a:t>
            </a:r>
            <a:endParaRPr lang="fr-CA" altLang="fr-FR" sz="2400">
              <a:latin typeface="Garamond" panose="02020404030301010803" pitchFamily="18" charset="0"/>
            </a:endParaRPr>
          </a:p>
        </p:txBody>
      </p:sp>
      <p:sp>
        <p:nvSpPr>
          <p:cNvPr id="3" name="ZoneTexte 2">
            <a:extLst>
              <a:ext uri="{FF2B5EF4-FFF2-40B4-BE49-F238E27FC236}">
                <a16:creationId xmlns:a16="http://schemas.microsoft.com/office/drawing/2014/main" id="{C89DBB04-3A28-1B5A-F082-0ED3313C55A5}"/>
              </a:ext>
            </a:extLst>
          </p:cNvPr>
          <p:cNvSpPr txBox="1">
            <a:spLocks noChangeArrowheads="1"/>
          </p:cNvSpPr>
          <p:nvPr/>
        </p:nvSpPr>
        <p:spPr bwMode="auto">
          <a:xfrm>
            <a:off x="0" y="2795588"/>
            <a:ext cx="2016125" cy="12668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Organe en charge de l’EES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B897723D-2866-88AB-828A-6931B2964287}"/>
              </a:ext>
            </a:extLst>
          </p:cNvPr>
          <p:cNvSpPr>
            <a:spLocks noGrp="1"/>
          </p:cNvSpPr>
          <p:nvPr>
            <p:ph type="title"/>
          </p:nvPr>
        </p:nvSpPr>
        <p:spPr/>
        <p:txBody>
          <a:bodyPr/>
          <a:lstStyle/>
          <a:p>
            <a:endParaRPr lang="fr-CA" altLang="fr-FR"/>
          </a:p>
        </p:txBody>
      </p:sp>
      <p:sp>
        <p:nvSpPr>
          <p:cNvPr id="19459" name="Espace réservé du contenu 2">
            <a:extLst>
              <a:ext uri="{FF2B5EF4-FFF2-40B4-BE49-F238E27FC236}">
                <a16:creationId xmlns:a16="http://schemas.microsoft.com/office/drawing/2014/main" id="{01FD5A3E-114E-2DD0-8CDF-9D82F3FBA832}"/>
              </a:ext>
            </a:extLst>
          </p:cNvPr>
          <p:cNvSpPr>
            <a:spLocks noGrp="1"/>
          </p:cNvSpPr>
          <p:nvPr>
            <p:ph idx="1"/>
          </p:nvPr>
        </p:nvSpPr>
        <p:spPr/>
        <p:txBody>
          <a:bodyPr/>
          <a:lstStyle/>
          <a:p>
            <a:endParaRPr lang="fr-CA" altLang="fr-FR"/>
          </a:p>
        </p:txBody>
      </p:sp>
      <p:sp>
        <p:nvSpPr>
          <p:cNvPr id="19460" name="Espace réservé du texte 3">
            <a:extLst>
              <a:ext uri="{FF2B5EF4-FFF2-40B4-BE49-F238E27FC236}">
                <a16:creationId xmlns:a16="http://schemas.microsoft.com/office/drawing/2014/main" id="{E70B5C22-DFF5-5C19-6372-E3806E96D786}"/>
              </a:ext>
            </a:extLst>
          </p:cNvPr>
          <p:cNvSpPr>
            <a:spLocks noGrp="1"/>
          </p:cNvSpPr>
          <p:nvPr>
            <p:ph type="body" sz="half" idx="2"/>
          </p:nvPr>
        </p:nvSpPr>
        <p:spPr/>
        <p:txBody>
          <a:bodyPr/>
          <a:lstStyle/>
          <a:p>
            <a:endParaRPr lang="fr-CA" altLang="fr-FR"/>
          </a:p>
        </p:txBody>
      </p:sp>
      <p:sp>
        <p:nvSpPr>
          <p:cNvPr id="19461" name="Espace réservé du numéro de diapositive 4">
            <a:extLst>
              <a:ext uri="{FF2B5EF4-FFF2-40B4-BE49-F238E27FC236}">
                <a16:creationId xmlns:a16="http://schemas.microsoft.com/office/drawing/2014/main" id="{5940A035-348A-3C32-DCCB-1B5940F9E8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2C9F2D-4388-394B-9835-5EB0F24A2969}" type="slidenum">
              <a:rPr lang="fr-FR" altLang="fr-FR" sz="1200" smtClean="0">
                <a:solidFill>
                  <a:srgbClr val="898989"/>
                </a:solidFill>
                <a:latin typeface="Tahoma" panose="020B0604030504040204" pitchFamily="34" charset="0"/>
              </a:rPr>
              <a:pPr>
                <a:spcBef>
                  <a:spcPct val="0"/>
                </a:spcBef>
                <a:buFontTx/>
                <a:buNone/>
              </a:pPr>
              <a:t>14</a:t>
            </a:fld>
            <a:endParaRPr lang="fr-FR" altLang="fr-FR" sz="1200">
              <a:solidFill>
                <a:srgbClr val="898989"/>
              </a:solidFill>
              <a:latin typeface="Tahoma" panose="020B0604030504040204" pitchFamily="34" charset="0"/>
            </a:endParaRPr>
          </a:p>
        </p:txBody>
      </p:sp>
      <p:pic>
        <p:nvPicPr>
          <p:cNvPr id="6" name="Image 5">
            <a:extLst>
              <a:ext uri="{FF2B5EF4-FFF2-40B4-BE49-F238E27FC236}">
                <a16:creationId xmlns:a16="http://schemas.microsoft.com/office/drawing/2014/main" id="{5E3E6A13-9DB1-313C-A219-ABCF56355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50"/>
          <a:stretch>
            <a:fillRect/>
          </a:stretch>
        </p:blipFill>
        <p:spPr bwMode="auto">
          <a:xfrm>
            <a:off x="457200" y="273050"/>
            <a:ext cx="793115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563B92C-0624-3B7A-F232-AE2D7959B92A}"/>
              </a:ext>
            </a:extLst>
          </p:cNvPr>
          <p:cNvSpPr>
            <a:spLocks noGrp="1"/>
          </p:cNvSpPr>
          <p:nvPr>
            <p:ph idx="1"/>
          </p:nvPr>
        </p:nvSpPr>
        <p:spPr>
          <a:xfrm>
            <a:off x="1979613" y="1808163"/>
            <a:ext cx="6264275" cy="3241675"/>
          </a:xfrm>
        </p:spPr>
        <p:txBody>
          <a:bodyPr/>
          <a:lstStyle/>
          <a:p>
            <a:pPr marL="0" indent="0" algn="ctr">
              <a:buFont typeface="Arial" panose="020B0604020202020204" pitchFamily="34" charset="0"/>
              <a:buNone/>
              <a:defRPr/>
            </a:pPr>
            <a:r>
              <a:rPr lang="fr-FR" altLang="fr-FR" sz="2400" b="1" dirty="0">
                <a:effectLst>
                  <a:outerShdw blurRad="38100" dist="38100" dir="2700000" algn="tl">
                    <a:srgbClr val="000000">
                      <a:alpha val="43137"/>
                    </a:srgbClr>
                  </a:outerShdw>
                </a:effectLst>
                <a:latin typeface="Garamond" panose="02020404030301010803" pitchFamily="18" charset="0"/>
              </a:rPr>
              <a:t>Les actions et poursuites sont exercées conformément aux dispositions du code de procédure pénale (art. 33)</a:t>
            </a:r>
          </a:p>
          <a:p>
            <a:pPr marL="0" indent="0" algn="ctr">
              <a:buFont typeface="Arial" panose="020B0604020202020204" pitchFamily="34" charset="0"/>
              <a:buNone/>
              <a:defRPr/>
            </a:pPr>
            <a:endParaRPr lang="fr-FR" altLang="fr-FR" sz="2400" b="1" u="sng" dirty="0">
              <a:effectLst>
                <a:outerShdw blurRad="38100" dist="38100" dir="2700000" algn="tl">
                  <a:srgbClr val="000000">
                    <a:alpha val="43137"/>
                  </a:srgbClr>
                </a:outerShdw>
              </a:effectLst>
              <a:latin typeface="Garamond" panose="02020404030301010803" pitchFamily="18" charset="0"/>
            </a:endParaRPr>
          </a:p>
          <a:p>
            <a:pPr marL="0" indent="0" algn="ctr">
              <a:buFont typeface="Arial" panose="020B0604020202020204" pitchFamily="34" charset="0"/>
              <a:buNone/>
              <a:defRPr/>
            </a:pPr>
            <a:r>
              <a:rPr lang="fr-FR" sz="2400" b="1" u="sng" dirty="0">
                <a:solidFill>
                  <a:srgbClr val="00B050"/>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les associations agréées de protection de l’environnement peuvent se constituer partie civile pour le compte des populations concernées (art. 34)</a:t>
            </a:r>
          </a:p>
          <a:p>
            <a:pPr>
              <a:defRPr/>
            </a:pPr>
            <a:endParaRPr lang="fr-FR" dirty="0"/>
          </a:p>
        </p:txBody>
      </p:sp>
      <p:sp>
        <p:nvSpPr>
          <p:cNvPr id="20483" name="Espace réservé du numéro de diapositive 4">
            <a:extLst>
              <a:ext uri="{FF2B5EF4-FFF2-40B4-BE49-F238E27FC236}">
                <a16:creationId xmlns:a16="http://schemas.microsoft.com/office/drawing/2014/main" id="{0E04F40D-13D2-5B18-DB0F-CF93C20D95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95F346-7D17-F64D-B7AA-9C227146249D}" type="slidenum">
              <a:rPr lang="fr-FR" altLang="fr-FR" sz="1200" smtClean="0">
                <a:solidFill>
                  <a:srgbClr val="898989"/>
                </a:solidFill>
                <a:latin typeface="Tahoma" panose="020B0604030504040204" pitchFamily="34" charset="0"/>
              </a:rPr>
              <a:pPr>
                <a:spcBef>
                  <a:spcPct val="0"/>
                </a:spcBef>
                <a:buFontTx/>
                <a:buNone/>
              </a:pPr>
              <a:t>15</a:t>
            </a:fld>
            <a:endParaRPr lang="fr-FR" altLang="fr-FR" sz="1200">
              <a:solidFill>
                <a:srgbClr val="898989"/>
              </a:solidFill>
              <a:latin typeface="Tahoma" panose="020B0604030504040204" pitchFamily="34" charset="0"/>
            </a:endParaRPr>
          </a:p>
        </p:txBody>
      </p:sp>
      <p:sp>
        <p:nvSpPr>
          <p:cNvPr id="2" name="ZoneTexte 1">
            <a:extLst>
              <a:ext uri="{FF2B5EF4-FFF2-40B4-BE49-F238E27FC236}">
                <a16:creationId xmlns:a16="http://schemas.microsoft.com/office/drawing/2014/main" id="{FBF4962E-6B53-A4AB-1AE4-7067DAC42C31}"/>
              </a:ext>
            </a:extLst>
          </p:cNvPr>
          <p:cNvSpPr txBox="1">
            <a:spLocks noChangeArrowheads="1"/>
          </p:cNvSpPr>
          <p:nvPr/>
        </p:nvSpPr>
        <p:spPr bwMode="auto">
          <a:xfrm>
            <a:off x="179388" y="2924175"/>
            <a:ext cx="2016125" cy="8715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Actions et poursuites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141360-5D19-A709-AAD1-86266A50B1EA}"/>
              </a:ext>
            </a:extLst>
          </p:cNvPr>
          <p:cNvSpPr>
            <a:spLocks noGrp="1"/>
          </p:cNvSpPr>
          <p:nvPr>
            <p:ph idx="1"/>
          </p:nvPr>
        </p:nvSpPr>
        <p:spPr>
          <a:xfrm>
            <a:off x="1817688" y="333375"/>
            <a:ext cx="6840537" cy="6119813"/>
          </a:xfrm>
        </p:spPr>
        <p:txBody>
          <a:bodyPr/>
          <a:lstStyle/>
          <a:p>
            <a:pPr marL="0" indent="0" algn="ctr">
              <a:spcAft>
                <a:spcPts val="6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la juridiction saisie peut en outre et selon les cas, ordonner la cessation ou la suspension des activités pour une durée qu’elle fixe, la fermeture de l’établissement, la remise en état et l’assainissement des lieux, sans préjudice des réparations civiles et de la remise en conformité </a:t>
            </a:r>
            <a:r>
              <a:rPr lang="fr-FR" altLang="fr-FR" sz="2400" b="1" dirty="0">
                <a:latin typeface="Garamond" panose="02020404030301010803" pitchFamily="18" charset="0"/>
                <a:cs typeface="Times New Roman" panose="02020603050405020304" pitchFamily="18" charset="0"/>
              </a:rPr>
              <a:t>(art 39. alinéa 2).</a:t>
            </a:r>
          </a:p>
          <a:p>
            <a:pPr marL="0" indent="0" algn="ctr">
              <a:spcAft>
                <a:spcPts val="600"/>
              </a:spcAft>
              <a:buFont typeface="Arial" panose="020B0604020202020204" pitchFamily="34" charset="0"/>
              <a:buNone/>
              <a:defRPr/>
            </a:pPr>
            <a:endParaRPr lang="fr-FR" sz="2400" b="1" dirty="0">
              <a:latin typeface="Garamond" panose="02020404030301010803" pitchFamily="18" charset="0"/>
              <a:cs typeface="Times New Roman" panose="02020603050405020304" pitchFamily="18" charset="0"/>
            </a:endParaRPr>
          </a:p>
          <a:p>
            <a:pPr marL="0" indent="0" algn="ctr">
              <a:spcAft>
                <a:spcPts val="6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Est punie d’une peine d’emprisonnement de trois (3) ans à cinq (5) ans et d’une amende de dix (10) millions de FCFA à cinquante (50) millions de FCFA, ou de l’une de ces deux (2) peines seulement, quiconque met en œuvre une politique, une stratégie, un plan, un programme, un projet ou toute autre activité en violation des dispositions des art. 14 et 15 </a:t>
            </a:r>
            <a:r>
              <a:rPr lang="fr-FR" altLang="fr-FR" sz="2400" b="1" dirty="0">
                <a:latin typeface="Garamond" panose="02020404030301010803" pitchFamily="18" charset="0"/>
                <a:cs typeface="Times New Roman" panose="02020603050405020304" pitchFamily="18" charset="0"/>
              </a:rPr>
              <a:t>(art. 40). </a:t>
            </a:r>
          </a:p>
          <a:p>
            <a:pPr>
              <a:defRPr/>
            </a:pPr>
            <a:endParaRPr lang="fr-FR" dirty="0"/>
          </a:p>
        </p:txBody>
      </p:sp>
      <p:sp>
        <p:nvSpPr>
          <p:cNvPr id="21507" name="Espace réservé du numéro de diapositive 4">
            <a:extLst>
              <a:ext uri="{FF2B5EF4-FFF2-40B4-BE49-F238E27FC236}">
                <a16:creationId xmlns:a16="http://schemas.microsoft.com/office/drawing/2014/main" id="{4448BD30-11B7-9FB8-920A-4DA59C057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E94714-891C-2142-9A4E-EFB0A30B8B5B}" type="slidenum">
              <a:rPr lang="fr-FR" altLang="fr-FR" sz="1200" smtClean="0">
                <a:solidFill>
                  <a:srgbClr val="898989"/>
                </a:solidFill>
                <a:latin typeface="Tahoma" panose="020B0604030504040204" pitchFamily="34" charset="0"/>
              </a:rPr>
              <a:pPr>
                <a:spcBef>
                  <a:spcPct val="0"/>
                </a:spcBef>
                <a:buFontTx/>
                <a:buNone/>
              </a:pPr>
              <a:t>16</a:t>
            </a:fld>
            <a:endParaRPr lang="fr-FR" altLang="fr-FR" sz="1200">
              <a:solidFill>
                <a:srgbClr val="898989"/>
              </a:solidFill>
              <a:latin typeface="Tahoma" panose="020B0604030504040204" pitchFamily="34" charset="0"/>
            </a:endParaRPr>
          </a:p>
        </p:txBody>
      </p:sp>
      <p:sp>
        <p:nvSpPr>
          <p:cNvPr id="2" name="ZoneTexte 1">
            <a:extLst>
              <a:ext uri="{FF2B5EF4-FFF2-40B4-BE49-F238E27FC236}">
                <a16:creationId xmlns:a16="http://schemas.microsoft.com/office/drawing/2014/main" id="{7E7DC71A-71D4-0DEE-144B-78434FFFF0D1}"/>
              </a:ext>
            </a:extLst>
          </p:cNvPr>
          <p:cNvSpPr txBox="1">
            <a:spLocks noChangeArrowheads="1"/>
          </p:cNvSpPr>
          <p:nvPr/>
        </p:nvSpPr>
        <p:spPr bwMode="auto">
          <a:xfrm>
            <a:off x="107950" y="2420938"/>
            <a:ext cx="2014538" cy="8699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Infractions et sanctions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a:extLst>
              <a:ext uri="{FF2B5EF4-FFF2-40B4-BE49-F238E27FC236}">
                <a16:creationId xmlns:a16="http://schemas.microsoft.com/office/drawing/2014/main" id="{C0202CF2-8CE0-E3FF-4926-AA97E5794C67}"/>
              </a:ext>
            </a:extLst>
          </p:cNvPr>
          <p:cNvSpPr>
            <a:spLocks noGrp="1"/>
          </p:cNvSpPr>
          <p:nvPr>
            <p:ph idx="1"/>
          </p:nvPr>
        </p:nvSpPr>
        <p:spPr>
          <a:xfrm>
            <a:off x="1817688" y="333375"/>
            <a:ext cx="7218362" cy="6119813"/>
          </a:xfrm>
        </p:spPr>
        <p:txBody>
          <a:bodyPr/>
          <a:lstStyle/>
          <a:p>
            <a:pPr marL="0" indent="0" algn="ctr">
              <a:spcAft>
                <a:spcPts val="600"/>
              </a:spcAft>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Est punie d’une peine d’emprisonnement de un (1) an à trois (3) ans et d’une amende de cinq (5) millions de FCFA à dix (10) millions de FCFA, ou de l’une de ces deux (2) peines seulement, quiconque met en œuvre une politique, une stratégie, un plan, un programme, un projet ou toute autre activité en violation des dispositions des articles 16 à 19 ci-dessus </a:t>
            </a:r>
            <a:r>
              <a:rPr lang="fr-FR" altLang="fr-FR" sz="2400" b="1">
                <a:latin typeface="Garamond" panose="02020404030301010803" pitchFamily="18" charset="0"/>
                <a:cs typeface="Times New Roman" panose="02020603050405020304" pitchFamily="18" charset="0"/>
              </a:rPr>
              <a:t>(art. 41).</a:t>
            </a:r>
          </a:p>
          <a:p>
            <a:pPr marL="0" indent="0" algn="ctr">
              <a:spcAft>
                <a:spcPts val="2400"/>
              </a:spcAft>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Est punie d’une peine d’emprisonnement de un (1) an à trois (3) ans et d’une amende de cinq (5) millions de FCFA à dix (10) millions de FCFA, ou de l’une de ces deux (2) peines seulement quiconque aura manqué de mettre en œuvre les mesures de protection de l’environnement, d’atténuation ou de renforcement des impacts environnementaux et sociaux, préconisées par la rapport d’évaluation environnementale approuvée par le Ministre chargé de l’Environnement </a:t>
            </a:r>
            <a:r>
              <a:rPr lang="fr-FR" altLang="fr-FR" sz="2400" b="1">
                <a:latin typeface="Garamond" panose="02020404030301010803" pitchFamily="18" charset="0"/>
                <a:cs typeface="Times New Roman" panose="02020603050405020304" pitchFamily="18" charset="0"/>
              </a:rPr>
              <a:t>(art. 42)</a:t>
            </a:r>
            <a:endParaRPr lang="fr-FR" altLang="fr-FR" b="1">
              <a:latin typeface="Garamond" panose="02020404030301010803" pitchFamily="18" charset="0"/>
            </a:endParaRPr>
          </a:p>
        </p:txBody>
      </p:sp>
      <p:sp>
        <p:nvSpPr>
          <p:cNvPr id="22531" name="Espace réservé du numéro de diapositive 4">
            <a:extLst>
              <a:ext uri="{FF2B5EF4-FFF2-40B4-BE49-F238E27FC236}">
                <a16:creationId xmlns:a16="http://schemas.microsoft.com/office/drawing/2014/main" id="{194DD4A3-5EE3-FE30-004C-2C8F93351D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D8A34D-AFA2-0F41-8F75-C808FABC4AA7}" type="slidenum">
              <a:rPr lang="fr-FR" altLang="fr-FR" sz="1200" smtClean="0">
                <a:solidFill>
                  <a:srgbClr val="898989"/>
                </a:solidFill>
                <a:latin typeface="Tahoma" panose="020B0604030504040204" pitchFamily="34" charset="0"/>
              </a:rPr>
              <a:pPr>
                <a:spcBef>
                  <a:spcPct val="0"/>
                </a:spcBef>
                <a:buFontTx/>
                <a:buNone/>
              </a:pPr>
              <a:t>17</a:t>
            </a:fld>
            <a:endParaRPr lang="fr-FR" altLang="fr-FR" sz="1200">
              <a:solidFill>
                <a:srgbClr val="898989"/>
              </a:solidFill>
              <a:latin typeface="Tahoma" panose="020B0604030504040204" pitchFamily="34" charset="0"/>
            </a:endParaRPr>
          </a:p>
        </p:txBody>
      </p:sp>
      <p:sp>
        <p:nvSpPr>
          <p:cNvPr id="2" name="ZoneTexte 1">
            <a:extLst>
              <a:ext uri="{FF2B5EF4-FFF2-40B4-BE49-F238E27FC236}">
                <a16:creationId xmlns:a16="http://schemas.microsoft.com/office/drawing/2014/main" id="{7871D418-CC73-9814-A6F5-F19CFAD4A32E}"/>
              </a:ext>
            </a:extLst>
          </p:cNvPr>
          <p:cNvSpPr txBox="1">
            <a:spLocks noChangeArrowheads="1"/>
          </p:cNvSpPr>
          <p:nvPr/>
        </p:nvSpPr>
        <p:spPr bwMode="auto">
          <a:xfrm>
            <a:off x="88900" y="2559050"/>
            <a:ext cx="2016125" cy="8699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Infractions et sanctions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0490EA-5419-A52E-F7D2-198F89501335}"/>
              </a:ext>
            </a:extLst>
          </p:cNvPr>
          <p:cNvSpPr>
            <a:spLocks noGrp="1"/>
          </p:cNvSpPr>
          <p:nvPr>
            <p:ph idx="1"/>
          </p:nvPr>
        </p:nvSpPr>
        <p:spPr>
          <a:xfrm>
            <a:off x="549275" y="2636838"/>
            <a:ext cx="8137525" cy="1512887"/>
          </a:xfrm>
          <a:solidFill>
            <a:schemeClr val="bg2">
              <a:lumMod val="90000"/>
            </a:schemeClr>
          </a:solidFill>
        </p:spPr>
        <p:txBody>
          <a:bodyPr/>
          <a:lstStyle/>
          <a:p>
            <a:pPr marL="0" indent="0" algn="ctr">
              <a:spcBef>
                <a:spcPct val="0"/>
              </a:spcBef>
              <a:buFont typeface="Arial" panose="020B0604020202020204" pitchFamily="34" charset="0"/>
              <a:buNone/>
              <a:defRPr/>
            </a:pPr>
            <a:r>
              <a:rPr lang="fr-FR" altLang="fr-FR" sz="2800" dirty="0">
                <a:latin typeface="Garamond" panose="02020404030301010803" pitchFamily="18" charset="0"/>
                <a:cs typeface="Times New Roman" panose="02020603050405020304" pitchFamily="18" charset="0"/>
              </a:rPr>
              <a:t>Décret N°2019-027/PRN/MESU/DD du 11 janvier 2019 portant modalités d’application de la Loi 2018-28 du 14 mai 2018</a:t>
            </a:r>
            <a:endParaRPr lang="fr-FR" sz="2800" b="1" dirty="0">
              <a:latin typeface="Garamond" panose="02020404030301010803" pitchFamily="18" charset="0"/>
            </a:endParaRPr>
          </a:p>
        </p:txBody>
      </p:sp>
      <p:sp>
        <p:nvSpPr>
          <p:cNvPr id="23555" name="Espace réservé du numéro de diapositive 4">
            <a:extLst>
              <a:ext uri="{FF2B5EF4-FFF2-40B4-BE49-F238E27FC236}">
                <a16:creationId xmlns:a16="http://schemas.microsoft.com/office/drawing/2014/main" id="{1031FE97-4AA0-32EA-13B6-7A47ABB0CC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65993D-D285-2646-A2D0-E24D5E27E160}" type="slidenum">
              <a:rPr lang="fr-FR" altLang="fr-FR" sz="1200" smtClean="0">
                <a:solidFill>
                  <a:srgbClr val="898989"/>
                </a:solidFill>
                <a:latin typeface="Tahoma" panose="020B0604030504040204" pitchFamily="34" charset="0"/>
              </a:rPr>
              <a:pPr>
                <a:spcBef>
                  <a:spcPct val="0"/>
                </a:spcBef>
                <a:buFontTx/>
                <a:buNone/>
              </a:pPr>
              <a:t>18</a:t>
            </a:fld>
            <a:endParaRPr lang="fr-FR" altLang="fr-FR" sz="1200">
              <a:solidFill>
                <a:srgbClr val="898989"/>
              </a:solidFill>
              <a:latin typeface="Tahoma" panose="020B0604030504040204" pitchFamily="34" charset="0"/>
            </a:endParaRPr>
          </a:p>
        </p:txBody>
      </p:sp>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AEB250-0378-A4DA-DB6C-A429F19B85F8}"/>
              </a:ext>
            </a:extLst>
          </p:cNvPr>
          <p:cNvSpPr>
            <a:spLocks noGrp="1"/>
          </p:cNvSpPr>
          <p:nvPr>
            <p:ph idx="1"/>
          </p:nvPr>
        </p:nvSpPr>
        <p:spPr>
          <a:xfrm>
            <a:off x="2022475" y="1558925"/>
            <a:ext cx="6664325" cy="4441825"/>
          </a:xfrm>
        </p:spPr>
        <p:txBody>
          <a:bodyPr/>
          <a:lstStyle/>
          <a:p>
            <a:pPr marL="0" indent="0" algn="ctr">
              <a:buFont typeface="Arial" panose="020B0604020202020204" pitchFamily="34" charset="0"/>
              <a:buNone/>
              <a:defRPr/>
            </a:pPr>
            <a:r>
              <a:rPr lang="fr-FR" sz="2400" dirty="0">
                <a:latin typeface="Garamond" panose="02020404030301010803" pitchFamily="18" charset="0"/>
              </a:rPr>
              <a:t>L’ÉES est réalisée par tout promoteur qui initie une PSPP ou un Projet comportant plusieurs sous-projets, pouvant avoir des effets ES (art. 3)</a:t>
            </a:r>
          </a:p>
          <a:p>
            <a:pPr marL="0" indent="0" algn="ctr">
              <a:buFont typeface="Arial" panose="020B0604020202020204" pitchFamily="34" charset="0"/>
              <a:buNone/>
              <a:defRPr/>
            </a:pPr>
            <a:endParaRPr lang="fr-CA" sz="2400" dirty="0">
              <a:latin typeface="Garamond" panose="02020404030301010803" pitchFamily="18" charset="0"/>
            </a:endParaRPr>
          </a:p>
          <a:p>
            <a:pPr marL="0" indent="0" algn="ctr">
              <a:buFont typeface="Arial" panose="020B0604020202020204" pitchFamily="34" charset="0"/>
              <a:buNone/>
              <a:defRPr/>
            </a:pPr>
            <a:r>
              <a:rPr lang="fr-FR" sz="2400" dirty="0">
                <a:latin typeface="Garamond" panose="02020404030301010803" pitchFamily="18" charset="0"/>
              </a:rPr>
              <a:t>L’EES est aussi requise lors de toute modification substantielle des documents de politiques, stratégies, plans, programmes ou projets comportant plusieurs sous-projets (art. 4 alinéa 2)  </a:t>
            </a:r>
            <a:endParaRPr lang="fr-FR" altLang="fr-FR" sz="2400" i="1" dirty="0">
              <a:latin typeface="Garamond" panose="02020404030301010803" pitchFamily="18" charset="0"/>
              <a:cs typeface="Times New Roman" panose="02020603050405020304" pitchFamily="18" charset="0"/>
            </a:endParaRPr>
          </a:p>
          <a:p>
            <a:pPr>
              <a:defRPr/>
            </a:pPr>
            <a:endParaRPr lang="fr-FR" dirty="0"/>
          </a:p>
        </p:txBody>
      </p:sp>
      <p:sp>
        <p:nvSpPr>
          <p:cNvPr id="24579" name="Espace réservé du numéro de diapositive 4">
            <a:extLst>
              <a:ext uri="{FF2B5EF4-FFF2-40B4-BE49-F238E27FC236}">
                <a16:creationId xmlns:a16="http://schemas.microsoft.com/office/drawing/2014/main" id="{D22AE412-6BAF-2EB8-DE80-7AC7478145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018BAA-D0A3-2645-8E8A-A64DE1A631A2}" type="slidenum">
              <a:rPr lang="fr-FR" altLang="fr-FR" sz="1200" smtClean="0">
                <a:solidFill>
                  <a:srgbClr val="898989"/>
                </a:solidFill>
                <a:latin typeface="Tahoma" panose="020B0604030504040204" pitchFamily="34" charset="0"/>
              </a:rPr>
              <a:pPr>
                <a:spcBef>
                  <a:spcPct val="0"/>
                </a:spcBef>
                <a:buFontTx/>
                <a:buNone/>
              </a:pPr>
              <a:t>19</a:t>
            </a:fld>
            <a:endParaRPr lang="fr-FR" altLang="fr-FR" sz="1200">
              <a:solidFill>
                <a:srgbClr val="898989"/>
              </a:solidFill>
              <a:latin typeface="Tahoma" panose="020B0604030504040204" pitchFamily="34" charset="0"/>
            </a:endParaRPr>
          </a:p>
        </p:txBody>
      </p:sp>
      <p:pic>
        <p:nvPicPr>
          <p:cNvPr id="4" name="Image 3">
            <a:extLst>
              <a:ext uri="{FF2B5EF4-FFF2-40B4-BE49-F238E27FC236}">
                <a16:creationId xmlns:a16="http://schemas.microsoft.com/office/drawing/2014/main" id="{A2A87E82-F6E9-7486-9BB8-97BFDEDFB24D}"/>
              </a:ext>
            </a:extLst>
          </p:cNvPr>
          <p:cNvPicPr>
            <a:picLocks noChangeAspect="1"/>
          </p:cNvPicPr>
          <p:nvPr/>
        </p:nvPicPr>
        <p:blipFill>
          <a:blip r:embed="rId3"/>
          <a:stretch>
            <a:fillRect/>
          </a:stretch>
        </p:blipFill>
        <p:spPr>
          <a:xfrm>
            <a:off x="182689" y="4087428"/>
            <a:ext cx="8948870" cy="24232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 4">
            <a:extLst>
              <a:ext uri="{FF2B5EF4-FFF2-40B4-BE49-F238E27FC236}">
                <a16:creationId xmlns:a16="http://schemas.microsoft.com/office/drawing/2014/main" id="{81A26481-F141-E64E-F440-B5C9A25853FA}"/>
              </a:ext>
            </a:extLst>
          </p:cNvPr>
          <p:cNvPicPr>
            <a:picLocks noChangeAspect="1"/>
          </p:cNvPicPr>
          <p:nvPr/>
        </p:nvPicPr>
        <p:blipFill>
          <a:blip r:embed="rId4"/>
          <a:stretch>
            <a:fillRect/>
          </a:stretch>
        </p:blipFill>
        <p:spPr>
          <a:xfrm>
            <a:off x="306598" y="408313"/>
            <a:ext cx="8530804" cy="22283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ZoneTexte 1">
            <a:extLst>
              <a:ext uri="{FF2B5EF4-FFF2-40B4-BE49-F238E27FC236}">
                <a16:creationId xmlns:a16="http://schemas.microsoft.com/office/drawing/2014/main" id="{396922BB-44F7-4FFD-B55D-8921F1294204}"/>
              </a:ext>
            </a:extLst>
          </p:cNvPr>
          <p:cNvSpPr txBox="1">
            <a:spLocks noChangeArrowheads="1"/>
          </p:cNvSpPr>
          <p:nvPr/>
        </p:nvSpPr>
        <p:spPr bwMode="auto">
          <a:xfrm>
            <a:off x="142875" y="2862263"/>
            <a:ext cx="2014538" cy="4746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EES</a:t>
            </a: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74163235-6AC8-FA61-6D7A-A6D91435E205}"/>
              </a:ext>
            </a:extLst>
          </p:cNvPr>
          <p:cNvSpPr>
            <a:spLocks noGrp="1"/>
          </p:cNvSpPr>
          <p:nvPr>
            <p:ph type="title"/>
          </p:nvPr>
        </p:nvSpPr>
        <p:spPr>
          <a:xfrm>
            <a:off x="250825" y="692150"/>
            <a:ext cx="8229600" cy="504825"/>
          </a:xfrm>
          <a:solidFill>
            <a:schemeClr val="bg1">
              <a:lumMod val="95000"/>
            </a:schemeClr>
          </a:solidFill>
        </p:spPr>
        <p:txBody>
          <a:bodyPr/>
          <a:lstStyle/>
          <a:p>
            <a:pPr>
              <a:defRPr/>
            </a:pPr>
            <a:r>
              <a:rPr lang="fr-FR" altLang="fr-FR" sz="3200" b="1" dirty="0">
                <a:latin typeface="Garamond" panose="02020404030301010803" pitchFamily="18" charset="0"/>
                <a:cs typeface="Times New Roman" panose="02020603050405020304" pitchFamily="18" charset="0"/>
              </a:rPr>
              <a:t>Plan de l’exposé</a:t>
            </a:r>
          </a:p>
        </p:txBody>
      </p:sp>
      <p:sp>
        <p:nvSpPr>
          <p:cNvPr id="6147" name="Espace réservé du contenu 2">
            <a:extLst>
              <a:ext uri="{FF2B5EF4-FFF2-40B4-BE49-F238E27FC236}">
                <a16:creationId xmlns:a16="http://schemas.microsoft.com/office/drawing/2014/main" id="{EC9D200A-5E06-8C1B-93D1-458DDE8F733D}"/>
              </a:ext>
            </a:extLst>
          </p:cNvPr>
          <p:cNvSpPr>
            <a:spLocks noGrp="1"/>
          </p:cNvSpPr>
          <p:nvPr>
            <p:ph idx="1"/>
          </p:nvPr>
        </p:nvSpPr>
        <p:spPr>
          <a:xfrm>
            <a:off x="561975" y="1773238"/>
            <a:ext cx="7918450" cy="3671887"/>
          </a:xfrm>
        </p:spPr>
        <p:txBody>
          <a:bodyPr/>
          <a:lstStyle/>
          <a:p>
            <a:pPr marL="0" indent="0" algn="just">
              <a:spcAft>
                <a:spcPts val="2400"/>
              </a:spcAft>
              <a:buFont typeface="Arial" panose="020B0604020202020204" pitchFamily="34" charset="0"/>
              <a:buNone/>
              <a:defRPr/>
            </a:pPr>
            <a:r>
              <a:rPr lang="fr-FR" altLang="fr-FR" b="1" dirty="0">
                <a:latin typeface="Garamond" panose="02020404030301010803" pitchFamily="18" charset="0"/>
                <a:cs typeface="Times New Roman" panose="02020603050405020304" pitchFamily="18" charset="0"/>
              </a:rPr>
              <a:t>Introduction</a:t>
            </a:r>
          </a:p>
          <a:p>
            <a:pPr marL="628650" indent="-571500" algn="just" eaLnBrk="1" hangingPunct="1">
              <a:spcBef>
                <a:spcPts val="600"/>
              </a:spcBef>
              <a:spcAft>
                <a:spcPts val="1200"/>
              </a:spcAft>
              <a:buClr>
                <a:schemeClr val="tx1"/>
              </a:buClr>
              <a:buSzPct val="75000"/>
              <a:buFont typeface="Calibri" panose="020F0502020204030204" pitchFamily="34" charset="0"/>
              <a:buAutoNum type="romanUcPeriod"/>
              <a:defRPr/>
            </a:pPr>
            <a:r>
              <a:rPr lang="fr-FR" altLang="fr-FR" sz="3600" b="1" dirty="0">
                <a:latin typeface="Garamond" panose="02020404030301010803" pitchFamily="18" charset="0"/>
                <a:cs typeface="Times New Roman" panose="02020603050405020304" pitchFamily="18" charset="0"/>
              </a:rPr>
              <a:t>Cadre juridique</a:t>
            </a:r>
            <a:endParaRPr lang="fr-FR" altLang="fr-FR" sz="2000" b="1" dirty="0">
              <a:latin typeface="Garamond" panose="02020404030301010803" pitchFamily="18" charset="0"/>
              <a:cs typeface="Times New Roman" panose="02020603050405020304" pitchFamily="18" charset="0"/>
            </a:endParaRPr>
          </a:p>
          <a:p>
            <a:pPr marL="628650" indent="-571500" algn="just" eaLnBrk="1" hangingPunct="1">
              <a:spcBef>
                <a:spcPts val="600"/>
              </a:spcBef>
              <a:spcAft>
                <a:spcPts val="1200"/>
              </a:spcAft>
              <a:buClr>
                <a:schemeClr val="tx1"/>
              </a:buClr>
              <a:buSzPct val="75000"/>
              <a:buFont typeface="Calibri" panose="020F0502020204030204" pitchFamily="34" charset="0"/>
              <a:buAutoNum type="romanUcPeriod"/>
              <a:defRPr/>
            </a:pPr>
            <a:r>
              <a:rPr lang="fr-FR" altLang="fr-FR" sz="3600" b="1" dirty="0">
                <a:latin typeface="Garamond" panose="02020404030301010803" pitchFamily="18" charset="0"/>
                <a:cs typeface="Times New Roman" panose="02020603050405020304" pitchFamily="18" charset="0"/>
              </a:rPr>
              <a:t>Procédure administrative des ÉES </a:t>
            </a:r>
          </a:p>
          <a:p>
            <a:pPr lvl="3" algn="just" eaLnBrk="1" hangingPunct="1">
              <a:spcBef>
                <a:spcPct val="0"/>
              </a:spcBef>
              <a:buClr>
                <a:schemeClr val="tx1"/>
              </a:buClr>
              <a:buSzPct val="75000"/>
              <a:buFont typeface="Wingdings" panose="05000000000000000000" pitchFamily="2" charset="2"/>
              <a:buChar char="q"/>
              <a:defRPr/>
            </a:pPr>
            <a:r>
              <a:rPr lang="fr-FR" altLang="fr-FR" sz="2800" b="1" i="1" dirty="0">
                <a:latin typeface="Garamond" panose="02020404030301010803" pitchFamily="18" charset="0"/>
                <a:cs typeface="Times New Roman" panose="02020603050405020304" pitchFamily="18" charset="0"/>
              </a:rPr>
              <a:t>Étapes</a:t>
            </a:r>
          </a:p>
          <a:p>
            <a:pPr marL="0" indent="0">
              <a:spcAft>
                <a:spcPts val="2400"/>
              </a:spcAft>
              <a:buFont typeface="Arial" panose="020B0604020202020204" pitchFamily="34" charset="0"/>
              <a:buNone/>
              <a:defRPr/>
            </a:pPr>
            <a:r>
              <a:rPr lang="fr-FR" altLang="fr-FR" b="1" dirty="0">
                <a:latin typeface="Garamond" panose="02020404030301010803" pitchFamily="18" charset="0"/>
                <a:cs typeface="Times New Roman" panose="02020603050405020304" pitchFamily="18" charset="0"/>
              </a:rPr>
              <a:t>Conclusion</a:t>
            </a:r>
            <a:endParaRPr lang="fr-FR" altLang="fr-FR" b="1" i="1" dirty="0">
              <a:latin typeface="Garamond" panose="02020404030301010803" pitchFamily="18" charset="0"/>
              <a:cs typeface="Times New Roman" panose="02020603050405020304" pitchFamily="18" charset="0"/>
            </a:endParaRPr>
          </a:p>
          <a:p>
            <a:pPr marL="0" indent="0">
              <a:spcAft>
                <a:spcPts val="2400"/>
              </a:spcAft>
              <a:buFont typeface="Arial" panose="020B0604020202020204" pitchFamily="34" charset="0"/>
              <a:buNone/>
              <a:defRPr/>
            </a:pPr>
            <a:endParaRPr lang="fr-FR" altLang="fr-FR" sz="2800" b="1" dirty="0">
              <a:latin typeface="Garamond" panose="02020404030301010803" pitchFamily="18" charset="0"/>
              <a:cs typeface="Times New Roman" panose="02020603050405020304" pitchFamily="18" charset="0"/>
            </a:endParaRPr>
          </a:p>
        </p:txBody>
      </p:sp>
      <p:sp>
        <p:nvSpPr>
          <p:cNvPr id="6148" name="Espace réservé du numéro de diapositive 3">
            <a:extLst>
              <a:ext uri="{FF2B5EF4-FFF2-40B4-BE49-F238E27FC236}">
                <a16:creationId xmlns:a16="http://schemas.microsoft.com/office/drawing/2014/main" id="{CD8D9F22-2B9C-0528-6063-F1BE5F2330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EC70D3-3733-944A-AE28-6A9FADEF9C6B}" type="slidenum">
              <a:rPr lang="fr-FR" altLang="fr-FR" sz="1200" smtClean="0">
                <a:solidFill>
                  <a:srgbClr val="898989"/>
                </a:solidFill>
                <a:latin typeface="Tahoma" panose="020B0604030504040204" pitchFamily="34" charset="0"/>
              </a:rPr>
              <a:pPr>
                <a:spcBef>
                  <a:spcPct val="0"/>
                </a:spcBef>
                <a:buFontTx/>
                <a:buNone/>
              </a:pPr>
              <a:t>2</a:t>
            </a:fld>
            <a:endParaRPr lang="fr-FR" altLang="fr-FR" sz="1200">
              <a:solidFill>
                <a:srgbClr val="898989"/>
              </a:solidFill>
              <a:latin typeface="Tahoma" panose="020B0604030504040204" pitchFamily="34" charset="0"/>
            </a:endParaRP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FD252D-9A47-0F34-6E15-7AB65311689F}"/>
              </a:ext>
            </a:extLst>
          </p:cNvPr>
          <p:cNvSpPr>
            <a:spLocks noGrp="1"/>
          </p:cNvSpPr>
          <p:nvPr>
            <p:ph idx="1"/>
          </p:nvPr>
        </p:nvSpPr>
        <p:spPr>
          <a:xfrm>
            <a:off x="2011363" y="522288"/>
            <a:ext cx="6664325" cy="5427662"/>
          </a:xfrm>
        </p:spPr>
        <p:txBody>
          <a:bodyPr/>
          <a:lstStyle/>
          <a:p>
            <a:pPr marL="0" indent="0" algn="ctr">
              <a:lnSpc>
                <a:spcPct val="120000"/>
              </a:lnSpc>
              <a:spcAft>
                <a:spcPts val="600"/>
              </a:spcAft>
              <a:buFont typeface="Arial" panose="020B0604020202020204" pitchFamily="34" charset="0"/>
              <a:buNone/>
              <a:defRPr/>
            </a:pPr>
            <a:r>
              <a:rPr lang="fr-FR" altLang="fr-FR" sz="2400" b="1" dirty="0">
                <a:latin typeface="Garamond" panose="02020404030301010803" pitchFamily="18" charset="0"/>
                <a:cs typeface="Times New Roman" panose="02020603050405020304" pitchFamily="18" charset="0"/>
              </a:rPr>
              <a:t>Catégorie A : </a:t>
            </a:r>
            <a:r>
              <a:rPr lang="fr-FR" altLang="fr-FR" sz="2400" dirty="0">
                <a:latin typeface="Garamond" panose="02020404030301010803" pitchFamily="18" charset="0"/>
                <a:cs typeface="Times New Roman" panose="02020603050405020304" pitchFamily="18" charset="0"/>
              </a:rPr>
              <a:t>les projets ou les activités à risque élevé et susceptibles d’avoir des impacts très négatifs, généralement irréversibles, le plus souvent ressentis dans une zone plus vaste que les sites accueillant ces projets. Ces projets sont soumis à une EIES détaillée ;</a:t>
            </a:r>
          </a:p>
          <a:p>
            <a:pPr algn="ctr">
              <a:lnSpc>
                <a:spcPct val="120000"/>
              </a:lnSpc>
              <a:spcAft>
                <a:spcPts val="600"/>
              </a:spcAft>
              <a:buFont typeface="Wingdings" panose="05000000000000000000" pitchFamily="2" charset="2"/>
              <a:buChar char="§"/>
              <a:defRPr/>
            </a:pPr>
            <a:endParaRPr lang="fr-FR" altLang="fr-FR" sz="2400" dirty="0">
              <a:latin typeface="Garamond" panose="02020404030301010803" pitchFamily="18" charset="0"/>
              <a:cs typeface="Times New Roman" panose="02020603050405020304" pitchFamily="18" charset="0"/>
            </a:endParaRPr>
          </a:p>
          <a:p>
            <a:pPr marL="0" indent="0" algn="ctr">
              <a:lnSpc>
                <a:spcPct val="120000"/>
              </a:lnSpc>
              <a:spcAft>
                <a:spcPts val="600"/>
              </a:spcAft>
              <a:buFont typeface="Arial" panose="020B0604020202020204" pitchFamily="34" charset="0"/>
              <a:buNone/>
              <a:defRPr/>
            </a:pPr>
            <a:r>
              <a:rPr lang="fr-FR" altLang="fr-FR" sz="2400" b="1" dirty="0">
                <a:latin typeface="Garamond" panose="02020404030301010803" pitchFamily="18" charset="0"/>
                <a:cs typeface="Times New Roman" panose="02020603050405020304" pitchFamily="18" charset="0"/>
              </a:rPr>
              <a:t>Catégorie B :</a:t>
            </a:r>
            <a:r>
              <a:rPr lang="fr-FR" altLang="fr-FR" sz="2400" dirty="0">
                <a:latin typeface="Garamond" panose="02020404030301010803" pitchFamily="18" charset="0"/>
                <a:cs typeface="Times New Roman" panose="02020603050405020304" pitchFamily="18" charset="0"/>
              </a:rPr>
              <a:t> projets pouvant avoir des impacts facilement identifiables et limités et dont les moyens de leur atténuation sont généralement connus. Ces projets sont soumis à une EIES simplifiée ou Notice d’Impact Environnemental et Social (NIES) ;</a:t>
            </a:r>
          </a:p>
          <a:p>
            <a:pPr marL="0" indent="0" algn="just">
              <a:lnSpc>
                <a:spcPct val="120000"/>
              </a:lnSpc>
              <a:spcAft>
                <a:spcPts val="2400"/>
              </a:spcAft>
              <a:buFont typeface="Arial" panose="020B0604020202020204" pitchFamily="34" charset="0"/>
              <a:buNone/>
              <a:defRPr/>
            </a:pPr>
            <a:endParaRPr lang="fr-FR" altLang="fr-FR" sz="2000" i="1" dirty="0">
              <a:latin typeface="Gill Sans MT" panose="020B0502020104020203" pitchFamily="34" charset="0"/>
              <a:cs typeface="Times New Roman" panose="02020603050405020304" pitchFamily="18" charset="0"/>
            </a:endParaRPr>
          </a:p>
          <a:p>
            <a:pPr>
              <a:defRPr/>
            </a:pPr>
            <a:endParaRPr lang="fr-FR" dirty="0"/>
          </a:p>
        </p:txBody>
      </p:sp>
      <p:sp>
        <p:nvSpPr>
          <p:cNvPr id="25603" name="Espace réservé du numéro de diapositive 4">
            <a:extLst>
              <a:ext uri="{FF2B5EF4-FFF2-40B4-BE49-F238E27FC236}">
                <a16:creationId xmlns:a16="http://schemas.microsoft.com/office/drawing/2014/main" id="{B5A6D981-3F34-BFF9-1951-36148F775EE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EA9702-CEE8-8441-9DE2-1545FB1A65C3}" type="slidenum">
              <a:rPr lang="fr-FR" altLang="fr-FR" sz="1200" smtClean="0">
                <a:solidFill>
                  <a:srgbClr val="898989"/>
                </a:solidFill>
                <a:latin typeface="Tahoma" panose="020B0604030504040204" pitchFamily="34" charset="0"/>
              </a:rPr>
              <a:pPr>
                <a:spcBef>
                  <a:spcPct val="0"/>
                </a:spcBef>
                <a:buFontTx/>
                <a:buNone/>
              </a:pPr>
              <a:t>20</a:t>
            </a:fld>
            <a:endParaRPr lang="fr-FR" altLang="fr-FR" sz="1200">
              <a:solidFill>
                <a:srgbClr val="898989"/>
              </a:solidFill>
              <a:latin typeface="Tahoma" panose="020B0604030504040204" pitchFamily="34" charset="0"/>
            </a:endParaRPr>
          </a:p>
        </p:txBody>
      </p:sp>
      <p:sp>
        <p:nvSpPr>
          <p:cNvPr id="2" name="ZoneTexte 1">
            <a:extLst>
              <a:ext uri="{FF2B5EF4-FFF2-40B4-BE49-F238E27FC236}">
                <a16:creationId xmlns:a16="http://schemas.microsoft.com/office/drawing/2014/main" id="{3822A748-B88E-2C2F-7EC6-9E32800A2503}"/>
              </a:ext>
            </a:extLst>
          </p:cNvPr>
          <p:cNvSpPr txBox="1">
            <a:spLocks noChangeArrowheads="1"/>
          </p:cNvSpPr>
          <p:nvPr/>
        </p:nvSpPr>
        <p:spPr bwMode="auto">
          <a:xfrm>
            <a:off x="142875" y="2862263"/>
            <a:ext cx="2014538" cy="4746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EIES</a:t>
            </a: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3E775F-4212-30B9-FCD1-179625E09AD2}"/>
              </a:ext>
            </a:extLst>
          </p:cNvPr>
          <p:cNvSpPr>
            <a:spLocks noGrp="1"/>
          </p:cNvSpPr>
          <p:nvPr>
            <p:ph idx="1"/>
          </p:nvPr>
        </p:nvSpPr>
        <p:spPr>
          <a:xfrm>
            <a:off x="1763713" y="169863"/>
            <a:ext cx="6923087" cy="6427787"/>
          </a:xfrm>
        </p:spPr>
        <p:txBody>
          <a:bodyPr/>
          <a:lstStyle/>
          <a:p>
            <a:pPr marL="0" indent="0" algn="ctr">
              <a:lnSpc>
                <a:spcPct val="120000"/>
              </a:lnSpc>
              <a:spcAft>
                <a:spcPts val="600"/>
              </a:spcAft>
              <a:buFont typeface="Arial" panose="020B0604020202020204" pitchFamily="34" charset="0"/>
              <a:buNone/>
              <a:defRPr/>
            </a:pPr>
            <a:r>
              <a:rPr lang="fr-FR" altLang="fr-FR" sz="2400" b="1" dirty="0">
                <a:latin typeface="Garamond" panose="02020404030301010803" pitchFamily="18" charset="0"/>
                <a:cs typeface="Times New Roman" panose="02020603050405020304" pitchFamily="18" charset="0"/>
              </a:rPr>
              <a:t>Catégorie C : </a:t>
            </a:r>
            <a:r>
              <a:rPr lang="fr-FR" altLang="fr-FR" sz="2400" dirty="0">
                <a:latin typeface="Garamond" panose="02020404030301010803" pitchFamily="18" charset="0"/>
                <a:cs typeface="Times New Roman" panose="02020603050405020304" pitchFamily="18" charset="0"/>
              </a:rPr>
              <a:t>les projets ou les activités à risque modéré voire faible et dont les impacts négatifs sont mineurs, sur l’environnement biophysique et humain. Ces projets font l’objet de prescriptions environnementales et sociales ;</a:t>
            </a:r>
          </a:p>
          <a:p>
            <a:pPr marL="0" indent="0" algn="ctr">
              <a:lnSpc>
                <a:spcPct val="120000"/>
              </a:lnSpc>
              <a:spcAft>
                <a:spcPts val="1800"/>
              </a:spcAft>
              <a:buFont typeface="Arial" panose="020B0604020202020204" pitchFamily="34" charset="0"/>
              <a:buNone/>
              <a:defRPr/>
            </a:pPr>
            <a:r>
              <a:rPr lang="fr-FR" altLang="fr-FR" sz="2400" b="1" dirty="0">
                <a:latin typeface="Garamond" panose="02020404030301010803" pitchFamily="18" charset="0"/>
                <a:cs typeface="Times New Roman" panose="02020603050405020304" pitchFamily="18" charset="0"/>
              </a:rPr>
              <a:t>Catégorie D </a:t>
            </a:r>
            <a:r>
              <a:rPr lang="fr-FR" altLang="fr-FR" sz="2400" dirty="0">
                <a:latin typeface="Garamond" panose="02020404030301010803" pitchFamily="18" charset="0"/>
                <a:cs typeface="Times New Roman" panose="02020603050405020304" pitchFamily="18" charset="0"/>
              </a:rPr>
              <a:t>: les projets ou les activités dont les impacts négatifs sont insignifiants, sur l’environnement biophysique et humain. Ces projets sont mis en œuvre sans mesures spécifiques.</a:t>
            </a:r>
          </a:p>
          <a:p>
            <a:pPr marL="0" indent="0" algn="just">
              <a:lnSpc>
                <a:spcPct val="120000"/>
              </a:lnSpc>
              <a:spcAft>
                <a:spcPts val="600"/>
              </a:spcAft>
              <a:buFont typeface="Arial" panose="020B0604020202020204" pitchFamily="34" charset="0"/>
              <a:buNone/>
              <a:defRPr/>
            </a:pPr>
            <a:endParaRPr lang="fr-FR" altLang="fr-FR" sz="2000" dirty="0">
              <a:latin typeface="Gill Sans MT" panose="020B0502020104020203" pitchFamily="34" charset="0"/>
              <a:cs typeface="Times New Roman" panose="02020603050405020304" pitchFamily="18" charset="0"/>
            </a:endParaRPr>
          </a:p>
          <a:p>
            <a:pPr>
              <a:defRPr/>
            </a:pPr>
            <a:endParaRPr lang="fr-FR" dirty="0"/>
          </a:p>
        </p:txBody>
      </p:sp>
      <p:sp>
        <p:nvSpPr>
          <p:cNvPr id="2" name="ZoneTexte 1">
            <a:extLst>
              <a:ext uri="{FF2B5EF4-FFF2-40B4-BE49-F238E27FC236}">
                <a16:creationId xmlns:a16="http://schemas.microsoft.com/office/drawing/2014/main" id="{A5EDEB47-85AA-3665-F760-C209B40CBEA1}"/>
              </a:ext>
            </a:extLst>
          </p:cNvPr>
          <p:cNvSpPr txBox="1">
            <a:spLocks noChangeArrowheads="1"/>
          </p:cNvSpPr>
          <p:nvPr/>
        </p:nvSpPr>
        <p:spPr bwMode="auto">
          <a:xfrm>
            <a:off x="2051050" y="4073525"/>
            <a:ext cx="6553200" cy="23082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600"/>
              </a:spcAft>
              <a:buFont typeface="Arial" panose="020B0604020202020204" pitchFamily="34" charset="0"/>
              <a:buNone/>
            </a:pPr>
            <a:r>
              <a:rPr lang="fr-FR" altLang="fr-FR" sz="2400">
                <a:latin typeface="Garamond" panose="02020404030301010803" pitchFamily="18" charset="0"/>
                <a:ea typeface="Calibri" panose="020F0502020204030204" pitchFamily="34" charset="0"/>
                <a:cs typeface="Times New Roman" panose="02020603050405020304" pitchFamily="18" charset="0"/>
              </a:rPr>
              <a:t>Un projet initialement classé dans une catégorie inférieure peut être ramené à un niveau supérieur en raison </a:t>
            </a:r>
            <a:r>
              <a:rPr lang="fr-FR" altLang="fr-FR" sz="2400" b="1" u="sng">
                <a:latin typeface="Garamond" panose="02020404030301010803" pitchFamily="18" charset="0"/>
                <a:ea typeface="Calibri" panose="020F0502020204030204" pitchFamily="34" charset="0"/>
                <a:cs typeface="Times New Roman" panose="02020603050405020304" pitchFamily="18" charset="0"/>
              </a:rPr>
              <a:t>notamment des enjeux environnementaux et sociaux associés</a:t>
            </a:r>
            <a:r>
              <a:rPr lang="fr-FR" altLang="fr-FR" sz="2400">
                <a:latin typeface="Garamond" panose="02020404030301010803" pitchFamily="18" charset="0"/>
                <a:ea typeface="Calibri" panose="020F0502020204030204" pitchFamily="34" charset="0"/>
                <a:cs typeface="Times New Roman" panose="02020603050405020304" pitchFamily="18" charset="0"/>
              </a:rPr>
              <a:t>, de la zone d’insertion du projet ou encore en raison de modifications substantielles apportées au projet initial.</a:t>
            </a:r>
            <a:r>
              <a:rPr lang="fr-CA" altLang="fr-FR" sz="2400">
                <a:latin typeface="Garamond" panose="02020404030301010803" pitchFamily="18" charset="0"/>
                <a:ea typeface="Calibri" panose="020F0502020204030204" pitchFamily="34" charset="0"/>
                <a:cs typeface="Times New Roman" panose="02020603050405020304" pitchFamily="18" charset="0"/>
              </a:rPr>
              <a:t> </a:t>
            </a:r>
            <a:r>
              <a:rPr lang="fr-FR" altLang="fr-FR" sz="2400" b="1">
                <a:latin typeface="Garamond" panose="02020404030301010803" pitchFamily="18" charset="0"/>
                <a:ea typeface="Calibri" panose="020F0502020204030204" pitchFamily="34" charset="0"/>
                <a:cs typeface="Times New Roman" panose="02020603050405020304" pitchFamily="18" charset="0"/>
              </a:rPr>
              <a:t>(art. 13)</a:t>
            </a:r>
          </a:p>
        </p:txBody>
      </p:sp>
      <p:sp>
        <p:nvSpPr>
          <p:cNvPr id="26628" name="Espace réservé du numéro de diapositive 3">
            <a:extLst>
              <a:ext uri="{FF2B5EF4-FFF2-40B4-BE49-F238E27FC236}">
                <a16:creationId xmlns:a16="http://schemas.microsoft.com/office/drawing/2014/main" id="{A821C5E7-FBDC-80B6-40A1-1EE54C6A62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86C264-F0F7-E542-BCA5-B028594BC7EB}" type="slidenum">
              <a:rPr lang="fr-FR" altLang="fr-FR" smtClean="0">
                <a:solidFill>
                  <a:srgbClr val="898989"/>
                </a:solidFill>
              </a:rPr>
              <a:pPr/>
              <a:t>21</a:t>
            </a:fld>
            <a:endParaRPr lang="fr-FR" altLang="fr-FR">
              <a:solidFill>
                <a:srgbClr val="898989"/>
              </a:solidFill>
            </a:endParaRPr>
          </a:p>
        </p:txBody>
      </p:sp>
      <p:sp>
        <p:nvSpPr>
          <p:cNvPr id="5" name="ZoneTexte 4">
            <a:extLst>
              <a:ext uri="{FF2B5EF4-FFF2-40B4-BE49-F238E27FC236}">
                <a16:creationId xmlns:a16="http://schemas.microsoft.com/office/drawing/2014/main" id="{7A510F43-FC92-68A2-A220-2AF0C35B50DF}"/>
              </a:ext>
            </a:extLst>
          </p:cNvPr>
          <p:cNvSpPr txBox="1">
            <a:spLocks noChangeArrowheads="1"/>
          </p:cNvSpPr>
          <p:nvPr/>
        </p:nvSpPr>
        <p:spPr bwMode="auto">
          <a:xfrm>
            <a:off x="107950" y="3455988"/>
            <a:ext cx="2014538" cy="4762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EIES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F4FC63-A928-F960-2AD4-ADF76897F7A8}"/>
              </a:ext>
            </a:extLst>
          </p:cNvPr>
          <p:cNvSpPr>
            <a:spLocks noGrp="1"/>
          </p:cNvSpPr>
          <p:nvPr>
            <p:ph idx="1"/>
          </p:nvPr>
        </p:nvSpPr>
        <p:spPr>
          <a:xfrm>
            <a:off x="1763713" y="1412875"/>
            <a:ext cx="6707187" cy="4105275"/>
          </a:xfrm>
        </p:spPr>
        <p:txBody>
          <a:bodyPr/>
          <a:lstStyle/>
          <a:p>
            <a:pPr marL="0" indent="0" algn="ctr">
              <a:spcAft>
                <a:spcPts val="6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Le promoteur d’un projet dont la réalisation entraine le déplacement involontaire physique, économique ou restriction d’accès est tenu d’élaborer un PR dont le niveau de détail est fonction du nombre de personnes affectées. Ce PR est précédé, le cas échéant, par une évaluation sociale. </a:t>
            </a:r>
          </a:p>
          <a:p>
            <a:pPr marL="0" indent="0" algn="ctr">
              <a:spcAft>
                <a:spcPts val="600"/>
              </a:spcAft>
              <a:buFont typeface="Arial" panose="020B0604020202020204" pitchFamily="34" charset="0"/>
              <a:buNone/>
              <a:defRPr/>
            </a:pPr>
            <a:endParaRPr lang="fr-FR" altLang="fr-FR" sz="2400" dirty="0">
              <a:latin typeface="Garamond" panose="02020404030301010803" pitchFamily="18" charset="0"/>
              <a:cs typeface="Times New Roman" panose="02020603050405020304" pitchFamily="18" charset="0"/>
            </a:endParaRPr>
          </a:p>
          <a:p>
            <a:pPr marL="0" indent="0" algn="ctr">
              <a:spcAft>
                <a:spcPts val="6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Le PR est analysé et validé suivant les mêmes modalités que les REIES (art. 22).</a:t>
            </a:r>
          </a:p>
          <a:p>
            <a:pPr>
              <a:defRPr/>
            </a:pPr>
            <a:endParaRPr lang="fr-FR" dirty="0"/>
          </a:p>
        </p:txBody>
      </p:sp>
      <p:sp>
        <p:nvSpPr>
          <p:cNvPr id="27651" name="Espace réservé du numéro de diapositive 4">
            <a:extLst>
              <a:ext uri="{FF2B5EF4-FFF2-40B4-BE49-F238E27FC236}">
                <a16:creationId xmlns:a16="http://schemas.microsoft.com/office/drawing/2014/main" id="{D85196FF-72B8-D98E-2DDD-EB9C662569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BF3717-B6CB-504E-9518-3997AA724FE6}" type="slidenum">
              <a:rPr lang="fr-FR" altLang="fr-FR" sz="1200" smtClean="0">
                <a:solidFill>
                  <a:srgbClr val="898989"/>
                </a:solidFill>
                <a:latin typeface="Tahoma" panose="020B0604030504040204" pitchFamily="34" charset="0"/>
              </a:rPr>
              <a:pPr>
                <a:spcBef>
                  <a:spcPct val="0"/>
                </a:spcBef>
                <a:buFontTx/>
                <a:buNone/>
              </a:pPr>
              <a:t>22</a:t>
            </a:fld>
            <a:endParaRPr lang="fr-FR" altLang="fr-FR" sz="1200">
              <a:solidFill>
                <a:srgbClr val="898989"/>
              </a:solidFill>
              <a:latin typeface="Tahoma" panose="020B0604030504040204" pitchFamily="34" charset="0"/>
            </a:endParaRPr>
          </a:p>
        </p:txBody>
      </p:sp>
      <p:sp>
        <p:nvSpPr>
          <p:cNvPr id="2" name="ZoneTexte 1">
            <a:extLst>
              <a:ext uri="{FF2B5EF4-FFF2-40B4-BE49-F238E27FC236}">
                <a16:creationId xmlns:a16="http://schemas.microsoft.com/office/drawing/2014/main" id="{1127B7FB-3E26-7C8D-A590-7EB1AD659F38}"/>
              </a:ext>
            </a:extLst>
          </p:cNvPr>
          <p:cNvSpPr txBox="1">
            <a:spLocks noChangeArrowheads="1"/>
          </p:cNvSpPr>
          <p:nvPr/>
        </p:nvSpPr>
        <p:spPr bwMode="auto">
          <a:xfrm>
            <a:off x="107950" y="3500438"/>
            <a:ext cx="2014538" cy="4762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EIES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a:extLst>
              <a:ext uri="{FF2B5EF4-FFF2-40B4-BE49-F238E27FC236}">
                <a16:creationId xmlns:a16="http://schemas.microsoft.com/office/drawing/2014/main" id="{90710E75-5064-6BC2-0823-57A662C5C35D}"/>
              </a:ext>
            </a:extLst>
          </p:cNvPr>
          <p:cNvSpPr>
            <a:spLocks noGrp="1"/>
          </p:cNvSpPr>
          <p:nvPr>
            <p:ph idx="1"/>
          </p:nvPr>
        </p:nvSpPr>
        <p:spPr>
          <a:xfrm>
            <a:off x="1619250" y="1062038"/>
            <a:ext cx="7259638" cy="4733925"/>
          </a:xfrm>
        </p:spPr>
        <p:txBody>
          <a:bodyPr/>
          <a:lstStyle/>
          <a:p>
            <a:pPr marL="0" indent="0" algn="ctr">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L’exécution toute opération réalisée dans le cadre d’un projet ou d’une activité assujetti à une EE fait l’objet d’un AES </a:t>
            </a:r>
            <a:r>
              <a:rPr lang="fr-FR" altLang="fr-FR" sz="2400" b="1">
                <a:latin typeface="Garamond" panose="02020404030301010803" pitchFamily="18" charset="0"/>
                <a:cs typeface="Times New Roman" panose="02020603050405020304" pitchFamily="18" charset="0"/>
              </a:rPr>
              <a:t>(art. 25) </a:t>
            </a:r>
          </a:p>
          <a:p>
            <a:pPr marL="0" indent="0" algn="ctr">
              <a:buFont typeface="Arial" panose="020B0604020202020204" pitchFamily="34" charset="0"/>
              <a:buNone/>
            </a:pPr>
            <a:endParaRPr lang="fr-FR" altLang="fr-FR" sz="2400" b="1">
              <a:latin typeface="Garamond" panose="02020404030301010803" pitchFamily="18" charset="0"/>
              <a:cs typeface="Times New Roman" panose="02020603050405020304" pitchFamily="18" charset="0"/>
            </a:endParaRPr>
          </a:p>
          <a:p>
            <a:pPr marL="0" indent="0" algn="ctr">
              <a:spcBef>
                <a:spcPct val="0"/>
              </a:spcBef>
              <a:spcAft>
                <a:spcPts val="1800"/>
              </a:spcAft>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Sont soumis à l’AES, tous les trois (3) ans, les activités des personnes physiques ou morales de droit public ou privé de la catégorie A </a:t>
            </a:r>
            <a:r>
              <a:rPr lang="fr-FR" altLang="fr-FR" sz="2400" b="1">
                <a:latin typeface="Garamond" panose="02020404030301010803" pitchFamily="18" charset="0"/>
                <a:cs typeface="Times New Roman" panose="02020603050405020304" pitchFamily="18" charset="0"/>
              </a:rPr>
              <a:t>(art. 26)</a:t>
            </a:r>
          </a:p>
          <a:p>
            <a:pPr marL="0" indent="0" algn="ctr">
              <a:spcBef>
                <a:spcPct val="0"/>
              </a:spcBef>
              <a:spcAft>
                <a:spcPts val="1800"/>
              </a:spcAft>
              <a:buFont typeface="Arial" panose="020B0604020202020204" pitchFamily="34" charset="0"/>
              <a:buNone/>
            </a:pPr>
            <a:endParaRPr lang="fr-FR" altLang="fr-FR" sz="2400" b="1">
              <a:latin typeface="Garamond" panose="02020404030301010803" pitchFamily="18" charset="0"/>
              <a:cs typeface="Times New Roman" panose="02020603050405020304" pitchFamily="18" charset="0"/>
            </a:endParaRPr>
          </a:p>
          <a:p>
            <a:pPr marL="0" indent="0" algn="ctr">
              <a:spcBef>
                <a:spcPct val="0"/>
              </a:spcBef>
              <a:spcAft>
                <a:spcPts val="1800"/>
              </a:spcAft>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Sont soumis à l’AES, tous les cinq (5) ans, les activités des personnes physiques ou morales de droit public ou privé de la catégorie B </a:t>
            </a:r>
            <a:r>
              <a:rPr lang="fr-FR" altLang="fr-FR" sz="2400" b="1">
                <a:latin typeface="Garamond" panose="02020404030301010803" pitchFamily="18" charset="0"/>
                <a:cs typeface="Times New Roman" panose="02020603050405020304" pitchFamily="18" charset="0"/>
              </a:rPr>
              <a:t>(art. 27).</a:t>
            </a:r>
          </a:p>
        </p:txBody>
      </p:sp>
      <p:sp>
        <p:nvSpPr>
          <p:cNvPr id="28675" name="Espace réservé du numéro de diapositive 1">
            <a:extLst>
              <a:ext uri="{FF2B5EF4-FFF2-40B4-BE49-F238E27FC236}">
                <a16:creationId xmlns:a16="http://schemas.microsoft.com/office/drawing/2014/main" id="{0464087E-2160-740B-8AAF-0805CBE850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3AC7D26-4F11-7445-9CE4-751908744C1C}" type="slidenum">
              <a:rPr lang="fr-FR" altLang="fr-FR" smtClean="0">
                <a:solidFill>
                  <a:srgbClr val="898989"/>
                </a:solidFill>
              </a:rPr>
              <a:pPr/>
              <a:t>23</a:t>
            </a:fld>
            <a:endParaRPr lang="fr-FR" altLang="fr-FR">
              <a:solidFill>
                <a:srgbClr val="898989"/>
              </a:solidFill>
            </a:endParaRPr>
          </a:p>
        </p:txBody>
      </p:sp>
      <p:sp>
        <p:nvSpPr>
          <p:cNvPr id="3" name="ZoneTexte 2">
            <a:extLst>
              <a:ext uri="{FF2B5EF4-FFF2-40B4-BE49-F238E27FC236}">
                <a16:creationId xmlns:a16="http://schemas.microsoft.com/office/drawing/2014/main" id="{EC21610B-6743-199D-E9D2-BFABBE2D6EC8}"/>
              </a:ext>
            </a:extLst>
          </p:cNvPr>
          <p:cNvSpPr txBox="1">
            <a:spLocks noChangeArrowheads="1"/>
          </p:cNvSpPr>
          <p:nvPr/>
        </p:nvSpPr>
        <p:spPr bwMode="auto">
          <a:xfrm>
            <a:off x="107950" y="3644900"/>
            <a:ext cx="2016125" cy="4746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AES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332492-443F-C1CB-FE4C-6D17E7538800}"/>
              </a:ext>
            </a:extLst>
          </p:cNvPr>
          <p:cNvSpPr>
            <a:spLocks noGrp="1"/>
          </p:cNvSpPr>
          <p:nvPr>
            <p:ph idx="1"/>
          </p:nvPr>
        </p:nvSpPr>
        <p:spPr>
          <a:xfrm>
            <a:off x="1476375" y="1206500"/>
            <a:ext cx="7261225" cy="4300538"/>
          </a:xfrm>
        </p:spPr>
        <p:txBody>
          <a:bodyPr/>
          <a:lstStyle/>
          <a:p>
            <a:pPr marL="0" indent="0" algn="ctr">
              <a:spcBef>
                <a:spcPts val="0"/>
              </a:spcBef>
              <a:spcAft>
                <a:spcPts val="1800"/>
              </a:spcAft>
              <a:buFont typeface="Arial" panose="020B0604020202020204" pitchFamily="34" charset="0"/>
              <a:buNone/>
              <a:defRPr/>
            </a:pPr>
            <a:endParaRPr lang="fr-FR" altLang="fr-FR" sz="2400" b="1" dirty="0">
              <a:latin typeface="Garamond" panose="02020404030301010803" pitchFamily="18" charset="0"/>
              <a:cs typeface="Times New Roman" panose="02020603050405020304" pitchFamily="18" charset="0"/>
            </a:endParaRPr>
          </a:p>
          <a:p>
            <a:pPr marL="0" indent="0" algn="ctr">
              <a:spcBef>
                <a:spcPts val="0"/>
              </a:spcBef>
              <a:spcAft>
                <a:spcPts val="6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Nonobstant les dispositions des articles 26 et 27 ci-dessus, le MCE peut exiger à tout moment, un AES lorsqu’il l’estime nécessaire.</a:t>
            </a:r>
          </a:p>
          <a:p>
            <a:pPr marL="0" indent="0" algn="ctr">
              <a:spcBef>
                <a:spcPts val="0"/>
              </a:spcBef>
              <a:spcAft>
                <a:spcPts val="600"/>
              </a:spcAft>
              <a:buFont typeface="Arial" panose="020B0604020202020204" pitchFamily="34" charset="0"/>
              <a:buNone/>
              <a:defRPr/>
            </a:pPr>
            <a:endParaRPr lang="fr-FR" altLang="fr-FR" sz="2400" dirty="0">
              <a:latin typeface="Garamond" panose="02020404030301010803" pitchFamily="18" charset="0"/>
              <a:cs typeface="Times New Roman" panose="02020603050405020304" pitchFamily="18" charset="0"/>
            </a:endParaRPr>
          </a:p>
          <a:p>
            <a:pPr marL="0" indent="0" algn="ctr">
              <a:spcBef>
                <a:spcPts val="0"/>
              </a:spcBef>
              <a:spcAft>
                <a:spcPts val="600"/>
              </a:spcAft>
              <a:buFont typeface="Arial" panose="020B0604020202020204" pitchFamily="34" charset="0"/>
              <a:buNone/>
              <a:defRPr/>
            </a:pPr>
            <a:endParaRPr lang="fr-FR" altLang="fr-FR" sz="2400" dirty="0">
              <a:latin typeface="Garamond" panose="02020404030301010803" pitchFamily="18" charset="0"/>
              <a:cs typeface="Times New Roman" panose="02020603050405020304" pitchFamily="18" charset="0"/>
            </a:endParaRPr>
          </a:p>
          <a:p>
            <a:pPr marL="0" indent="0" algn="ctr">
              <a:spcBef>
                <a:spcPts val="0"/>
              </a:spcBef>
              <a:spcAft>
                <a:spcPts val="6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Les délais prévus aux articles 26 et 27 peuvent être réduits lorsque la règlementation sectorielle qui encadre l’activité, prévoit des exigences plus élevées. </a:t>
            </a:r>
            <a:r>
              <a:rPr lang="fr-FR" altLang="fr-FR" sz="2400" b="1" dirty="0">
                <a:latin typeface="Garamond" panose="02020404030301010803" pitchFamily="18" charset="0"/>
                <a:cs typeface="Times New Roman" panose="02020603050405020304" pitchFamily="18" charset="0"/>
              </a:rPr>
              <a:t>(art. 28)</a:t>
            </a:r>
          </a:p>
          <a:p>
            <a:pPr>
              <a:defRPr/>
            </a:pPr>
            <a:endParaRPr lang="fr-FR" dirty="0"/>
          </a:p>
        </p:txBody>
      </p:sp>
      <p:sp>
        <p:nvSpPr>
          <p:cNvPr id="29699" name="Espace réservé du numéro de diapositive 1">
            <a:extLst>
              <a:ext uri="{FF2B5EF4-FFF2-40B4-BE49-F238E27FC236}">
                <a16:creationId xmlns:a16="http://schemas.microsoft.com/office/drawing/2014/main" id="{5D5CA467-88C9-26F0-CD50-D5B2954F5C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B644194-3AA9-E741-9336-6466AF7E86A5}" type="slidenum">
              <a:rPr lang="fr-FR" altLang="fr-FR" smtClean="0">
                <a:solidFill>
                  <a:srgbClr val="898989"/>
                </a:solidFill>
              </a:rPr>
              <a:pPr/>
              <a:t>24</a:t>
            </a:fld>
            <a:endParaRPr lang="fr-FR" altLang="fr-FR">
              <a:solidFill>
                <a:srgbClr val="898989"/>
              </a:solidFill>
            </a:endParaRPr>
          </a:p>
        </p:txBody>
      </p:sp>
      <p:sp>
        <p:nvSpPr>
          <p:cNvPr id="4" name="ZoneTexte 3">
            <a:extLst>
              <a:ext uri="{FF2B5EF4-FFF2-40B4-BE49-F238E27FC236}">
                <a16:creationId xmlns:a16="http://schemas.microsoft.com/office/drawing/2014/main" id="{4C0F6404-C912-563D-A98E-5E254A03C91A}"/>
              </a:ext>
            </a:extLst>
          </p:cNvPr>
          <p:cNvSpPr txBox="1">
            <a:spLocks noChangeArrowheads="1"/>
          </p:cNvSpPr>
          <p:nvPr/>
        </p:nvSpPr>
        <p:spPr bwMode="auto">
          <a:xfrm>
            <a:off x="107950" y="3119438"/>
            <a:ext cx="2014538" cy="4746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AES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BEC0476-AAA6-F5ED-5BD9-3A9764EFC48A}"/>
              </a:ext>
            </a:extLst>
          </p:cNvPr>
          <p:cNvSpPr>
            <a:spLocks noGrp="1"/>
          </p:cNvSpPr>
          <p:nvPr>
            <p:ph idx="1"/>
          </p:nvPr>
        </p:nvSpPr>
        <p:spPr>
          <a:xfrm>
            <a:off x="2555875" y="1916113"/>
            <a:ext cx="6059488" cy="3241675"/>
          </a:xfrm>
        </p:spPr>
        <p:txBody>
          <a:bodyPr/>
          <a:lstStyle/>
          <a:p>
            <a:pPr marL="0" indent="0" algn="ctr">
              <a:spcBef>
                <a:spcPts val="0"/>
              </a:spcBef>
              <a:spcAft>
                <a:spcPts val="18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la Procédure d’Evaluation Environnementale est subordonnée au paiement d’une redevance proportionnellement au coût total des investissements (art. 42).</a:t>
            </a:r>
          </a:p>
          <a:p>
            <a:pPr marL="0" indent="0" algn="ctr">
              <a:spcBef>
                <a:spcPts val="0"/>
              </a:spcBef>
              <a:spcAft>
                <a:spcPts val="18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les frais inhérents couvrent les activités énumérées à l’article 27, alinéa 4 de la loi 2018-28 (art. 43)</a:t>
            </a:r>
          </a:p>
          <a:p>
            <a:pPr>
              <a:defRPr/>
            </a:pPr>
            <a:endParaRPr lang="fr-FR" dirty="0"/>
          </a:p>
        </p:txBody>
      </p:sp>
      <p:sp>
        <p:nvSpPr>
          <p:cNvPr id="30723" name="Espace réservé du numéro de diapositive 4">
            <a:extLst>
              <a:ext uri="{FF2B5EF4-FFF2-40B4-BE49-F238E27FC236}">
                <a16:creationId xmlns:a16="http://schemas.microsoft.com/office/drawing/2014/main" id="{F72FF7E9-4B99-F959-9EF2-46A1F7234D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39CAB80-17AE-834A-A577-16E8FD95A70B}" type="slidenum">
              <a:rPr lang="fr-FR" altLang="fr-FR" sz="1200" smtClean="0">
                <a:solidFill>
                  <a:srgbClr val="898989"/>
                </a:solidFill>
                <a:latin typeface="Tahoma" panose="020B0604030504040204" pitchFamily="34" charset="0"/>
              </a:rPr>
              <a:pPr>
                <a:spcBef>
                  <a:spcPct val="0"/>
                </a:spcBef>
                <a:buFontTx/>
                <a:buNone/>
              </a:pPr>
              <a:t>25</a:t>
            </a:fld>
            <a:endParaRPr lang="fr-FR" altLang="fr-FR" sz="1200">
              <a:solidFill>
                <a:srgbClr val="898989"/>
              </a:solidFill>
              <a:latin typeface="Tahoma" panose="020B0604030504040204" pitchFamily="34" charset="0"/>
            </a:endParaRPr>
          </a:p>
        </p:txBody>
      </p:sp>
      <p:sp>
        <p:nvSpPr>
          <p:cNvPr id="5" name="ZoneTexte 4">
            <a:extLst>
              <a:ext uri="{FF2B5EF4-FFF2-40B4-BE49-F238E27FC236}">
                <a16:creationId xmlns:a16="http://schemas.microsoft.com/office/drawing/2014/main" id="{E5E09544-5DFA-C07E-00FF-9E24337AF0EA}"/>
              </a:ext>
            </a:extLst>
          </p:cNvPr>
          <p:cNvSpPr txBox="1">
            <a:spLocks noChangeArrowheads="1"/>
          </p:cNvSpPr>
          <p:nvPr/>
        </p:nvSpPr>
        <p:spPr bwMode="auto">
          <a:xfrm>
            <a:off x="323850" y="2636838"/>
            <a:ext cx="2016125" cy="12652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Frais inhérents à la Procédure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a:extLst>
              <a:ext uri="{FF2B5EF4-FFF2-40B4-BE49-F238E27FC236}">
                <a16:creationId xmlns:a16="http://schemas.microsoft.com/office/drawing/2014/main" id="{FAECEA64-560C-C0C4-1A53-42F770271B6D}"/>
              </a:ext>
            </a:extLst>
          </p:cNvPr>
          <p:cNvSpPr>
            <a:spLocks noGrp="1"/>
          </p:cNvSpPr>
          <p:nvPr>
            <p:ph idx="1"/>
          </p:nvPr>
        </p:nvSpPr>
        <p:spPr>
          <a:xfrm>
            <a:off x="2124075" y="620713"/>
            <a:ext cx="6562725" cy="5329237"/>
          </a:xfrm>
        </p:spPr>
        <p:txBody>
          <a:bodyPr/>
          <a:lstStyle/>
          <a:p>
            <a:pPr marL="0" indent="0" algn="ctr">
              <a:spcAft>
                <a:spcPts val="1200"/>
              </a:spcAft>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Tout promoteur qui met en œuvre une PSPP-P sans EE ou qui ne respecte pas les dispositions du cahier des charges environnementales et sociales est  mis en demeure par le MCE de se conformer dans un délai raisonnable </a:t>
            </a:r>
            <a:r>
              <a:rPr lang="fr-FR" altLang="fr-FR" sz="2400" b="1">
                <a:latin typeface="Garamond" panose="02020404030301010803" pitchFamily="18" charset="0"/>
                <a:cs typeface="Times New Roman" panose="02020603050405020304" pitchFamily="18" charset="0"/>
              </a:rPr>
              <a:t>(art. 60). </a:t>
            </a:r>
          </a:p>
          <a:p>
            <a:pPr marL="0" indent="0" algn="ctr">
              <a:spcAft>
                <a:spcPts val="1200"/>
              </a:spcAft>
              <a:buFont typeface="Arial" panose="020B0604020202020204" pitchFamily="34" charset="0"/>
              <a:buNone/>
            </a:pPr>
            <a:endParaRPr lang="fr-FR" altLang="fr-FR" sz="2400" b="1">
              <a:latin typeface="Garamond" panose="02020404030301010803" pitchFamily="18" charset="0"/>
              <a:cs typeface="Times New Roman" panose="02020603050405020304" pitchFamily="18" charset="0"/>
            </a:endParaRPr>
          </a:p>
          <a:p>
            <a:pPr marL="0" indent="0" algn="ctr">
              <a:spcAft>
                <a:spcPts val="1200"/>
              </a:spcAft>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Les activités polluantes et présentant un risque immédiat pour l’environnement ainsi que pour la santé et la sécurité de la population sont suspendues par le Ministre chargé de l’environnement. Dans ce cas, le BNEE, procède à la fermeture temporaire de l’établissement </a:t>
            </a:r>
            <a:r>
              <a:rPr lang="fr-FR" altLang="fr-FR" sz="2400" b="1">
                <a:latin typeface="Garamond" panose="02020404030301010803" pitchFamily="18" charset="0"/>
                <a:cs typeface="Times New Roman" panose="02020603050405020304" pitchFamily="18" charset="0"/>
              </a:rPr>
              <a:t>(art. 61). </a:t>
            </a:r>
          </a:p>
        </p:txBody>
      </p:sp>
      <p:sp>
        <p:nvSpPr>
          <p:cNvPr id="31747" name="Espace réservé du numéro de diapositive 4">
            <a:extLst>
              <a:ext uri="{FF2B5EF4-FFF2-40B4-BE49-F238E27FC236}">
                <a16:creationId xmlns:a16="http://schemas.microsoft.com/office/drawing/2014/main" id="{46FD842E-46DD-6921-19AA-02FF2E0E63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516793-567A-A24F-B2F4-A8157F608B52}" type="slidenum">
              <a:rPr lang="fr-FR" altLang="fr-FR" sz="1200" smtClean="0">
                <a:solidFill>
                  <a:srgbClr val="898989"/>
                </a:solidFill>
                <a:latin typeface="Tahoma" panose="020B0604030504040204" pitchFamily="34" charset="0"/>
              </a:rPr>
              <a:pPr>
                <a:spcBef>
                  <a:spcPct val="0"/>
                </a:spcBef>
                <a:buFontTx/>
                <a:buNone/>
              </a:pPr>
              <a:t>26</a:t>
            </a:fld>
            <a:endParaRPr lang="fr-FR" altLang="fr-FR" sz="1200">
              <a:solidFill>
                <a:srgbClr val="898989"/>
              </a:solidFill>
              <a:latin typeface="Tahoma" panose="020B0604030504040204" pitchFamily="34" charset="0"/>
            </a:endParaRPr>
          </a:p>
        </p:txBody>
      </p:sp>
      <p:sp>
        <p:nvSpPr>
          <p:cNvPr id="2" name="ZoneTexte 1">
            <a:extLst>
              <a:ext uri="{FF2B5EF4-FFF2-40B4-BE49-F238E27FC236}">
                <a16:creationId xmlns:a16="http://schemas.microsoft.com/office/drawing/2014/main" id="{27EA0535-5AB4-D6E3-D355-F6D6BB99A89D}"/>
              </a:ext>
            </a:extLst>
          </p:cNvPr>
          <p:cNvSpPr txBox="1">
            <a:spLocks noChangeArrowheads="1"/>
          </p:cNvSpPr>
          <p:nvPr/>
        </p:nvSpPr>
        <p:spPr bwMode="auto">
          <a:xfrm>
            <a:off x="179388" y="2559050"/>
            <a:ext cx="2160587" cy="8699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Sanctions administratives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Espace réservé du contenu 2">
            <a:extLst>
              <a:ext uri="{FF2B5EF4-FFF2-40B4-BE49-F238E27FC236}">
                <a16:creationId xmlns:a16="http://schemas.microsoft.com/office/drawing/2014/main" id="{B29326CB-3B06-E3A6-67AC-5B47B1CD89E2}"/>
              </a:ext>
            </a:extLst>
          </p:cNvPr>
          <p:cNvSpPr>
            <a:spLocks noGrp="1"/>
          </p:cNvSpPr>
          <p:nvPr>
            <p:ph idx="1"/>
          </p:nvPr>
        </p:nvSpPr>
        <p:spPr>
          <a:xfrm>
            <a:off x="2449513" y="2349500"/>
            <a:ext cx="6272212" cy="2449513"/>
          </a:xfrm>
        </p:spPr>
        <p:txBody>
          <a:bodyPr/>
          <a:lstStyle/>
          <a:p>
            <a:pPr marL="0" indent="0" algn="ctr">
              <a:buFont typeface="Arial" panose="020B0604020202020204" pitchFamily="34" charset="0"/>
              <a:buNone/>
            </a:pPr>
            <a:r>
              <a:rPr lang="fr-CA" altLang="fr-FR" sz="2400">
                <a:latin typeface="Garamond" panose="02020404030301010803" pitchFamily="18" charset="0"/>
                <a:cs typeface="Times New Roman" panose="02020603050405020304" pitchFamily="18" charset="0"/>
              </a:rPr>
              <a:t>Le BNEE, tient un registre dans lequel sont rendus accessibles au public les sanctions prononcées à l’encontre d’un promoteur. Ces sanctions peuvent faire l’objet de publication dans les journaux aux frais du contrevenant ainsi que sur le site du BNEE. (art. 66) </a:t>
            </a:r>
            <a:endParaRPr lang="fr-FR" altLang="fr-FR" sz="2400">
              <a:latin typeface="Garamond" panose="02020404030301010803" pitchFamily="18" charset="0"/>
              <a:cs typeface="Times New Roman" panose="02020603050405020304" pitchFamily="18" charset="0"/>
            </a:endParaRPr>
          </a:p>
        </p:txBody>
      </p:sp>
      <p:sp>
        <p:nvSpPr>
          <p:cNvPr id="32771" name="Espace réservé du numéro de diapositive 4">
            <a:extLst>
              <a:ext uri="{FF2B5EF4-FFF2-40B4-BE49-F238E27FC236}">
                <a16:creationId xmlns:a16="http://schemas.microsoft.com/office/drawing/2014/main" id="{3EDB3961-CD4C-6810-3908-70ED143357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0013F0-44A6-7F4B-AF51-666D31F38C4F}" type="slidenum">
              <a:rPr lang="fr-FR" altLang="fr-FR" sz="1200" smtClean="0">
                <a:solidFill>
                  <a:srgbClr val="898989"/>
                </a:solidFill>
                <a:latin typeface="Tahoma" panose="020B0604030504040204" pitchFamily="34" charset="0"/>
              </a:rPr>
              <a:pPr>
                <a:spcBef>
                  <a:spcPct val="0"/>
                </a:spcBef>
                <a:buFontTx/>
                <a:buNone/>
              </a:pPr>
              <a:t>27</a:t>
            </a:fld>
            <a:endParaRPr lang="fr-FR" altLang="fr-FR" sz="1200">
              <a:solidFill>
                <a:srgbClr val="898989"/>
              </a:solidFill>
              <a:latin typeface="Tahoma" panose="020B0604030504040204" pitchFamily="34" charset="0"/>
            </a:endParaRPr>
          </a:p>
        </p:txBody>
      </p:sp>
      <p:sp>
        <p:nvSpPr>
          <p:cNvPr id="2" name="ZoneTexte 1">
            <a:extLst>
              <a:ext uri="{FF2B5EF4-FFF2-40B4-BE49-F238E27FC236}">
                <a16:creationId xmlns:a16="http://schemas.microsoft.com/office/drawing/2014/main" id="{7EA7F406-ABCE-F7D2-B6BD-E3C715A556F4}"/>
              </a:ext>
            </a:extLst>
          </p:cNvPr>
          <p:cNvSpPr txBox="1">
            <a:spLocks noChangeArrowheads="1"/>
          </p:cNvSpPr>
          <p:nvPr/>
        </p:nvSpPr>
        <p:spPr bwMode="auto">
          <a:xfrm>
            <a:off x="179388" y="2559050"/>
            <a:ext cx="2160587" cy="8699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Sanctions administratives</a:t>
            </a: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contenu 2">
            <a:extLst>
              <a:ext uri="{FF2B5EF4-FFF2-40B4-BE49-F238E27FC236}">
                <a16:creationId xmlns:a16="http://schemas.microsoft.com/office/drawing/2014/main" id="{95B73CE4-D8E2-FD84-5177-6577FB5BB619}"/>
              </a:ext>
            </a:extLst>
          </p:cNvPr>
          <p:cNvSpPr>
            <a:spLocks noGrp="1"/>
          </p:cNvSpPr>
          <p:nvPr>
            <p:ph idx="1"/>
          </p:nvPr>
        </p:nvSpPr>
        <p:spPr>
          <a:xfrm>
            <a:off x="468313" y="1196975"/>
            <a:ext cx="8424862" cy="4824413"/>
          </a:xfrm>
        </p:spPr>
        <p:txBody>
          <a:bodyPr/>
          <a:lstStyle/>
          <a:p>
            <a:pPr algn="just">
              <a:buFont typeface="Wingdings" pitchFamily="2" charset="2"/>
              <a:buChar char="q"/>
            </a:pPr>
            <a:r>
              <a:rPr lang="fr-CA" altLang="fr-FR" sz="2400" b="1">
                <a:latin typeface="Garamond" panose="02020404030301010803" pitchFamily="18" charset="0"/>
                <a:cs typeface="Times New Roman" panose="02020603050405020304" pitchFamily="18" charset="0"/>
              </a:rPr>
              <a:t>Loi n°2008-037 du 10 juillet 2008 modifiant et complétant la Loi 61-37 réglementant l’expropriation pour cause d’utilité publique et l’occupation temporaire </a:t>
            </a:r>
            <a:r>
              <a:rPr lang="fr-CA" altLang="fr-FR" sz="2400">
                <a:latin typeface="Garamond" panose="02020404030301010803" pitchFamily="18" charset="0"/>
                <a:cs typeface="Times New Roman" panose="02020603050405020304" pitchFamily="18" charset="0"/>
              </a:rPr>
              <a:t>	</a:t>
            </a:r>
          </a:p>
          <a:p>
            <a:pPr lvl="1" algn="just">
              <a:buFont typeface="Wingdings" pitchFamily="2" charset="2"/>
              <a:buChar char="ü"/>
            </a:pPr>
            <a:r>
              <a:rPr lang="fr-CA" altLang="fr-FR" sz="2400">
                <a:latin typeface="Garamond" panose="02020404030301010803" pitchFamily="18" charset="0"/>
                <a:cs typeface="Times New Roman" panose="02020603050405020304" pitchFamily="18" charset="0"/>
              </a:rPr>
              <a:t>Article premier (nouveau) : « l’expropriation est la procédure par laquelle l’état peut, dans un but d’utilité publique et sous réserve d’une juste et préalable indemnité, contraindre toute personne à lui céder la propriété d’un immeuble ». </a:t>
            </a:r>
          </a:p>
          <a:p>
            <a:pPr lvl="1" algn="just">
              <a:buFont typeface="Wingdings" pitchFamily="2" charset="2"/>
              <a:buChar char="ü"/>
            </a:pPr>
            <a:r>
              <a:rPr lang="fr-CA" altLang="fr-FR" sz="2400">
                <a:latin typeface="Garamond" panose="02020404030301010803" pitchFamily="18" charset="0"/>
                <a:cs typeface="Times New Roman" panose="02020603050405020304" pitchFamily="18" charset="0"/>
              </a:rPr>
              <a:t>Alinéa 4 de l’article 13/bis (de la loi modificative) : « les personnes affectées sont indemnisées au cours de remplacement sans dépréciation, avant la prise de propriété de terres ou des biens ». </a:t>
            </a:r>
            <a:r>
              <a:rPr lang="fr-CA" altLang="fr-FR" sz="2400">
                <a:latin typeface="Garamond" panose="02020404030301010803" pitchFamily="18" charset="0"/>
              </a:rPr>
              <a:t>	</a:t>
            </a:r>
          </a:p>
          <a:p>
            <a:pPr algn="just"/>
            <a:endParaRPr lang="fr-CA" altLang="fr-FR" sz="2000">
              <a:latin typeface="Garamond" panose="02020404030301010803" pitchFamily="18" charset="0"/>
            </a:endParaRPr>
          </a:p>
        </p:txBody>
      </p:sp>
      <p:sp>
        <p:nvSpPr>
          <p:cNvPr id="33795" name="Espace réservé du numéro de diapositive 3">
            <a:extLst>
              <a:ext uri="{FF2B5EF4-FFF2-40B4-BE49-F238E27FC236}">
                <a16:creationId xmlns:a16="http://schemas.microsoft.com/office/drawing/2014/main" id="{E75670D6-DE5A-00FE-1449-DF4D622F83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B46A7B-A463-234C-A9C8-6B4D7C140904}" type="slidenum">
              <a:rPr lang="fr-FR" altLang="fr-FR" sz="1200" smtClean="0">
                <a:solidFill>
                  <a:srgbClr val="B5A788"/>
                </a:solidFill>
                <a:latin typeface="Arial" panose="020B0604020202020204" pitchFamily="34" charset="0"/>
              </a:rPr>
              <a:pPr>
                <a:spcBef>
                  <a:spcPct val="0"/>
                </a:spcBef>
                <a:buFontTx/>
                <a:buNone/>
              </a:pPr>
              <a:t>28</a:t>
            </a:fld>
            <a:endParaRPr lang="fr-FR" altLang="fr-FR" sz="1200">
              <a:solidFill>
                <a:srgbClr val="B5A788"/>
              </a:solidFill>
              <a:latin typeface="Arial" panose="020B0604020202020204" pitchFamily="34" charset="0"/>
            </a:endParaRPr>
          </a:p>
        </p:txBody>
      </p:sp>
      <p:sp>
        <p:nvSpPr>
          <p:cNvPr id="7" name="ZoneTexte 6">
            <a:extLst>
              <a:ext uri="{FF2B5EF4-FFF2-40B4-BE49-F238E27FC236}">
                <a16:creationId xmlns:a16="http://schemas.microsoft.com/office/drawing/2014/main" id="{9ECE50D2-E79B-4840-7ACD-F78BB992EFFA}"/>
              </a:ext>
            </a:extLst>
          </p:cNvPr>
          <p:cNvSpPr txBox="1"/>
          <p:nvPr/>
        </p:nvSpPr>
        <p:spPr>
          <a:xfrm>
            <a:off x="684213" y="188913"/>
            <a:ext cx="7559675" cy="461962"/>
          </a:xfrm>
          <a:prstGeom prst="rect">
            <a:avLst/>
          </a:prstGeom>
          <a:noFill/>
        </p:spPr>
        <p:txBody>
          <a:bodyPr>
            <a:spAutoFit/>
          </a:bodyPr>
          <a:lstStyle/>
          <a:p>
            <a:pPr algn="ctr" eaLnBrk="1" hangingPunct="1">
              <a:defRPr/>
            </a:pPr>
            <a:r>
              <a:rPr lang="fr-FR" sz="2400" b="1" dirty="0">
                <a:latin typeface="Times New Roman" panose="02020603050405020304" pitchFamily="18" charset="0"/>
                <a:ea typeface="+mj-ea"/>
                <a:cs typeface="Times New Roman" panose="02020603050405020304" pitchFamily="18" charset="0"/>
              </a:rPr>
              <a:t>Textes sur le foncier</a:t>
            </a:r>
            <a:endParaRPr lang="fr-FR" sz="2000" dirty="0"/>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a:extLst>
              <a:ext uri="{FF2B5EF4-FFF2-40B4-BE49-F238E27FC236}">
                <a16:creationId xmlns:a16="http://schemas.microsoft.com/office/drawing/2014/main" id="{08FDDD0D-2665-D693-F027-813FE27C34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A1716D-5E87-6644-BEE9-F23692E5898F}" type="slidenum">
              <a:rPr lang="fr-FR" altLang="fr-FR" sz="1200" smtClean="0">
                <a:solidFill>
                  <a:srgbClr val="898989"/>
                </a:solidFill>
                <a:latin typeface="Tahoma" panose="020B0604030504040204" pitchFamily="34" charset="0"/>
              </a:rPr>
              <a:pPr>
                <a:spcBef>
                  <a:spcPct val="0"/>
                </a:spcBef>
                <a:buFontTx/>
                <a:buNone/>
              </a:pPr>
              <a:t>29</a:t>
            </a:fld>
            <a:endParaRPr lang="fr-FR" altLang="fr-FR" sz="1200">
              <a:solidFill>
                <a:srgbClr val="898989"/>
              </a:solidFill>
              <a:latin typeface="Tahoma" panose="020B0604030504040204" pitchFamily="34" charset="0"/>
            </a:endParaRPr>
          </a:p>
        </p:txBody>
      </p:sp>
      <p:sp>
        <p:nvSpPr>
          <p:cNvPr id="5" name="Espace réservé du contenu 2">
            <a:extLst>
              <a:ext uri="{FF2B5EF4-FFF2-40B4-BE49-F238E27FC236}">
                <a16:creationId xmlns:a16="http://schemas.microsoft.com/office/drawing/2014/main" id="{46808174-2BDF-9633-B325-FE2FFD2075DE}"/>
              </a:ext>
            </a:extLst>
          </p:cNvPr>
          <p:cNvSpPr>
            <a:spLocks noGrp="1"/>
          </p:cNvSpPr>
          <p:nvPr>
            <p:ph sz="quarter" idx="1"/>
          </p:nvPr>
        </p:nvSpPr>
        <p:spPr>
          <a:xfrm>
            <a:off x="285750" y="404813"/>
            <a:ext cx="8572500" cy="6029325"/>
          </a:xfrm>
        </p:spPr>
        <p:txBody>
          <a:bodyPr/>
          <a:lstStyle/>
          <a:p>
            <a:pPr lvl="1" algn="just">
              <a:buFont typeface="Wingdings" pitchFamily="2" charset="2"/>
              <a:buChar char="ü"/>
            </a:pPr>
            <a:r>
              <a:rPr lang="fr-FR" altLang="fr-FR" sz="2400">
                <a:latin typeface="Garamond" panose="02020404030301010803" pitchFamily="18" charset="0"/>
                <a:cs typeface="Times New Roman" panose="02020603050405020304" pitchFamily="18" charset="0"/>
              </a:rPr>
              <a:t>Les principes d’indemnisation des PAPs (article 13 nouveau), </a:t>
            </a:r>
          </a:p>
          <a:p>
            <a:pPr lvl="1" algn="just">
              <a:buFont typeface="Wingdings" pitchFamily="2" charset="2"/>
              <a:buChar char="ü"/>
            </a:pPr>
            <a:r>
              <a:rPr lang="fr-FR" altLang="fr-FR" sz="2400">
                <a:latin typeface="Garamond" panose="02020404030301010803" pitchFamily="18" charset="0"/>
                <a:cs typeface="Times New Roman" panose="02020603050405020304" pitchFamily="18" charset="0"/>
              </a:rPr>
              <a:t>Les PAPS sont consultées et participent à toutes les étapes du processus d’élaboration et de mise en œuvre du PAR et d’indemnisation ;</a:t>
            </a:r>
          </a:p>
          <a:p>
            <a:pPr lvl="1" algn="just">
              <a:buFont typeface="Wingdings" pitchFamily="2" charset="2"/>
              <a:buChar char="ü"/>
            </a:pPr>
            <a:r>
              <a:rPr lang="fr-FR" altLang="fr-FR" sz="2400">
                <a:latin typeface="Garamond" panose="02020404030301010803" pitchFamily="18" charset="0"/>
                <a:cs typeface="Times New Roman" panose="02020603050405020304" pitchFamily="18" charset="0"/>
              </a:rPr>
              <a:t>Le PAR est soutenu par un PDL offrant suffisamment des ressources d’investissement aux PAPs ;</a:t>
            </a:r>
          </a:p>
          <a:p>
            <a:pPr lvl="1" algn="just">
              <a:buFont typeface="Wingdings" pitchFamily="2" charset="2"/>
              <a:buChar char="ü"/>
            </a:pPr>
            <a:r>
              <a:rPr lang="fr-FR" altLang="fr-FR" sz="2400">
                <a:latin typeface="Garamond" panose="02020404030301010803" pitchFamily="18" charset="0"/>
                <a:cs typeface="Times New Roman" panose="02020603050405020304" pitchFamily="18" charset="0"/>
              </a:rPr>
              <a:t>Toutes les PAPs sont indemnisées sans discrimination de nationalité, d’appartenance ethnique, politique, religieuse, ou de genre. L’indemnisation et la réinstallation doivent être équitables, transparentes et respectueuses des droits humains des PAPs ;</a:t>
            </a:r>
          </a:p>
          <a:p>
            <a:pPr lvl="1" algn="just">
              <a:buFont typeface="Wingdings" pitchFamily="2" charset="2"/>
              <a:buChar char="ü"/>
            </a:pPr>
            <a:r>
              <a:rPr lang="fr-FR" altLang="fr-FR" sz="2400">
                <a:latin typeface="Garamond" panose="02020404030301010803" pitchFamily="18" charset="0"/>
                <a:cs typeface="Times New Roman" panose="02020603050405020304" pitchFamily="18" charset="0"/>
              </a:rPr>
              <a:t>Les PAPs sont indemnisées au coût de remplacement sans dépréciation (qtité et qlité ne diminuent pas), avant la prise de propriété des biens.</a:t>
            </a:r>
          </a:p>
          <a:p>
            <a:pPr algn="just"/>
            <a:endParaRPr lang="fr-FR" altLang="fr-FR" sz="24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p:cTn id="3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305D9F-5738-81B2-99E1-E75C8C2C015C}"/>
              </a:ext>
            </a:extLst>
          </p:cNvPr>
          <p:cNvSpPr>
            <a:spLocks noGrp="1"/>
          </p:cNvSpPr>
          <p:nvPr>
            <p:ph idx="1"/>
          </p:nvPr>
        </p:nvSpPr>
        <p:spPr>
          <a:xfrm>
            <a:off x="250825" y="1590675"/>
            <a:ext cx="4321175" cy="4752975"/>
          </a:xfrm>
        </p:spPr>
        <p:txBody>
          <a:bodyPr/>
          <a:lstStyle/>
          <a:p>
            <a:pPr algn="ctr" eaLnBrk="1" hangingPunct="1">
              <a:spcAft>
                <a:spcPts val="1200"/>
              </a:spcAft>
              <a:buFont typeface="Wingdings" panose="05000000000000000000" pitchFamily="2" charset="2"/>
              <a:buChar char="ü"/>
              <a:defRPr/>
            </a:pPr>
            <a:r>
              <a:rPr lang="fr-FR" altLang="fr-FR" sz="2400" dirty="0">
                <a:latin typeface="Garamond" panose="02020404030301010803" pitchFamily="18" charset="0"/>
                <a:cs typeface="Times New Roman" panose="02020603050405020304" pitchFamily="18" charset="0"/>
              </a:rPr>
              <a:t>Le Niger a signé et ratifié plusieurs textes internationaux ayant adopté les principes de Protection de l’Environnement et développement durable.</a:t>
            </a:r>
          </a:p>
          <a:p>
            <a:pPr algn="ctr" eaLnBrk="1" hangingPunct="1">
              <a:spcBef>
                <a:spcPts val="0"/>
              </a:spcBef>
              <a:buClr>
                <a:schemeClr val="accent1"/>
              </a:buClr>
              <a:buSzPct val="70000"/>
              <a:buFont typeface="Wingdings" panose="05000000000000000000" pitchFamily="2" charset="2"/>
              <a:buChar char="q"/>
              <a:defRPr/>
            </a:pPr>
            <a:endParaRPr lang="fr-FR" sz="2400" dirty="0">
              <a:latin typeface="Garamond" pitchFamily="18" charset="0"/>
              <a:cs typeface="Arial" charset="0"/>
            </a:endParaRPr>
          </a:p>
          <a:p>
            <a:pPr algn="ctr" eaLnBrk="1" hangingPunct="1">
              <a:spcAft>
                <a:spcPts val="1200"/>
              </a:spcAft>
              <a:buClr>
                <a:schemeClr val="accent1"/>
              </a:buClr>
              <a:buSzPct val="70000"/>
              <a:buFont typeface="Wingdings" panose="05000000000000000000" pitchFamily="2" charset="2"/>
              <a:buChar char="ü"/>
              <a:defRPr/>
            </a:pPr>
            <a:r>
              <a:rPr lang="fr-FR" sz="2400" dirty="0">
                <a:latin typeface="Garamond" panose="02020404030301010803" pitchFamily="18" charset="0"/>
                <a:cs typeface="Times New Roman" panose="02020603050405020304" pitchFamily="18" charset="0"/>
              </a:rPr>
              <a:t>L’État, garant de la qualité de l’environnement, doit obliger les promoteurs à intégrer dans leurs activités, les principes de durabilité avec la participation des acteurs </a:t>
            </a:r>
            <a:endParaRPr lang="fr-FR" altLang="fr-FR" sz="2400" dirty="0">
              <a:latin typeface="Garamond" panose="02020404030301010803" pitchFamily="18" charset="0"/>
              <a:cs typeface="Times New Roman" panose="02020603050405020304" pitchFamily="18" charset="0"/>
            </a:endParaRPr>
          </a:p>
          <a:p>
            <a:pPr marL="0" indent="0" eaLnBrk="1" hangingPunct="1">
              <a:lnSpc>
                <a:spcPct val="120000"/>
              </a:lnSpc>
              <a:spcAft>
                <a:spcPts val="1200"/>
              </a:spcAft>
              <a:buFont typeface="Arial" panose="020B0604020202020204" pitchFamily="34" charset="0"/>
              <a:buNone/>
              <a:defRPr/>
            </a:pPr>
            <a:endParaRPr lang="fr-FR" altLang="fr-FR" sz="2000" dirty="0">
              <a:latin typeface="Times New Roman" panose="02020603050405020304" pitchFamily="18" charset="0"/>
              <a:cs typeface="Times New Roman" panose="02020603050405020304" pitchFamily="18" charset="0"/>
            </a:endParaRPr>
          </a:p>
          <a:p>
            <a:pPr algn="just" eaLnBrk="1" hangingPunct="1">
              <a:defRPr/>
            </a:pPr>
            <a:endParaRPr lang="fr-FR" altLang="fr-FR" sz="2400" dirty="0"/>
          </a:p>
        </p:txBody>
      </p:sp>
      <p:sp>
        <p:nvSpPr>
          <p:cNvPr id="7171" name="Espace réservé du numéro de diapositive 3">
            <a:extLst>
              <a:ext uri="{FF2B5EF4-FFF2-40B4-BE49-F238E27FC236}">
                <a16:creationId xmlns:a16="http://schemas.microsoft.com/office/drawing/2014/main" id="{E35A3439-B3AC-4BCD-61AC-5C0A034079AB}"/>
              </a:ext>
            </a:extLst>
          </p:cNvPr>
          <p:cNvSpPr>
            <a:spLocks noGrp="1"/>
          </p:cNvSpPr>
          <p:nvPr>
            <p:ph type="sldNum" sz="quarter" idx="12"/>
          </p:nvPr>
        </p:nvSpPr>
        <p:spPr bwMode="auto">
          <a:xfrm>
            <a:off x="6550025" y="63277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705ABE-F9FF-CC47-A433-6827CD721583}" type="slidenum">
              <a:rPr lang="fr-FR" altLang="fr-FR" sz="1200" smtClean="0">
                <a:solidFill>
                  <a:srgbClr val="898989"/>
                </a:solidFill>
                <a:latin typeface="Tahoma" panose="020B0604030504040204" pitchFamily="34" charset="0"/>
              </a:rPr>
              <a:pPr>
                <a:spcBef>
                  <a:spcPct val="0"/>
                </a:spcBef>
                <a:buFontTx/>
                <a:buNone/>
              </a:pPr>
              <a:t>3</a:t>
            </a:fld>
            <a:endParaRPr lang="fr-FR" altLang="fr-FR" sz="1200">
              <a:solidFill>
                <a:srgbClr val="898989"/>
              </a:solidFill>
              <a:latin typeface="Tahoma" panose="020B0604030504040204" pitchFamily="34" charset="0"/>
            </a:endParaRPr>
          </a:p>
        </p:txBody>
      </p:sp>
      <p:sp>
        <p:nvSpPr>
          <p:cNvPr id="8" name="AutoShape 73">
            <a:extLst>
              <a:ext uri="{FF2B5EF4-FFF2-40B4-BE49-F238E27FC236}">
                <a16:creationId xmlns:a16="http://schemas.microsoft.com/office/drawing/2014/main" id="{C9EFE357-3B34-4273-6B1F-9E094A560493}"/>
              </a:ext>
            </a:extLst>
          </p:cNvPr>
          <p:cNvSpPr>
            <a:spLocks noChangeArrowheads="1"/>
          </p:cNvSpPr>
          <p:nvPr/>
        </p:nvSpPr>
        <p:spPr bwMode="auto">
          <a:xfrm flipH="1">
            <a:off x="4932040" y="1468462"/>
            <a:ext cx="3960440" cy="5041106"/>
          </a:xfrm>
          <a:prstGeom prst="roundRect">
            <a:avLst/>
          </a:prstGeom>
          <a:solidFill>
            <a:srgbClr val="92D050"/>
          </a:solidFill>
          <a:ln w="25400">
            <a:solidFill>
              <a:schemeClr val="tx1"/>
            </a:solidFill>
            <a:miter lim="800000"/>
            <a:headEnd/>
            <a:tailEnd/>
          </a:ln>
          <a:effectLst/>
          <a:scene3d>
            <a:camera prst="orthographicFront"/>
            <a:lightRig rig="threePt" dir="t"/>
          </a:scene3d>
          <a:sp3d>
            <a:bevelT w="165100" prst="coolSlant"/>
          </a:sp3d>
        </p:spPr>
        <p:txBody>
          <a:bodyPr anchor="ctr" anchorCtr="1"/>
          <a:lstStyle/>
          <a:p>
            <a:pPr marL="385763" indent="-385763" algn="ctr">
              <a:spcBef>
                <a:spcPts val="900"/>
              </a:spcBef>
              <a:buFont typeface="Arial" panose="020B0604020202020204" pitchFamily="34" charset="0"/>
              <a:buNone/>
              <a:defRPr/>
            </a:pPr>
            <a:r>
              <a:rPr lang="fr-FR" sz="2800" b="1" dirty="0">
                <a:latin typeface="Garamond" panose="02020404030301010803" pitchFamily="18" charset="0"/>
                <a:cs typeface="Times New Roman" pitchFamily="18" charset="0"/>
              </a:rPr>
              <a:t>Principe 17 de la </a:t>
            </a:r>
            <a:r>
              <a:rPr lang="fr-FR" sz="2800" b="1" i="1" dirty="0">
                <a:latin typeface="Garamond" panose="02020404030301010803" pitchFamily="18" charset="0"/>
                <a:cs typeface="Times New Roman" pitchFamily="18" charset="0"/>
              </a:rPr>
              <a:t>Déclaration de Rio</a:t>
            </a:r>
          </a:p>
          <a:p>
            <a:pPr marL="385763" indent="-385763" algn="ctr">
              <a:spcBef>
                <a:spcPts val="900"/>
              </a:spcBef>
              <a:spcAft>
                <a:spcPts val="450"/>
              </a:spcAft>
              <a:buFont typeface="Arial" panose="020B0604020202020204" pitchFamily="34" charset="0"/>
              <a:buNone/>
              <a:defRPr/>
            </a:pPr>
            <a:r>
              <a:rPr lang="fr-CA" sz="2000" b="1" dirty="0">
                <a:latin typeface="Garamond" panose="02020404030301010803" pitchFamily="18" charset="0"/>
              </a:rPr>
              <a:t>	 Proclame [que] une </a:t>
            </a:r>
            <a:r>
              <a:rPr lang="fr-CA" sz="2000" b="1" u="sng" dirty="0">
                <a:latin typeface="Garamond" panose="02020404030301010803" pitchFamily="18" charset="0"/>
              </a:rPr>
              <a:t>étude d'impact sur l'environnement</a:t>
            </a:r>
            <a:r>
              <a:rPr lang="fr-CA" sz="2000" b="1" dirty="0">
                <a:latin typeface="Garamond" panose="02020404030301010803" pitchFamily="18" charset="0"/>
              </a:rPr>
              <a:t>, en tant qu'instrument national, doit être entreprise dans le cas des activités envisagées qui risquent d'avoir des effets nocifs importants sur l'environnement et dépendent de la décision d'une autorité nationale compétente</a:t>
            </a:r>
            <a:r>
              <a:rPr lang="fr-CA" sz="2000" dirty="0">
                <a:latin typeface="Garamond" panose="02020404030301010803" pitchFamily="18" charset="0"/>
              </a:rPr>
              <a:t>.</a:t>
            </a:r>
            <a:endParaRPr lang="fr-CA" sz="2000" i="1" dirty="0">
              <a:latin typeface="Garamond" panose="02020404030301010803" pitchFamily="18" charset="0"/>
            </a:endParaRPr>
          </a:p>
        </p:txBody>
      </p:sp>
      <p:sp>
        <p:nvSpPr>
          <p:cNvPr id="11" name="Espace réservé du texte 3">
            <a:extLst>
              <a:ext uri="{FF2B5EF4-FFF2-40B4-BE49-F238E27FC236}">
                <a16:creationId xmlns:a16="http://schemas.microsoft.com/office/drawing/2014/main" id="{DF2F9FAF-372D-0436-3C3B-9511D6A1E4BB}"/>
              </a:ext>
            </a:extLst>
          </p:cNvPr>
          <p:cNvSpPr txBox="1">
            <a:spLocks/>
          </p:cNvSpPr>
          <p:nvPr/>
        </p:nvSpPr>
        <p:spPr bwMode="auto">
          <a:xfrm>
            <a:off x="2483768" y="514573"/>
            <a:ext cx="3695130" cy="504056"/>
          </a:xfrm>
          <a:prstGeom prst="rect">
            <a:avLst/>
          </a:prstGeom>
          <a:ln/>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a:lstStyle>
            <a:lvl1pPr marL="0" indent="0" algn="l" rtl="0" eaLnBrk="0" fontAlgn="base" hangingPunct="0">
              <a:spcBef>
                <a:spcPct val="20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defRPr/>
            </a:pPr>
            <a:r>
              <a:rPr lang="fr-FR" altLang="fr-FR" sz="2800" b="1" dirty="0">
                <a:latin typeface="Garamond" panose="02020404030301010803" pitchFamily="18" charset="0"/>
              </a:rPr>
              <a:t>Introduction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3">
            <a:extLst>
              <a:ext uri="{FF2B5EF4-FFF2-40B4-BE49-F238E27FC236}">
                <a16:creationId xmlns:a16="http://schemas.microsoft.com/office/drawing/2014/main" id="{BD2AD28D-2445-3802-C1B9-AA91DA791D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96F0FB-C1FD-1E42-8E8E-6E83B3E760D6}" type="slidenum">
              <a:rPr lang="fr-FR" altLang="fr-FR" sz="1200" smtClean="0">
                <a:solidFill>
                  <a:srgbClr val="898989"/>
                </a:solidFill>
                <a:latin typeface="Tahoma" panose="020B0604030504040204" pitchFamily="34" charset="0"/>
              </a:rPr>
              <a:pPr>
                <a:spcBef>
                  <a:spcPct val="0"/>
                </a:spcBef>
                <a:buFontTx/>
                <a:buNone/>
              </a:pPr>
              <a:t>30</a:t>
            </a:fld>
            <a:endParaRPr lang="fr-FR" altLang="fr-FR" sz="1200">
              <a:solidFill>
                <a:srgbClr val="898989"/>
              </a:solidFill>
              <a:latin typeface="Tahoma" panose="020B0604030504040204" pitchFamily="34" charset="0"/>
            </a:endParaRPr>
          </a:p>
        </p:txBody>
      </p:sp>
      <p:pic>
        <p:nvPicPr>
          <p:cNvPr id="5" name="Image 4">
            <a:extLst>
              <a:ext uri="{FF2B5EF4-FFF2-40B4-BE49-F238E27FC236}">
                <a16:creationId xmlns:a16="http://schemas.microsoft.com/office/drawing/2014/main" id="{F131D8DB-5BC9-2FCA-51E6-157E7FF521E3}"/>
              </a:ext>
            </a:extLst>
          </p:cNvPr>
          <p:cNvPicPr/>
          <p:nvPr/>
        </p:nvPicPr>
        <p:blipFill>
          <a:blip r:embed="rId2"/>
          <a:stretch>
            <a:fillRect/>
          </a:stretch>
        </p:blipFill>
        <p:spPr>
          <a:xfrm>
            <a:off x="535167" y="1930623"/>
            <a:ext cx="8280151" cy="46082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6868" name="ZoneTexte 3">
            <a:extLst>
              <a:ext uri="{FF2B5EF4-FFF2-40B4-BE49-F238E27FC236}">
                <a16:creationId xmlns:a16="http://schemas.microsoft.com/office/drawing/2014/main" id="{7DC349C7-61D6-CC4F-975B-C9BADFD76718}"/>
              </a:ext>
            </a:extLst>
          </p:cNvPr>
          <p:cNvSpPr txBox="1">
            <a:spLocks noChangeArrowheads="1"/>
          </p:cNvSpPr>
          <p:nvPr/>
        </p:nvSpPr>
        <p:spPr bwMode="auto">
          <a:xfrm>
            <a:off x="534988" y="123825"/>
            <a:ext cx="80391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a:spcBef>
                <a:spcPct val="0"/>
              </a:spcBef>
              <a:buFontTx/>
              <a:buNone/>
            </a:pPr>
            <a:r>
              <a:rPr lang="fr-FR" altLang="fr-FR" sz="2400">
                <a:latin typeface="Garamond" panose="02020404030301010803" pitchFamily="18" charset="0"/>
                <a:cs typeface="Times New Roman" panose="02020603050405020304" pitchFamily="18" charset="0"/>
              </a:rPr>
              <a:t>Décret</a:t>
            </a:r>
            <a:r>
              <a:rPr lang="fr-CA" altLang="fr-FR" sz="2400">
                <a:latin typeface="Garamond" panose="02020404030301010803" pitchFamily="18" charset="0"/>
                <a:cs typeface="Times New Roman" panose="02020603050405020304" pitchFamily="18" charset="0"/>
              </a:rPr>
              <a:t> n°2009-224/PRN/MU/H du 12 août 2009 Fixant les modalités d’application des dispositions particulières de la loi n°61-37 du 24 novembre 1961, modifiée et complétée par la loi n°2008-37 du 10 juillet 2008 </a:t>
            </a:r>
            <a:r>
              <a:rPr lang="fr-CA" altLang="fr-FR" sz="1800">
                <a:latin typeface="Times New Roman" panose="02020603050405020304" pitchFamily="18" charset="0"/>
                <a:cs typeface="Times New Roman" panose="02020603050405020304" pitchFamily="18" charset="0"/>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a:extLst>
              <a:ext uri="{FF2B5EF4-FFF2-40B4-BE49-F238E27FC236}">
                <a16:creationId xmlns:a16="http://schemas.microsoft.com/office/drawing/2014/main" id="{F398F871-F112-08F6-9D01-DE170EFCAD4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ED9436-5D98-4248-BBDE-A01432537B93}" type="slidenum">
              <a:rPr lang="fr-FR" altLang="fr-FR" sz="1200" smtClean="0">
                <a:solidFill>
                  <a:srgbClr val="898989"/>
                </a:solidFill>
                <a:latin typeface="Tahoma" panose="020B0604030504040204" pitchFamily="34" charset="0"/>
              </a:rPr>
              <a:pPr>
                <a:spcBef>
                  <a:spcPct val="0"/>
                </a:spcBef>
                <a:buFontTx/>
                <a:buNone/>
              </a:pPr>
              <a:t>31</a:t>
            </a:fld>
            <a:endParaRPr lang="fr-FR" altLang="fr-FR" sz="1200">
              <a:solidFill>
                <a:srgbClr val="898989"/>
              </a:solidFill>
              <a:latin typeface="Tahoma" panose="020B0604030504040204" pitchFamily="34" charset="0"/>
            </a:endParaRPr>
          </a:p>
        </p:txBody>
      </p:sp>
      <p:pic>
        <p:nvPicPr>
          <p:cNvPr id="5" name="Espace réservé du contenu 4">
            <a:extLst>
              <a:ext uri="{FF2B5EF4-FFF2-40B4-BE49-F238E27FC236}">
                <a16:creationId xmlns:a16="http://schemas.microsoft.com/office/drawing/2014/main" id="{E3D8C222-8F74-8DB8-E3DC-1E219843B97C}"/>
              </a:ext>
            </a:extLst>
          </p:cNvPr>
          <p:cNvPicPr>
            <a:picLocks noGrp="1"/>
          </p:cNvPicPr>
          <p:nvPr>
            <p:ph idx="1"/>
          </p:nvPr>
        </p:nvPicPr>
        <p:blipFill>
          <a:blip r:embed="rId2"/>
          <a:stretch>
            <a:fillRect/>
          </a:stretch>
        </p:blipFill>
        <p:spPr>
          <a:xfrm>
            <a:off x="428382" y="1124855"/>
            <a:ext cx="8280151" cy="46082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04E4A81E-A52E-613C-8DF4-672D797A8CBF}"/>
              </a:ext>
            </a:extLst>
          </p:cNvPr>
          <p:cNvSpPr>
            <a:spLocks noChangeArrowheads="1"/>
          </p:cNvSpPr>
          <p:nvPr/>
        </p:nvSpPr>
        <p:spPr bwMode="auto">
          <a:xfrm>
            <a:off x="900113" y="620713"/>
            <a:ext cx="7273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ts val="600"/>
              </a:spcBef>
              <a:spcAft>
                <a:spcPts val="1200"/>
              </a:spcAft>
              <a:buClr>
                <a:schemeClr val="tx1"/>
              </a:buClr>
              <a:buSzPct val="75000"/>
              <a:buFontTx/>
              <a:buNone/>
            </a:pPr>
            <a:r>
              <a:rPr lang="fr-CA" altLang="fr-FR" sz="2400" b="1">
                <a:latin typeface="Garamond" panose="02020404030301010803" pitchFamily="18" charset="0"/>
                <a:cs typeface="Tahoma" panose="020B0604030504040204" pitchFamily="34" charset="0"/>
              </a:rPr>
              <a:t>Prise en compte des enjeux-Étapes de la procédure </a:t>
            </a:r>
          </a:p>
        </p:txBody>
      </p:sp>
      <p:sp>
        <p:nvSpPr>
          <p:cNvPr id="6" name="Rectangle 2">
            <a:extLst>
              <a:ext uri="{FF2B5EF4-FFF2-40B4-BE49-F238E27FC236}">
                <a16:creationId xmlns:a16="http://schemas.microsoft.com/office/drawing/2014/main" id="{3B77F8D0-3D1E-AF1A-E255-45571CC33E3A}"/>
              </a:ext>
            </a:extLst>
          </p:cNvPr>
          <p:cNvSpPr txBox="1">
            <a:spLocks/>
          </p:cNvSpPr>
          <p:nvPr/>
        </p:nvSpPr>
        <p:spPr bwMode="auto">
          <a:xfrm>
            <a:off x="2555875" y="1196975"/>
            <a:ext cx="5988050" cy="4535488"/>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hangingPunct="1">
              <a:spcBef>
                <a:spcPct val="0"/>
              </a:spcBef>
              <a:buFont typeface="Arial" panose="020B0604020202020204" pitchFamily="34" charset="0"/>
              <a:buNone/>
              <a:defRPr/>
            </a:pPr>
            <a:r>
              <a:rPr lang="fr-FR" altLang="fr-FR" sz="2400" dirty="0">
                <a:latin typeface="Garamond" panose="02020404030301010803" pitchFamily="18" charset="0"/>
              </a:rPr>
              <a:t>Responsabilités partagées dans le processus de réalisation des études</a:t>
            </a:r>
          </a:p>
          <a:p>
            <a:pPr marL="0" indent="0" algn="just" eaLnBrk="1" hangingPunct="1">
              <a:spcBef>
                <a:spcPct val="0"/>
              </a:spcBef>
              <a:buFont typeface="Arial" panose="020B0604020202020204" pitchFamily="34" charset="0"/>
              <a:buNone/>
              <a:defRPr/>
            </a:pPr>
            <a:endParaRPr lang="fr-FR" altLang="fr-FR" sz="2400" dirty="0">
              <a:latin typeface="Garamond" panose="02020404030301010803" pitchFamily="18" charset="0"/>
            </a:endParaRPr>
          </a:p>
          <a:p>
            <a:pPr algn="just" eaLnBrk="1" hangingPunct="1">
              <a:spcBef>
                <a:spcPct val="0"/>
              </a:spcBef>
              <a:buFont typeface="Wingdings" panose="05000000000000000000" pitchFamily="2" charset="2"/>
              <a:buChar char="ü"/>
              <a:defRPr/>
            </a:pPr>
            <a:r>
              <a:rPr lang="fr-FR" altLang="fr-FR" sz="2400" dirty="0">
                <a:latin typeface="Garamond" panose="02020404030301010803" pitchFamily="18" charset="0"/>
              </a:rPr>
              <a:t>le promoteur d’une action de développement est tenu de justifier que son action n’est pas néfaste vis – à – vis de l’environnement, </a:t>
            </a:r>
          </a:p>
          <a:p>
            <a:pPr marL="0" indent="0" algn="just" eaLnBrk="1" hangingPunct="1">
              <a:spcBef>
                <a:spcPct val="0"/>
              </a:spcBef>
              <a:buFont typeface="Arial" panose="020B0604020202020204" pitchFamily="34" charset="0"/>
              <a:buNone/>
              <a:defRPr/>
            </a:pPr>
            <a:endParaRPr lang="fr-FR" altLang="fr-FR" sz="2400" dirty="0">
              <a:latin typeface="Garamond" panose="02020404030301010803" pitchFamily="18" charset="0"/>
            </a:endParaRPr>
          </a:p>
          <a:p>
            <a:pPr algn="just" eaLnBrk="1" hangingPunct="1">
              <a:spcBef>
                <a:spcPct val="0"/>
              </a:spcBef>
              <a:buFont typeface="Wingdings" panose="05000000000000000000" pitchFamily="2" charset="2"/>
              <a:buChar char="ü"/>
              <a:defRPr/>
            </a:pPr>
            <a:r>
              <a:rPr lang="fr-FR" altLang="fr-FR" sz="2400" dirty="0">
                <a:latin typeface="Garamond" panose="02020404030301010803" pitchFamily="18" charset="0"/>
              </a:rPr>
              <a:t> l’Autorité compétente est tenu de veiller que l’étude soit menée dans les règles de l’art et de fournir l’attestation au promoteur afin que ce dernier en jouisse conformément aux dispositions juridiques</a:t>
            </a:r>
          </a:p>
        </p:txBody>
      </p:sp>
      <p:sp>
        <p:nvSpPr>
          <p:cNvPr id="38916" name="Espace réservé du numéro de diapositive 1">
            <a:extLst>
              <a:ext uri="{FF2B5EF4-FFF2-40B4-BE49-F238E27FC236}">
                <a16:creationId xmlns:a16="http://schemas.microsoft.com/office/drawing/2014/main" id="{B3865EBE-F19E-7EDC-292B-F5639895C5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A907DC9-FF0D-1243-A9E1-2314CD951F24}" type="slidenum">
              <a:rPr lang="fr-FR" altLang="fr-FR" smtClean="0">
                <a:solidFill>
                  <a:srgbClr val="898989"/>
                </a:solidFill>
              </a:rPr>
              <a:pPr/>
              <a:t>32</a:t>
            </a:fld>
            <a:endParaRPr lang="fr-FR" altLang="fr-FR">
              <a:solidFill>
                <a:srgbClr val="898989"/>
              </a:solidFill>
            </a:endParaRPr>
          </a:p>
        </p:txBody>
      </p:sp>
      <p:sp>
        <p:nvSpPr>
          <p:cNvPr id="3" name="ZoneTexte 2">
            <a:extLst>
              <a:ext uri="{FF2B5EF4-FFF2-40B4-BE49-F238E27FC236}">
                <a16:creationId xmlns:a16="http://schemas.microsoft.com/office/drawing/2014/main" id="{CFC44E85-75FA-87A5-BE6A-54F2F4B125ED}"/>
              </a:ext>
            </a:extLst>
          </p:cNvPr>
          <p:cNvSpPr txBox="1">
            <a:spLocks noChangeArrowheads="1"/>
          </p:cNvSpPr>
          <p:nvPr/>
        </p:nvSpPr>
        <p:spPr bwMode="auto">
          <a:xfrm>
            <a:off x="250825" y="3025775"/>
            <a:ext cx="2160588" cy="4746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Procédure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outVertical)">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outVertical)">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4">
            <a:extLst>
              <a:ext uri="{FF2B5EF4-FFF2-40B4-BE49-F238E27FC236}">
                <a16:creationId xmlns:a16="http://schemas.microsoft.com/office/drawing/2014/main" id="{6FD3E6F3-E388-FB1F-CCE9-A66FD45B3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0"/>
            <a:ext cx="2914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age 6">
            <a:extLst>
              <a:ext uri="{FF2B5EF4-FFF2-40B4-BE49-F238E27FC236}">
                <a16:creationId xmlns:a16="http://schemas.microsoft.com/office/drawing/2014/main" id="{B64E8E22-D815-683C-AD74-2A4B25FAF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26988"/>
            <a:ext cx="31146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Image 1">
            <a:extLst>
              <a:ext uri="{FF2B5EF4-FFF2-40B4-BE49-F238E27FC236}">
                <a16:creationId xmlns:a16="http://schemas.microsoft.com/office/drawing/2014/main" id="{30A28D49-D176-4C27-0843-B075D21E9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5875"/>
            <a:ext cx="3078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Espace réservé du numéro de diapositive 1">
            <a:extLst>
              <a:ext uri="{FF2B5EF4-FFF2-40B4-BE49-F238E27FC236}">
                <a16:creationId xmlns:a16="http://schemas.microsoft.com/office/drawing/2014/main" id="{26422703-7A79-0CDC-F62B-15E9BDC70A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7A6F3C-C2AC-BC45-AEE2-C5277BB7C892}" type="slidenum">
              <a:rPr lang="fr-FR" altLang="fr-FR" smtClean="0">
                <a:solidFill>
                  <a:srgbClr val="898989"/>
                </a:solidFill>
              </a:rPr>
              <a:pPr/>
              <a:t>33</a:t>
            </a:fld>
            <a:endParaRPr lang="fr-FR" altLang="fr-FR">
              <a:solidFill>
                <a:srgbClr val="898989"/>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heel(1)">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wheel(1)">
                                      <p:cBhvr>
                                        <p:cTn id="12"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3">
            <a:extLst>
              <a:ext uri="{FF2B5EF4-FFF2-40B4-BE49-F238E27FC236}">
                <a16:creationId xmlns:a16="http://schemas.microsoft.com/office/drawing/2014/main" id="{0EC6A199-59E3-F555-4300-25A18FB00F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68BAB5-4604-9843-9122-9B5EF7A0BC2E}" type="slidenum">
              <a:rPr lang="fr-FR" altLang="fr-FR" sz="1200" smtClean="0">
                <a:solidFill>
                  <a:srgbClr val="898989"/>
                </a:solidFill>
                <a:latin typeface="Tahoma" panose="020B0604030504040204" pitchFamily="34" charset="0"/>
              </a:rPr>
              <a:pPr>
                <a:spcBef>
                  <a:spcPct val="0"/>
                </a:spcBef>
                <a:buFontTx/>
                <a:buNone/>
              </a:pPr>
              <a:t>34</a:t>
            </a:fld>
            <a:endParaRPr lang="fr-FR" altLang="fr-FR" sz="1200">
              <a:solidFill>
                <a:srgbClr val="898989"/>
              </a:solidFill>
              <a:latin typeface="Tahoma" panose="020B0604030504040204" pitchFamily="34" charset="0"/>
            </a:endParaRPr>
          </a:p>
        </p:txBody>
      </p:sp>
      <p:pic>
        <p:nvPicPr>
          <p:cNvPr id="41987" name="Image 4">
            <a:extLst>
              <a:ext uri="{FF2B5EF4-FFF2-40B4-BE49-F238E27FC236}">
                <a16:creationId xmlns:a16="http://schemas.microsoft.com/office/drawing/2014/main" id="{C30E8F22-61F4-75CE-954A-802930F3E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75" y="146050"/>
            <a:ext cx="2914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C6CB2DA-DF55-2426-EA9A-06983ECA03F5}"/>
              </a:ext>
            </a:extLst>
          </p:cNvPr>
          <p:cNvSpPr/>
          <p:nvPr/>
        </p:nvSpPr>
        <p:spPr>
          <a:xfrm>
            <a:off x="8383588" y="2276475"/>
            <a:ext cx="4603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0" name="ZoneTexte 9">
            <a:extLst>
              <a:ext uri="{FF2B5EF4-FFF2-40B4-BE49-F238E27FC236}">
                <a16:creationId xmlns:a16="http://schemas.microsoft.com/office/drawing/2014/main" id="{3440E252-6C88-4B24-6ED9-990AF1213CB0}"/>
              </a:ext>
            </a:extLst>
          </p:cNvPr>
          <p:cNvSpPr txBox="1">
            <a:spLocks noChangeArrowheads="1"/>
          </p:cNvSpPr>
          <p:nvPr/>
        </p:nvSpPr>
        <p:spPr bwMode="auto">
          <a:xfrm>
            <a:off x="4572000" y="1725613"/>
            <a:ext cx="4572000" cy="19383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2000">
                <a:latin typeface="Garamond" panose="02020404030301010803" pitchFamily="18" charset="0"/>
                <a:cs typeface="Calibri" panose="020F0502020204030204" pitchFamily="34" charset="0"/>
              </a:rPr>
              <a:t>Les termes de référence (TdR) identifient les enjeux environnementaux et sociaux y compris les préoccupations des parties prenantes en lien avec l’initiative faisant l’objet d’EES et dont le promoteur doit tenir compte dans l'EES. </a:t>
            </a:r>
            <a:endParaRPr lang="fr-CA" altLang="fr-FR" sz="2000">
              <a:latin typeface="Garamond" panose="02020404030301010803" pitchFamily="18" charset="0"/>
            </a:endParaRPr>
          </a:p>
        </p:txBody>
      </p:sp>
      <p:sp>
        <p:nvSpPr>
          <p:cNvPr id="11" name="Rectangle 10">
            <a:extLst>
              <a:ext uri="{FF2B5EF4-FFF2-40B4-BE49-F238E27FC236}">
                <a16:creationId xmlns:a16="http://schemas.microsoft.com/office/drawing/2014/main" id="{D74968EB-BBAB-2ECB-2E61-4D5BF0BB4014}"/>
              </a:ext>
            </a:extLst>
          </p:cNvPr>
          <p:cNvSpPr/>
          <p:nvPr/>
        </p:nvSpPr>
        <p:spPr>
          <a:xfrm>
            <a:off x="5226050" y="5949950"/>
            <a:ext cx="46038"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2" name="ZoneTexte 11">
            <a:extLst>
              <a:ext uri="{FF2B5EF4-FFF2-40B4-BE49-F238E27FC236}">
                <a16:creationId xmlns:a16="http://schemas.microsoft.com/office/drawing/2014/main" id="{92E1A288-70C9-389B-698A-D774D832CC56}"/>
              </a:ext>
            </a:extLst>
          </p:cNvPr>
          <p:cNvSpPr txBox="1">
            <a:spLocks noChangeArrowheads="1"/>
          </p:cNvSpPr>
          <p:nvPr/>
        </p:nvSpPr>
        <p:spPr bwMode="auto">
          <a:xfrm>
            <a:off x="4572000" y="3808413"/>
            <a:ext cx="4572000" cy="17287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fr-FR" altLang="fr-FR" sz="2000">
                <a:latin typeface="Garamond" panose="02020404030301010803" pitchFamily="18" charset="0"/>
                <a:ea typeface="Calibri" panose="020F0502020204030204" pitchFamily="34" charset="0"/>
                <a:cs typeface="Times New Roman" panose="02020603050405020304" pitchFamily="18" charset="0"/>
              </a:rPr>
              <a:t>L’évaluation du rapport d’EES </a:t>
            </a:r>
            <a:r>
              <a:rPr lang="fr-CA" altLang="fr-FR" sz="2000">
                <a:latin typeface="Garamond" panose="02020404030301010803" pitchFamily="18" charset="0"/>
                <a:ea typeface="Calibri" panose="020F0502020204030204" pitchFamily="34" charset="0"/>
                <a:cs typeface="Times New Roman" panose="02020603050405020304" pitchFamily="18" charset="0"/>
              </a:rPr>
              <a:t> consiste </a:t>
            </a:r>
            <a:r>
              <a:rPr lang="fr-FR" altLang="fr-FR" sz="2000">
                <a:latin typeface="Garamond" panose="02020404030301010803" pitchFamily="18" charset="0"/>
                <a:ea typeface="Calibri" panose="020F0502020204030204" pitchFamily="34" charset="0"/>
                <a:cs typeface="Times New Roman" panose="02020603050405020304" pitchFamily="18" charset="0"/>
              </a:rPr>
              <a:t>notamment à vérifier si …les enjeux environnementaux et sociaux y compris ceux exprimés par les parties prenantes sont effectivement pris en compte </a:t>
            </a:r>
            <a:endParaRPr lang="fr-CA" altLang="fr-FR" sz="2000">
              <a:latin typeface="Garamond" panose="02020404030301010803" pitchFamily="18"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91C5D40C-1D80-6BB7-3F90-B90262B3C337}"/>
              </a:ext>
            </a:extLst>
          </p:cNvPr>
          <p:cNvSpPr txBox="1">
            <a:spLocks noChangeArrowheads="1"/>
          </p:cNvSpPr>
          <p:nvPr/>
        </p:nvSpPr>
        <p:spPr bwMode="auto">
          <a:xfrm>
            <a:off x="161925" y="4162425"/>
            <a:ext cx="4595813" cy="23876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fr-FR" altLang="fr-FR" sz="2000">
                <a:latin typeface="Garamond" panose="02020404030301010803" pitchFamily="18" charset="0"/>
                <a:ea typeface="Calibri" panose="020F0502020204030204" pitchFamily="34" charset="0"/>
                <a:cs typeface="Times New Roman" panose="02020603050405020304" pitchFamily="18" charset="0"/>
              </a:rPr>
              <a:t>Lorsque le REIES ne traite pas de manière satisfaisante des sujets qu’il doit aborder selon les TdR ou </a:t>
            </a:r>
            <a:r>
              <a:rPr lang="fr-FR" altLang="fr-FR" sz="2000" u="sng">
                <a:latin typeface="Garamond" panose="02020404030301010803" pitchFamily="18" charset="0"/>
                <a:ea typeface="Calibri" panose="020F0502020204030204" pitchFamily="34" charset="0"/>
                <a:cs typeface="Times New Roman" panose="02020603050405020304" pitchFamily="18" charset="0"/>
              </a:rPr>
              <a:t>ne tient pas compte de manière satisfaisante des observations et des enjeux soulevés lors de la session du comité </a:t>
            </a:r>
            <a:r>
              <a:rPr lang="fr-FR" altLang="fr-FR" sz="2000" i="1" u="sng">
                <a:latin typeface="Garamond" panose="02020404030301010803" pitchFamily="18" charset="0"/>
                <a:ea typeface="Calibri" panose="020F0502020204030204" pitchFamily="34" charset="0"/>
                <a:cs typeface="Times New Roman" panose="02020603050405020304" pitchFamily="18" charset="0"/>
              </a:rPr>
              <a:t>ad’hoc</a:t>
            </a:r>
            <a:r>
              <a:rPr lang="fr-FR" altLang="fr-FR" sz="2000" u="sng">
                <a:latin typeface="Garamond" panose="02020404030301010803" pitchFamily="18" charset="0"/>
                <a:ea typeface="Calibri" panose="020F0502020204030204" pitchFamily="34" charset="0"/>
                <a:cs typeface="Times New Roman" panose="02020603050405020304" pitchFamily="18" charset="0"/>
              </a:rPr>
              <a:t> ou par le BNEE</a:t>
            </a:r>
            <a:r>
              <a:rPr lang="fr-FR" altLang="fr-FR" sz="2000">
                <a:latin typeface="Garamond" panose="02020404030301010803" pitchFamily="18" charset="0"/>
                <a:ea typeface="Calibri" panose="020F0502020204030204" pitchFamily="34" charset="0"/>
                <a:cs typeface="Times New Roman" panose="02020603050405020304" pitchFamily="18" charset="0"/>
              </a:rPr>
              <a:t>, un délai est accordé au promoteur …pour amender ledit rapport.</a:t>
            </a:r>
            <a:endParaRPr lang="fr-CA" altLang="fr-FR" sz="2000">
              <a:latin typeface="Garamond" panose="02020404030301010803" pitchFamily="18" charset="0"/>
              <a:ea typeface="Calibri" panose="020F0502020204030204" pitchFamily="34" charset="0"/>
              <a:cs typeface="Times New Roman" panose="02020603050405020304" pitchFamily="18" charset="0"/>
            </a:endParaRPr>
          </a:p>
        </p:txBody>
      </p:sp>
      <p:sp>
        <p:nvSpPr>
          <p:cNvPr id="15" name="ZoneTexte 14">
            <a:extLst>
              <a:ext uri="{FF2B5EF4-FFF2-40B4-BE49-F238E27FC236}">
                <a16:creationId xmlns:a16="http://schemas.microsoft.com/office/drawing/2014/main" id="{22326AA2-4155-B909-D49F-687AB75A554B}"/>
              </a:ext>
            </a:extLst>
          </p:cNvPr>
          <p:cNvSpPr txBox="1">
            <a:spLocks noChangeArrowheads="1"/>
          </p:cNvSpPr>
          <p:nvPr/>
        </p:nvSpPr>
        <p:spPr bwMode="auto">
          <a:xfrm>
            <a:off x="36513" y="77788"/>
            <a:ext cx="4572000" cy="28622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300"/>
              </a:spcAft>
              <a:buFontTx/>
              <a:buNone/>
            </a:pPr>
            <a:r>
              <a:rPr lang="fr-FR" altLang="fr-FR" sz="2000">
                <a:latin typeface="Garamond" panose="02020404030301010803" pitchFamily="18" charset="0"/>
                <a:ea typeface="Calibri" panose="020F0502020204030204" pitchFamily="34" charset="0"/>
                <a:cs typeface="Times New Roman" panose="02020603050405020304" pitchFamily="18" charset="0"/>
              </a:rPr>
              <a:t>AP: …Il s’agit des rencontres organisées par l’organe national en charge de l’évaluation environnementale afin que le promoteur donne de l’information supplémentaire et consulte le public qui a ainsi  l’occasion de se prononcer sur les enjeux environnementaux et sociaux et faire part de ses préoccupations en lien avec les activités prévues.</a:t>
            </a:r>
            <a:endParaRPr lang="fr-CA" altLang="fr-FR" sz="2000">
              <a:latin typeface="Garamond" panose="02020404030301010803" pitchFamily="18" charset="0"/>
              <a:ea typeface="Calibri" panose="020F0502020204030204" pitchFamily="34" charset="0"/>
              <a:cs typeface="Times New Roman" panose="02020603050405020304" pitchFamily="18"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contenu 2">
            <a:extLst>
              <a:ext uri="{FF2B5EF4-FFF2-40B4-BE49-F238E27FC236}">
                <a16:creationId xmlns:a16="http://schemas.microsoft.com/office/drawing/2014/main" id="{683B92D9-1E06-3073-8761-42437B2F3708}"/>
              </a:ext>
            </a:extLst>
          </p:cNvPr>
          <p:cNvSpPr>
            <a:spLocks noGrp="1"/>
          </p:cNvSpPr>
          <p:nvPr>
            <p:ph idx="1"/>
          </p:nvPr>
        </p:nvSpPr>
        <p:spPr>
          <a:xfrm>
            <a:off x="2339975" y="1773238"/>
            <a:ext cx="6059488" cy="2879725"/>
          </a:xfrm>
        </p:spPr>
        <p:txBody>
          <a:bodyPr/>
          <a:lstStyle/>
          <a:p>
            <a:pPr marL="0" indent="0" algn="just">
              <a:buFont typeface="Arial" panose="020B0604020202020204" pitchFamily="34" charset="0"/>
              <a:buNone/>
            </a:pPr>
            <a:r>
              <a:rPr lang="fr-FR" altLang="fr-FR" sz="2400">
                <a:latin typeface="Garamond" panose="02020404030301010803" pitchFamily="18" charset="0"/>
                <a:cs typeface="Times New Roman" panose="02020603050405020304" pitchFamily="18" charset="0"/>
              </a:rPr>
              <a:t>Au delà des textes en EES, le système national d’évaluation environnementale et sociale, prend en compte l’ensemble des textes législatifs et réglementaires (Environnement biophysique et humain, foncier…) ainsi que les politiques et normes des partenaires qui assurent tout ou partie du financement des activités assujetties  </a:t>
            </a:r>
          </a:p>
          <a:p>
            <a:pPr marL="0" indent="0" algn="ctr">
              <a:buFont typeface="Arial" panose="020B0604020202020204" pitchFamily="34" charset="0"/>
              <a:buNone/>
            </a:pPr>
            <a:endParaRPr lang="fr-FR" altLang="fr-FR" sz="2400">
              <a:latin typeface="Garamond" panose="02020404030301010803" pitchFamily="18" charset="0"/>
              <a:cs typeface="Times New Roman" panose="02020603050405020304" pitchFamily="18" charset="0"/>
            </a:endParaRPr>
          </a:p>
          <a:p>
            <a:pPr marL="0" indent="0" algn="ctr">
              <a:buFont typeface="Arial" panose="020B0604020202020204" pitchFamily="34" charset="0"/>
              <a:buNone/>
            </a:pPr>
            <a:endParaRPr lang="fr-FR" altLang="fr-FR" sz="2400">
              <a:latin typeface="Garamond" panose="02020404030301010803" pitchFamily="18" charset="0"/>
              <a:cs typeface="Times New Roman" panose="02020603050405020304" pitchFamily="18" charset="0"/>
            </a:endParaRPr>
          </a:p>
        </p:txBody>
      </p:sp>
      <p:sp>
        <p:nvSpPr>
          <p:cNvPr id="43011" name="Espace réservé du numéro de diapositive 4">
            <a:extLst>
              <a:ext uri="{FF2B5EF4-FFF2-40B4-BE49-F238E27FC236}">
                <a16:creationId xmlns:a16="http://schemas.microsoft.com/office/drawing/2014/main" id="{5D5296F1-A600-42B0-E8F8-B9D5E064B4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7D3139-4A47-8946-9532-35924B987529}" type="slidenum">
              <a:rPr lang="fr-FR" altLang="fr-FR" sz="1200" smtClean="0">
                <a:solidFill>
                  <a:srgbClr val="898989"/>
                </a:solidFill>
                <a:latin typeface="Tahoma" panose="020B0604030504040204" pitchFamily="34" charset="0"/>
              </a:rPr>
              <a:pPr>
                <a:spcBef>
                  <a:spcPct val="0"/>
                </a:spcBef>
                <a:buFontTx/>
                <a:buNone/>
              </a:pPr>
              <a:t>35</a:t>
            </a:fld>
            <a:endParaRPr lang="fr-FR" altLang="fr-FR" sz="1200">
              <a:solidFill>
                <a:srgbClr val="898989"/>
              </a:solidFill>
              <a:latin typeface="Tahoma" panose="020B0604030504040204" pitchFamily="34" charset="0"/>
            </a:endParaRPr>
          </a:p>
        </p:txBody>
      </p:sp>
      <p:sp>
        <p:nvSpPr>
          <p:cNvPr id="2" name="ZoneTexte 1">
            <a:extLst>
              <a:ext uri="{FF2B5EF4-FFF2-40B4-BE49-F238E27FC236}">
                <a16:creationId xmlns:a16="http://schemas.microsoft.com/office/drawing/2014/main" id="{A152B9E0-0C83-657A-1CB4-5449A0B50E44}"/>
              </a:ext>
            </a:extLst>
          </p:cNvPr>
          <p:cNvSpPr txBox="1">
            <a:spLocks noChangeArrowheads="1"/>
          </p:cNvSpPr>
          <p:nvPr/>
        </p:nvSpPr>
        <p:spPr bwMode="auto">
          <a:xfrm>
            <a:off x="107950" y="2881313"/>
            <a:ext cx="2159000" cy="4762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Conclusion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8A6BA62B-68E3-DA71-4097-2722E0974CD9}"/>
              </a:ext>
            </a:extLst>
          </p:cNvPr>
          <p:cNvSpPr>
            <a:spLocks noGrp="1"/>
          </p:cNvSpPr>
          <p:nvPr>
            <p:ph type="title"/>
          </p:nvPr>
        </p:nvSpPr>
        <p:spPr>
          <a:xfrm>
            <a:off x="971550" y="692150"/>
            <a:ext cx="7499350" cy="1143000"/>
          </a:xfrm>
        </p:spPr>
        <p:txBody>
          <a:bodyPr/>
          <a:lstStyle/>
          <a:p>
            <a:pPr marL="911225" indent="-514350" eaLnBrk="1" hangingPunct="1">
              <a:buFont typeface="Gill Sans MT" panose="020B0502020104020203" pitchFamily="34" charset="77"/>
              <a:buAutoNum type="arabicPeriod" startAt="3"/>
            </a:pPr>
            <a:r>
              <a:rPr lang="fr-FR" altLang="fr-FR" sz="2800" b="1">
                <a:latin typeface="Times New Roman" panose="02020603050405020304" pitchFamily="18" charset="0"/>
                <a:cs typeface="Times New Roman" panose="02020603050405020304" pitchFamily="18" charset="0"/>
              </a:rPr>
              <a:t>Perspectives (suite)</a:t>
            </a:r>
          </a:p>
        </p:txBody>
      </p:sp>
      <p:sp>
        <p:nvSpPr>
          <p:cNvPr id="45059" name="Espace réservé du contenu 2">
            <a:extLst>
              <a:ext uri="{FF2B5EF4-FFF2-40B4-BE49-F238E27FC236}">
                <a16:creationId xmlns:a16="http://schemas.microsoft.com/office/drawing/2014/main" id="{06E063C9-76C4-DF60-5091-8A31E69DB14E}"/>
              </a:ext>
            </a:extLst>
          </p:cNvPr>
          <p:cNvSpPr>
            <a:spLocks noGrp="1"/>
          </p:cNvSpPr>
          <p:nvPr>
            <p:ph idx="1"/>
          </p:nvPr>
        </p:nvSpPr>
        <p:spPr>
          <a:xfrm>
            <a:off x="1692275" y="2205038"/>
            <a:ext cx="6911975" cy="2917825"/>
          </a:xfrm>
        </p:spPr>
        <p:txBody>
          <a:bodyPr/>
          <a:lstStyle/>
          <a:p>
            <a:pPr eaLnBrk="1" hangingPunct="1">
              <a:lnSpc>
                <a:spcPct val="110000"/>
              </a:lnSpc>
              <a:spcAft>
                <a:spcPts val="1200"/>
              </a:spcAft>
              <a:buFont typeface="Wingdings" pitchFamily="2" charset="2"/>
              <a:buChar char="ü"/>
            </a:pPr>
            <a:r>
              <a:rPr lang="fr-FR" altLang="fr-FR" sz="2000">
                <a:latin typeface="Times New Roman" panose="02020603050405020304" pitchFamily="18" charset="0"/>
                <a:cs typeface="Times New Roman" panose="02020603050405020304" pitchFamily="18" charset="0"/>
              </a:rPr>
              <a:t>Amélioration de la fiabilité des données de suivi environnemental à travers les contre-expertises ; </a:t>
            </a:r>
          </a:p>
          <a:p>
            <a:pPr eaLnBrk="1" hangingPunct="1">
              <a:lnSpc>
                <a:spcPct val="110000"/>
              </a:lnSpc>
              <a:spcAft>
                <a:spcPts val="1200"/>
              </a:spcAft>
              <a:buFont typeface="Wingdings" pitchFamily="2" charset="2"/>
              <a:buChar char="ü"/>
            </a:pPr>
            <a:r>
              <a:rPr lang="fr-FR" altLang="fr-FR" sz="2000">
                <a:latin typeface="Times New Roman" panose="02020603050405020304" pitchFamily="18" charset="0"/>
                <a:cs typeface="Times New Roman" panose="02020603050405020304" pitchFamily="18" charset="0"/>
              </a:rPr>
              <a:t>Amélioration de l’accès du public aux informations et données des projets ainsi que des politiques, plans et programmes assujettis aux évaluations environnementales à travers la création du centre de documentation. </a:t>
            </a:r>
          </a:p>
          <a:p>
            <a:endParaRPr lang="fr-FR" altLang="fr-FR"/>
          </a:p>
        </p:txBody>
      </p:sp>
      <p:pic>
        <p:nvPicPr>
          <p:cNvPr id="45060" name="Picture 2">
            <a:extLst>
              <a:ext uri="{FF2B5EF4-FFF2-40B4-BE49-F238E27FC236}">
                <a16:creationId xmlns:a16="http://schemas.microsoft.com/office/drawing/2014/main" id="{E18432BF-3C0A-E0C8-6546-E05EE30A1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BA051100-809B-4C2B-741A-1C7B690BE8A7}"/>
              </a:ext>
            </a:extLst>
          </p:cNvPr>
          <p:cNvSpPr txBox="1">
            <a:spLocks/>
          </p:cNvSpPr>
          <p:nvPr/>
        </p:nvSpPr>
        <p:spPr bwMode="auto">
          <a:xfrm>
            <a:off x="1004888" y="2997200"/>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800" b="1" i="1">
                <a:solidFill>
                  <a:schemeClr val="bg1"/>
                </a:solidFill>
                <a:latin typeface="Garamond" panose="02020404030301010803" pitchFamily="18" charset="0"/>
                <a:cs typeface="Times New Roman" panose="02020603050405020304" pitchFamily="18" charset="0"/>
              </a:rPr>
              <a:t>Je vous remercie</a:t>
            </a:r>
          </a:p>
        </p:txBody>
      </p:sp>
      <p:sp>
        <p:nvSpPr>
          <p:cNvPr id="45062" name="Espace réservé du numéro de diapositive 1">
            <a:extLst>
              <a:ext uri="{FF2B5EF4-FFF2-40B4-BE49-F238E27FC236}">
                <a16:creationId xmlns:a16="http://schemas.microsoft.com/office/drawing/2014/main" id="{6248BBC0-5817-FEA8-F06C-82D0D53D6B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B18B0C9-3600-6B4A-9ED8-A1FEC9B2D667}" type="slidenum">
              <a:rPr lang="fr-FR" altLang="fr-FR" smtClean="0">
                <a:solidFill>
                  <a:srgbClr val="898989"/>
                </a:solidFill>
              </a:rPr>
              <a:pPr/>
              <a:t>36</a:t>
            </a:fld>
            <a:endParaRPr lang="fr-FR" altLang="fr-FR">
              <a:solidFill>
                <a:srgbClr val="898989"/>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8498BB-D308-A9D0-0755-86C8648F0119}"/>
              </a:ext>
            </a:extLst>
          </p:cNvPr>
          <p:cNvSpPr>
            <a:spLocks noGrp="1"/>
          </p:cNvSpPr>
          <p:nvPr>
            <p:ph idx="1"/>
          </p:nvPr>
        </p:nvSpPr>
        <p:spPr>
          <a:xfrm>
            <a:off x="677863" y="2487613"/>
            <a:ext cx="7786687" cy="2160587"/>
          </a:xfrm>
        </p:spPr>
        <p:txBody>
          <a:bodyPr/>
          <a:lstStyle/>
          <a:p>
            <a:pPr algn="just" eaLnBrk="1" hangingPunct="1">
              <a:lnSpc>
                <a:spcPct val="120000"/>
              </a:lnSpc>
              <a:spcAft>
                <a:spcPts val="1200"/>
              </a:spcAft>
              <a:buFont typeface="Wingdings" panose="05000000000000000000" pitchFamily="2" charset="2"/>
              <a:buChar char="ü"/>
              <a:defRPr/>
            </a:pPr>
            <a:r>
              <a:rPr lang="fr-FR" altLang="fr-FR" sz="2400" dirty="0">
                <a:latin typeface="Garamond" panose="02020404030301010803" pitchFamily="18" charset="0"/>
                <a:cs typeface="Times New Roman" panose="02020603050405020304" pitchFamily="18" charset="0"/>
              </a:rPr>
              <a:t>Pour matérialiser ces engagements, des textes nationaux ont été adoptés. Ces derniers engagent les pouvoirs publics, les entreprises et les citoyens en général à préserver et protéger l’environnement.</a:t>
            </a:r>
          </a:p>
          <a:p>
            <a:pPr marL="0" indent="0" eaLnBrk="1" hangingPunct="1">
              <a:lnSpc>
                <a:spcPct val="120000"/>
              </a:lnSpc>
              <a:spcAft>
                <a:spcPts val="1200"/>
              </a:spcAft>
              <a:buFont typeface="Arial" panose="020B0604020202020204" pitchFamily="34" charset="0"/>
              <a:buNone/>
              <a:defRPr/>
            </a:pPr>
            <a:endParaRPr lang="fr-FR" altLang="fr-FR" sz="2000" dirty="0">
              <a:latin typeface="Times New Roman" panose="02020603050405020304" pitchFamily="18" charset="0"/>
              <a:cs typeface="Times New Roman" panose="02020603050405020304" pitchFamily="18" charset="0"/>
            </a:endParaRPr>
          </a:p>
          <a:p>
            <a:pPr algn="just" eaLnBrk="1" hangingPunct="1">
              <a:defRPr/>
            </a:pPr>
            <a:endParaRPr lang="fr-FR" altLang="fr-FR" sz="2400" dirty="0"/>
          </a:p>
        </p:txBody>
      </p:sp>
      <p:sp>
        <p:nvSpPr>
          <p:cNvPr id="8195" name="Espace réservé du numéro de diapositive 3">
            <a:extLst>
              <a:ext uri="{FF2B5EF4-FFF2-40B4-BE49-F238E27FC236}">
                <a16:creationId xmlns:a16="http://schemas.microsoft.com/office/drawing/2014/main" id="{7B8C2492-4E28-B968-4FB2-20EC8DCE2547}"/>
              </a:ext>
            </a:extLst>
          </p:cNvPr>
          <p:cNvSpPr>
            <a:spLocks noGrp="1"/>
          </p:cNvSpPr>
          <p:nvPr>
            <p:ph type="sldNum" sz="quarter" idx="12"/>
          </p:nvPr>
        </p:nvSpPr>
        <p:spPr bwMode="auto">
          <a:xfrm>
            <a:off x="6550025" y="63277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499F73E-27A8-6D45-8B03-03F00AD07BE9}" type="slidenum">
              <a:rPr lang="fr-FR" altLang="fr-FR" sz="1200" smtClean="0">
                <a:solidFill>
                  <a:srgbClr val="898989"/>
                </a:solidFill>
                <a:latin typeface="Tahoma" panose="020B0604030504040204" pitchFamily="34" charset="0"/>
              </a:rPr>
              <a:pPr>
                <a:spcBef>
                  <a:spcPct val="0"/>
                </a:spcBef>
                <a:buFontTx/>
                <a:buNone/>
              </a:pPr>
              <a:t>4</a:t>
            </a:fld>
            <a:endParaRPr lang="fr-FR" altLang="fr-FR" sz="1200">
              <a:solidFill>
                <a:srgbClr val="898989"/>
              </a:solidFill>
              <a:latin typeface="Tahoma" panose="020B0604030504040204" pitchFamily="34" charset="0"/>
            </a:endParaRPr>
          </a:p>
        </p:txBody>
      </p:sp>
      <p:sp>
        <p:nvSpPr>
          <p:cNvPr id="10" name="Espace réservé du texte 3">
            <a:extLst>
              <a:ext uri="{FF2B5EF4-FFF2-40B4-BE49-F238E27FC236}">
                <a16:creationId xmlns:a16="http://schemas.microsoft.com/office/drawing/2014/main" id="{78695F81-8FEE-8CBF-4C05-A00BCBA61E62}"/>
              </a:ext>
            </a:extLst>
          </p:cNvPr>
          <p:cNvSpPr txBox="1">
            <a:spLocks/>
          </p:cNvSpPr>
          <p:nvPr/>
        </p:nvSpPr>
        <p:spPr bwMode="auto">
          <a:xfrm>
            <a:off x="2555776" y="764704"/>
            <a:ext cx="3695130" cy="504056"/>
          </a:xfrm>
          <a:prstGeom prst="rect">
            <a:avLst/>
          </a:prstGeom>
          <a:ln/>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a:lstStyle>
            <a:lvl1pPr marL="0" indent="0" algn="l" rtl="0" eaLnBrk="0" fontAlgn="base" hangingPunct="0">
              <a:spcBef>
                <a:spcPct val="20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defRPr/>
            </a:pPr>
            <a:r>
              <a:rPr lang="fr-FR" altLang="fr-FR" sz="2800" b="1" dirty="0">
                <a:latin typeface="Garamond" panose="02020404030301010803" pitchFamily="18" charset="0"/>
              </a:rPr>
              <a:t>Introduction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11018FDA-7DA1-BA14-6A0A-A4BDDFFE470E}"/>
              </a:ext>
            </a:extLst>
          </p:cNvPr>
          <p:cNvSpPr>
            <a:spLocks noGrp="1"/>
          </p:cNvSpPr>
          <p:nvPr>
            <p:ph type="title"/>
          </p:nvPr>
        </p:nvSpPr>
        <p:spPr>
          <a:xfrm>
            <a:off x="1331913" y="136525"/>
            <a:ext cx="6162675" cy="652463"/>
          </a:xfrm>
          <a:solidFill>
            <a:schemeClr val="bg2"/>
          </a:solidFill>
        </p:spPr>
        <p:txBody>
          <a:bodyPr/>
          <a:lstStyle/>
          <a:p>
            <a:pPr marL="273050" indent="-211138" eaLnBrk="1" hangingPunct="1">
              <a:buClr>
                <a:schemeClr val="accent1"/>
              </a:buClr>
              <a:buSzPct val="80000"/>
            </a:pPr>
            <a:r>
              <a:rPr lang="fr-FR" altLang="fr-FR" sz="3000" b="1">
                <a:solidFill>
                  <a:srgbClr val="C00000"/>
                </a:solidFill>
                <a:latin typeface="Garamond" panose="02020404030301010803" pitchFamily="18" charset="0"/>
                <a:cs typeface="Tahoma" panose="020B0604030504040204" pitchFamily="34" charset="0"/>
              </a:rPr>
              <a:t>Cadre juridique</a:t>
            </a:r>
          </a:p>
        </p:txBody>
      </p:sp>
      <p:sp>
        <p:nvSpPr>
          <p:cNvPr id="25603" name="Espace réservé du contenu 2">
            <a:extLst>
              <a:ext uri="{FF2B5EF4-FFF2-40B4-BE49-F238E27FC236}">
                <a16:creationId xmlns:a16="http://schemas.microsoft.com/office/drawing/2014/main" id="{ED04CF9F-B210-B239-AB10-1368E51F0AD9}"/>
              </a:ext>
            </a:extLst>
          </p:cNvPr>
          <p:cNvSpPr>
            <a:spLocks noGrp="1"/>
          </p:cNvSpPr>
          <p:nvPr>
            <p:ph idx="1"/>
          </p:nvPr>
        </p:nvSpPr>
        <p:spPr>
          <a:xfrm>
            <a:off x="269875" y="1047750"/>
            <a:ext cx="8604250" cy="5308600"/>
          </a:xfrm>
        </p:spPr>
        <p:txBody>
          <a:bodyPr/>
          <a:lstStyle/>
          <a:p>
            <a:pPr marL="257175" lvl="1" indent="-257175" algn="just" eaLnBrk="1" hangingPunct="1"/>
            <a:r>
              <a:rPr lang="fr-FR" altLang="fr-FR" sz="2000">
                <a:latin typeface="Garamond" panose="02020404030301010803" pitchFamily="18" charset="0"/>
              </a:rPr>
              <a:t>La constitution du 25 novembre 2010 (voir articles 28 et 35 )</a:t>
            </a:r>
          </a:p>
          <a:p>
            <a:pPr marL="257175" lvl="1" indent="-257175" algn="just" eaLnBrk="1" hangingPunct="1"/>
            <a:endParaRPr lang="fr-FR" altLang="fr-FR" sz="1000">
              <a:latin typeface="Garamond" panose="02020404030301010803" pitchFamily="18" charset="0"/>
            </a:endParaRPr>
          </a:p>
          <a:p>
            <a:pPr marL="257175" lvl="1" indent="-257175" algn="just" eaLnBrk="1" hangingPunct="1"/>
            <a:r>
              <a:rPr lang="fr-FR" altLang="fr-FR" sz="2000">
                <a:latin typeface="Garamond" panose="02020404030301010803" pitchFamily="18" charset="0"/>
              </a:rPr>
              <a:t>La loi n°61-30 du 19 juillet 1961 fixant procédure de confirmation et d’expropriation des droits fonciers coutumiers ;</a:t>
            </a:r>
          </a:p>
          <a:p>
            <a:pPr marL="257175" lvl="1" indent="-257175" algn="just" eaLnBrk="1" hangingPunct="1"/>
            <a:endParaRPr lang="fr-CA" altLang="fr-FR" sz="1000">
              <a:latin typeface="Garamond" panose="02020404030301010803" pitchFamily="18" charset="0"/>
            </a:endParaRPr>
          </a:p>
          <a:p>
            <a:pPr marL="257175" lvl="1" indent="-257175" algn="just" eaLnBrk="1" hangingPunct="1"/>
            <a:r>
              <a:rPr lang="fr-FR" altLang="fr-FR" sz="2000">
                <a:latin typeface="Garamond" panose="02020404030301010803" pitchFamily="18" charset="0"/>
              </a:rPr>
              <a:t>La Loi N° 61-37 du 24 novembre 1961 réglementant l’expropriation pour cause d’utilité publique et l’occupation temporaire modifiée et complétée par la loi N°2008-37 du 10 juillet 2008</a:t>
            </a:r>
          </a:p>
          <a:p>
            <a:pPr marL="257175" lvl="1" indent="-257175" algn="just" eaLnBrk="1" hangingPunct="1"/>
            <a:endParaRPr lang="fr-FR" altLang="fr-FR" sz="1000">
              <a:latin typeface="Garamond" panose="02020404030301010803" pitchFamily="18" charset="0"/>
            </a:endParaRPr>
          </a:p>
          <a:p>
            <a:pPr marL="257175" lvl="1" indent="-257175" algn="just" eaLnBrk="1" hangingPunct="1"/>
            <a:r>
              <a:rPr lang="fr-FR" altLang="fr-FR" sz="2000">
                <a:latin typeface="Garamond" panose="02020404030301010803" pitchFamily="18" charset="0"/>
              </a:rPr>
              <a:t>L’Ordonnance n° 93-015 du 2 mars 1993 portant Principes d’orientation du Code Rural qui mentionne que : Les droits sur les ressources naturelles bénéficient d'une égale protection, qu'ils résultent de la coutume ou du droit écrit (article 5).</a:t>
            </a:r>
          </a:p>
          <a:p>
            <a:pPr marL="257175" lvl="1" indent="-257175" algn="just" eaLnBrk="1" hangingPunct="1"/>
            <a:endParaRPr lang="fr-FR" altLang="fr-FR" sz="1000">
              <a:latin typeface="Garamond" panose="02020404030301010803" pitchFamily="18" charset="0"/>
            </a:endParaRPr>
          </a:p>
          <a:p>
            <a:pPr marL="257175" lvl="1" indent="-257175" algn="just" eaLnBrk="1" hangingPunct="1"/>
            <a:r>
              <a:rPr lang="fr-FR" altLang="fr-FR" sz="2000">
                <a:latin typeface="Garamond" panose="02020404030301010803" pitchFamily="18" charset="0"/>
              </a:rPr>
              <a:t>L’ordonnance n°99-50 du 22 novembre 1999 portant fixation des tarifs d’aliénation et d’occupation des terres domaniales ;</a:t>
            </a:r>
          </a:p>
          <a:p>
            <a:pPr marL="257175" lvl="1" indent="-257175" algn="just" eaLnBrk="1" hangingPunct="1"/>
            <a:endParaRPr lang="fr-FR" altLang="fr-FR" sz="1000">
              <a:latin typeface="Garamond" panose="02020404030301010803" pitchFamily="18" charset="0"/>
            </a:endParaRPr>
          </a:p>
          <a:p>
            <a:pPr marL="257175" lvl="1" indent="-257175" algn="just" eaLnBrk="1" hangingPunct="1"/>
            <a:r>
              <a:rPr lang="fr-CA" altLang="fr-FR" sz="2000">
                <a:latin typeface="Garamond" panose="02020404030301010803" pitchFamily="18" charset="0"/>
              </a:rPr>
              <a:t>La Loi N° 2012-37 du 20 juin 2012 portant Code Général des Impôts, </a:t>
            </a:r>
            <a:r>
              <a:rPr lang="fr-CA" altLang="fr-FR" sz="2000" b="1">
                <a:latin typeface="Garamond" panose="02020404030301010803" pitchFamily="18" charset="0"/>
              </a:rPr>
              <a:t>LF-2021-LF2018</a:t>
            </a:r>
          </a:p>
          <a:p>
            <a:pPr eaLnBrk="1" hangingPunct="1">
              <a:lnSpc>
                <a:spcPct val="150000"/>
              </a:lnSpc>
            </a:pPr>
            <a:endParaRPr lang="fr-FR" altLang="fr-FR" sz="1800">
              <a:latin typeface="Garamond" panose="02020404030301010803" pitchFamily="18" charset="0"/>
            </a:endParaRPr>
          </a:p>
          <a:p>
            <a:pPr algn="just" eaLnBrk="1" hangingPunct="1">
              <a:lnSpc>
                <a:spcPct val="120000"/>
              </a:lnSpc>
              <a:spcAft>
                <a:spcPts val="2250"/>
              </a:spcAft>
              <a:buFont typeface="Arial" panose="020B0604020202020204" pitchFamily="34" charset="0"/>
              <a:buNone/>
            </a:pPr>
            <a:endParaRPr lang="fr-FR" altLang="fr-FR" b="1" i="1">
              <a:latin typeface="Times New Roman" panose="02020603050405020304" pitchFamily="18" charset="0"/>
              <a:cs typeface="Times New Roman" panose="02020603050405020304" pitchFamily="18" charset="0"/>
            </a:endParaRPr>
          </a:p>
          <a:p>
            <a:pPr algn="just" eaLnBrk="1" hangingPunct="1">
              <a:lnSpc>
                <a:spcPct val="120000"/>
              </a:lnSpc>
              <a:spcAft>
                <a:spcPts val="2250"/>
              </a:spcAft>
              <a:buFont typeface="Arial" panose="020B0604020202020204" pitchFamily="34" charset="0"/>
              <a:buNone/>
            </a:pPr>
            <a:endParaRPr lang="fr-FR" altLang="fr-FR" b="1" i="1">
              <a:latin typeface="Times New Roman" panose="02020603050405020304" pitchFamily="18" charset="0"/>
              <a:cs typeface="Times New Roman" panose="02020603050405020304" pitchFamily="18" charset="0"/>
            </a:endParaRPr>
          </a:p>
        </p:txBody>
      </p:sp>
      <p:sp>
        <p:nvSpPr>
          <p:cNvPr id="9220" name="Espace réservé du numéro de diapositive 3">
            <a:extLst>
              <a:ext uri="{FF2B5EF4-FFF2-40B4-BE49-F238E27FC236}">
                <a16:creationId xmlns:a16="http://schemas.microsoft.com/office/drawing/2014/main" id="{5A155073-C717-E10A-1EEB-F32EDEE5C48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2000250" indent="-171450" eaLnBrk="0" fontAlgn="base" hangingPunct="0">
              <a:spcBef>
                <a:spcPct val="0"/>
              </a:spcBef>
              <a:spcAft>
                <a:spcPct val="0"/>
              </a:spcAft>
              <a:defRPr>
                <a:solidFill>
                  <a:schemeClr val="tx1"/>
                </a:solidFill>
                <a:latin typeface="Tahoma" panose="020B0604030504040204" pitchFamily="34" charset="0"/>
              </a:defRPr>
            </a:lvl6pPr>
            <a:lvl7pPr marL="2457450" indent="-171450" eaLnBrk="0" fontAlgn="base" hangingPunct="0">
              <a:spcBef>
                <a:spcPct val="0"/>
              </a:spcBef>
              <a:spcAft>
                <a:spcPct val="0"/>
              </a:spcAft>
              <a:defRPr>
                <a:solidFill>
                  <a:schemeClr val="tx1"/>
                </a:solidFill>
                <a:latin typeface="Tahoma" panose="020B0604030504040204" pitchFamily="34" charset="0"/>
              </a:defRPr>
            </a:lvl7pPr>
            <a:lvl8pPr marL="2914650" indent="-171450" eaLnBrk="0" fontAlgn="base" hangingPunct="0">
              <a:spcBef>
                <a:spcPct val="0"/>
              </a:spcBef>
              <a:spcAft>
                <a:spcPct val="0"/>
              </a:spcAft>
              <a:defRPr>
                <a:solidFill>
                  <a:schemeClr val="tx1"/>
                </a:solidFill>
                <a:latin typeface="Tahoma" panose="020B0604030504040204" pitchFamily="34" charset="0"/>
              </a:defRPr>
            </a:lvl8pPr>
            <a:lvl9pPr marL="3371850" indent="-171450" eaLnBrk="0" fontAlgn="base" hangingPunct="0">
              <a:spcBef>
                <a:spcPct val="0"/>
              </a:spcBef>
              <a:spcAft>
                <a:spcPct val="0"/>
              </a:spcAft>
              <a:defRPr>
                <a:solidFill>
                  <a:schemeClr val="tx1"/>
                </a:solidFill>
                <a:latin typeface="Tahoma" panose="020B0604030504040204" pitchFamily="34" charset="0"/>
              </a:defRPr>
            </a:lvl9pPr>
          </a:lstStyle>
          <a:p>
            <a:fld id="{4FF74A57-CC4E-BF47-94CD-8788A9465C30}" type="slidenum">
              <a:rPr lang="fr-FR" altLang="fr-FR" sz="900" smtClean="0">
                <a:solidFill>
                  <a:srgbClr val="898989"/>
                </a:solidFill>
              </a:rPr>
              <a:pPr/>
              <a:t>5</a:t>
            </a:fld>
            <a:endParaRPr lang="fr-FR" altLang="fr-FR" sz="90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Effect transition="in" filter="fade">
                                      <p:cBhvr>
                                        <p:cTn id="14" dur="1000"/>
                                        <p:tgtEl>
                                          <p:spTgt spid="25603">
                                            <p:txEl>
                                              <p:pRg st="2" end="2"/>
                                            </p:txEl>
                                          </p:spTgt>
                                        </p:tgtEl>
                                      </p:cBhvr>
                                    </p:animEffect>
                                    <p:anim calcmode="lin" valueType="num">
                                      <p:cBhvr>
                                        <p:cTn id="15"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fade">
                                      <p:cBhvr>
                                        <p:cTn id="21" dur="1000"/>
                                        <p:tgtEl>
                                          <p:spTgt spid="25603">
                                            <p:txEl>
                                              <p:pRg st="6" end="6"/>
                                            </p:txEl>
                                          </p:spTgt>
                                        </p:tgtEl>
                                      </p:cBhvr>
                                    </p:animEffect>
                                    <p:anim calcmode="lin" valueType="num">
                                      <p:cBhvr>
                                        <p:cTn id="22"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5603">
                                            <p:txEl>
                                              <p:pRg st="4" end="4"/>
                                            </p:txEl>
                                          </p:spTgt>
                                        </p:tgtEl>
                                        <p:attrNameLst>
                                          <p:attrName>style.visibility</p:attrName>
                                        </p:attrNameLst>
                                      </p:cBhvr>
                                      <p:to>
                                        <p:strVal val="visible"/>
                                      </p:to>
                                    </p:set>
                                    <p:animEffect transition="in" filter="fade">
                                      <p:cBhvr>
                                        <p:cTn id="28" dur="1000"/>
                                        <p:tgtEl>
                                          <p:spTgt spid="25603">
                                            <p:txEl>
                                              <p:pRg st="4" end="4"/>
                                            </p:txEl>
                                          </p:spTgt>
                                        </p:tgtEl>
                                      </p:cBhvr>
                                    </p:animEffect>
                                    <p:anim calcmode="lin" valueType="num">
                                      <p:cBhvr>
                                        <p:cTn id="29"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5603">
                                            <p:txEl>
                                              <p:pRg st="8" end="8"/>
                                            </p:txEl>
                                          </p:spTgt>
                                        </p:tgtEl>
                                        <p:attrNameLst>
                                          <p:attrName>style.visibility</p:attrName>
                                        </p:attrNameLst>
                                      </p:cBhvr>
                                      <p:to>
                                        <p:strVal val="visible"/>
                                      </p:to>
                                    </p:set>
                                    <p:animEffect transition="in" filter="fade">
                                      <p:cBhvr>
                                        <p:cTn id="35" dur="1000"/>
                                        <p:tgtEl>
                                          <p:spTgt spid="25603">
                                            <p:txEl>
                                              <p:pRg st="8" end="8"/>
                                            </p:txEl>
                                          </p:spTgt>
                                        </p:tgtEl>
                                      </p:cBhvr>
                                    </p:animEffect>
                                    <p:anim calcmode="lin" valueType="num">
                                      <p:cBhvr>
                                        <p:cTn id="36" dur="1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560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5603">
                                            <p:txEl>
                                              <p:pRg st="10" end="10"/>
                                            </p:txEl>
                                          </p:spTgt>
                                        </p:tgtEl>
                                        <p:attrNameLst>
                                          <p:attrName>style.visibility</p:attrName>
                                        </p:attrNameLst>
                                      </p:cBhvr>
                                      <p:to>
                                        <p:strVal val="visible"/>
                                      </p:to>
                                    </p:set>
                                    <p:animEffect transition="in" filter="fade">
                                      <p:cBhvr>
                                        <p:cTn id="42" dur="1000"/>
                                        <p:tgtEl>
                                          <p:spTgt spid="25603">
                                            <p:txEl>
                                              <p:pRg st="10" end="10"/>
                                            </p:txEl>
                                          </p:spTgt>
                                        </p:tgtEl>
                                      </p:cBhvr>
                                    </p:animEffect>
                                    <p:anim calcmode="lin" valueType="num">
                                      <p:cBhvr>
                                        <p:cTn id="43" dur="10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560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8B276148-88BD-03F7-06DA-650E989E99F5}"/>
              </a:ext>
            </a:extLst>
          </p:cNvPr>
          <p:cNvSpPr>
            <a:spLocks noGrp="1"/>
          </p:cNvSpPr>
          <p:nvPr>
            <p:ph type="title"/>
          </p:nvPr>
        </p:nvSpPr>
        <p:spPr>
          <a:xfrm>
            <a:off x="1455738" y="333375"/>
            <a:ext cx="6164262" cy="654050"/>
          </a:xfrm>
          <a:solidFill>
            <a:schemeClr val="bg2"/>
          </a:solidFill>
        </p:spPr>
        <p:txBody>
          <a:bodyPr/>
          <a:lstStyle/>
          <a:p>
            <a:pPr marL="273050" indent="-211138" eaLnBrk="1" hangingPunct="1">
              <a:buClr>
                <a:schemeClr val="accent1"/>
              </a:buClr>
              <a:buSzPct val="80000"/>
            </a:pPr>
            <a:r>
              <a:rPr lang="fr-FR" altLang="fr-FR" sz="3000" b="1">
                <a:solidFill>
                  <a:srgbClr val="C00000"/>
                </a:solidFill>
                <a:latin typeface="Garamond" panose="02020404030301010803" pitchFamily="18" charset="0"/>
                <a:cs typeface="Tahoma" panose="020B0604030504040204" pitchFamily="34" charset="0"/>
              </a:rPr>
              <a:t>Cadre juridique</a:t>
            </a:r>
          </a:p>
        </p:txBody>
      </p:sp>
      <p:sp>
        <p:nvSpPr>
          <p:cNvPr id="11267" name="Espace réservé du contenu 2">
            <a:extLst>
              <a:ext uri="{FF2B5EF4-FFF2-40B4-BE49-F238E27FC236}">
                <a16:creationId xmlns:a16="http://schemas.microsoft.com/office/drawing/2014/main" id="{6F4492B9-A48F-8F9A-8718-77B555923D75}"/>
              </a:ext>
            </a:extLst>
          </p:cNvPr>
          <p:cNvSpPr>
            <a:spLocks noGrp="1"/>
          </p:cNvSpPr>
          <p:nvPr>
            <p:ph idx="1"/>
          </p:nvPr>
        </p:nvSpPr>
        <p:spPr>
          <a:xfrm>
            <a:off x="323850" y="1508125"/>
            <a:ext cx="8569325" cy="4657725"/>
          </a:xfrm>
        </p:spPr>
        <p:txBody>
          <a:bodyPr/>
          <a:lstStyle/>
          <a:p>
            <a:pPr marL="257175" lvl="1" indent="-257175" algn="just" eaLnBrk="1" hangingPunct="1">
              <a:defRPr/>
            </a:pPr>
            <a:r>
              <a:rPr lang="fr-CA" altLang="fr-FR" sz="2000" dirty="0">
                <a:latin typeface="Garamond" panose="02020404030301010803" pitchFamily="18" charset="0"/>
              </a:rPr>
              <a:t>Loi no 2018-22 du 27 avril 2018 déterminant les principes fondamentaux de la protection sociale</a:t>
            </a:r>
          </a:p>
          <a:p>
            <a:pPr marL="257175" lvl="1" indent="-257175" algn="just" eaLnBrk="1" hangingPunct="1">
              <a:defRPr/>
            </a:pPr>
            <a:r>
              <a:rPr lang="fr-FR" altLang="fr-FR" sz="2000" dirty="0">
                <a:latin typeface="Garamond" panose="02020404030301010803" pitchFamily="18" charset="0"/>
              </a:rPr>
              <a:t>La Loi 2018-28 du 14 mai 2018 déterminant les principes fondamentaux de l’EE au Niger</a:t>
            </a:r>
          </a:p>
          <a:p>
            <a:pPr marL="0" lvl="1" indent="0" algn="just" eaLnBrk="1" hangingPunct="1">
              <a:buFont typeface="Arial" panose="020B0604020202020204" pitchFamily="34" charset="0"/>
              <a:buNone/>
              <a:defRPr/>
            </a:pPr>
            <a:endParaRPr lang="fr-FR" altLang="fr-FR" sz="2000" dirty="0">
              <a:latin typeface="Garamond" panose="02020404030301010803" pitchFamily="18" charset="0"/>
            </a:endParaRPr>
          </a:p>
          <a:p>
            <a:pPr marL="257175" lvl="1" indent="-257175" algn="just" eaLnBrk="1" hangingPunct="1">
              <a:defRPr/>
            </a:pPr>
            <a:r>
              <a:rPr lang="fr-FR" altLang="fr-FR" sz="2000" dirty="0">
                <a:latin typeface="Garamond" panose="02020404030301010803" pitchFamily="18" charset="0"/>
              </a:rPr>
              <a:t>Décret n°2009-224/PRN/MU/H du 12 août 2009, fixant les modalités d’application des dispositions particulières de la loi 61-37. </a:t>
            </a:r>
          </a:p>
          <a:p>
            <a:pPr marL="257175" lvl="1" indent="-257175" algn="just" eaLnBrk="1" hangingPunct="1">
              <a:defRPr/>
            </a:pPr>
            <a:endParaRPr lang="fr-FR" altLang="fr-FR" sz="2000" dirty="0">
              <a:latin typeface="Garamond" panose="02020404030301010803" pitchFamily="18" charset="0"/>
            </a:endParaRPr>
          </a:p>
          <a:p>
            <a:pPr marL="257175" lvl="1" indent="-257175" algn="just" eaLnBrk="1" hangingPunct="1">
              <a:defRPr/>
            </a:pPr>
            <a:r>
              <a:rPr lang="fr-FR" altLang="fr-FR" sz="2000" dirty="0">
                <a:latin typeface="Garamond" panose="02020404030301010803" pitchFamily="18" charset="0"/>
              </a:rPr>
              <a:t>Décret n°2019-027/PRN/MESU/DD du 11 janvier 2019 portant modalités d’application de la loi n°2018-28 du 14 mai 2018 déterminant les principes fondamentaux de l’Evaluation Environnementale au Niger </a:t>
            </a:r>
          </a:p>
          <a:p>
            <a:pPr marL="257175" lvl="1" indent="-257175" algn="just" eaLnBrk="1" hangingPunct="1">
              <a:defRPr/>
            </a:pPr>
            <a:r>
              <a:rPr lang="fr-FR" altLang="fr-FR" sz="2000" dirty="0">
                <a:latin typeface="Garamond" panose="02020404030301010803" pitchFamily="18" charset="0"/>
              </a:rPr>
              <a:t>Etc.</a:t>
            </a:r>
          </a:p>
          <a:p>
            <a:pPr algn="just" eaLnBrk="1" hangingPunct="1">
              <a:lnSpc>
                <a:spcPct val="120000"/>
              </a:lnSpc>
              <a:spcAft>
                <a:spcPts val="2250"/>
              </a:spcAft>
              <a:buFont typeface="Arial" panose="020B0604020202020204" pitchFamily="34" charset="0"/>
              <a:buNone/>
              <a:defRPr/>
            </a:pPr>
            <a:endParaRPr lang="fr-FR" altLang="fr-FR" b="1" i="1" dirty="0">
              <a:latin typeface="Times New Roman" panose="02020603050405020304" pitchFamily="18" charset="0"/>
              <a:cs typeface="Times New Roman" panose="02020603050405020304" pitchFamily="18" charset="0"/>
            </a:endParaRPr>
          </a:p>
          <a:p>
            <a:pPr algn="just" eaLnBrk="1" hangingPunct="1">
              <a:lnSpc>
                <a:spcPct val="120000"/>
              </a:lnSpc>
              <a:spcAft>
                <a:spcPts val="2250"/>
              </a:spcAft>
              <a:buFont typeface="Arial" panose="020B0604020202020204" pitchFamily="34" charset="0"/>
              <a:buNone/>
              <a:defRPr/>
            </a:pPr>
            <a:endParaRPr lang="fr-FR" altLang="fr-FR" b="1" i="1" dirty="0">
              <a:latin typeface="Times New Roman" panose="02020603050405020304" pitchFamily="18" charset="0"/>
              <a:cs typeface="Times New Roman" panose="02020603050405020304" pitchFamily="18" charset="0"/>
            </a:endParaRPr>
          </a:p>
        </p:txBody>
      </p:sp>
      <p:sp>
        <p:nvSpPr>
          <p:cNvPr id="11268" name="Espace réservé du numéro de diapositive 3">
            <a:extLst>
              <a:ext uri="{FF2B5EF4-FFF2-40B4-BE49-F238E27FC236}">
                <a16:creationId xmlns:a16="http://schemas.microsoft.com/office/drawing/2014/main" id="{967B1136-6A88-9FD2-9B4E-38A0C87475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2000250" indent="-171450" eaLnBrk="0" fontAlgn="base" hangingPunct="0">
              <a:spcBef>
                <a:spcPct val="0"/>
              </a:spcBef>
              <a:spcAft>
                <a:spcPct val="0"/>
              </a:spcAft>
              <a:defRPr>
                <a:solidFill>
                  <a:schemeClr val="tx1"/>
                </a:solidFill>
                <a:latin typeface="Tahoma" panose="020B0604030504040204" pitchFamily="34" charset="0"/>
              </a:defRPr>
            </a:lvl6pPr>
            <a:lvl7pPr marL="2457450" indent="-171450" eaLnBrk="0" fontAlgn="base" hangingPunct="0">
              <a:spcBef>
                <a:spcPct val="0"/>
              </a:spcBef>
              <a:spcAft>
                <a:spcPct val="0"/>
              </a:spcAft>
              <a:defRPr>
                <a:solidFill>
                  <a:schemeClr val="tx1"/>
                </a:solidFill>
                <a:latin typeface="Tahoma" panose="020B0604030504040204" pitchFamily="34" charset="0"/>
              </a:defRPr>
            </a:lvl7pPr>
            <a:lvl8pPr marL="2914650" indent="-171450" eaLnBrk="0" fontAlgn="base" hangingPunct="0">
              <a:spcBef>
                <a:spcPct val="0"/>
              </a:spcBef>
              <a:spcAft>
                <a:spcPct val="0"/>
              </a:spcAft>
              <a:defRPr>
                <a:solidFill>
                  <a:schemeClr val="tx1"/>
                </a:solidFill>
                <a:latin typeface="Tahoma" panose="020B0604030504040204" pitchFamily="34" charset="0"/>
              </a:defRPr>
            </a:lvl8pPr>
            <a:lvl9pPr marL="3371850" indent="-171450" eaLnBrk="0" fontAlgn="base" hangingPunct="0">
              <a:spcBef>
                <a:spcPct val="0"/>
              </a:spcBef>
              <a:spcAft>
                <a:spcPct val="0"/>
              </a:spcAft>
              <a:defRPr>
                <a:solidFill>
                  <a:schemeClr val="tx1"/>
                </a:solidFill>
                <a:latin typeface="Tahoma" panose="020B0604030504040204" pitchFamily="34" charset="0"/>
              </a:defRPr>
            </a:lvl9pPr>
          </a:lstStyle>
          <a:p>
            <a:fld id="{49535C20-4FE0-D140-873E-9BF73ADB02E1}" type="slidenum">
              <a:rPr lang="fr-FR" altLang="fr-FR" sz="900" smtClean="0">
                <a:solidFill>
                  <a:srgbClr val="898989"/>
                </a:solidFill>
              </a:rPr>
              <a:pPr/>
              <a:t>6</a:t>
            </a:fld>
            <a:endParaRPr lang="fr-FR" altLang="fr-FR" sz="900">
              <a:solidFill>
                <a:srgbClr val="898989"/>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a:extLst>
              <a:ext uri="{FF2B5EF4-FFF2-40B4-BE49-F238E27FC236}">
                <a16:creationId xmlns:a16="http://schemas.microsoft.com/office/drawing/2014/main" id="{1994B7D0-B6EE-CDBA-C567-B993E37644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56FB30-A6EE-5648-A903-7CD30EE7E8F7}" type="slidenum">
              <a:rPr lang="fr-FR" altLang="fr-FR" sz="1200" smtClean="0">
                <a:solidFill>
                  <a:srgbClr val="898989"/>
                </a:solidFill>
                <a:latin typeface="Tahoma" panose="020B0604030504040204" pitchFamily="34" charset="0"/>
              </a:rPr>
              <a:pPr>
                <a:spcBef>
                  <a:spcPct val="0"/>
                </a:spcBef>
                <a:buFontTx/>
                <a:buNone/>
              </a:pPr>
              <a:t>7</a:t>
            </a:fld>
            <a:endParaRPr lang="fr-FR" altLang="fr-FR" sz="1200">
              <a:solidFill>
                <a:srgbClr val="898989"/>
              </a:solidFill>
              <a:latin typeface="Tahoma" panose="020B0604030504040204" pitchFamily="34" charset="0"/>
            </a:endParaRPr>
          </a:p>
        </p:txBody>
      </p:sp>
      <p:sp>
        <p:nvSpPr>
          <p:cNvPr id="5" name="Espace réservé du contenu 2">
            <a:extLst>
              <a:ext uri="{FF2B5EF4-FFF2-40B4-BE49-F238E27FC236}">
                <a16:creationId xmlns:a16="http://schemas.microsoft.com/office/drawing/2014/main" id="{D54E19D9-676D-CFB7-9420-D7DD0FF98EFB}"/>
              </a:ext>
            </a:extLst>
          </p:cNvPr>
          <p:cNvSpPr>
            <a:spLocks noGrp="1"/>
          </p:cNvSpPr>
          <p:nvPr>
            <p:ph idx="1"/>
          </p:nvPr>
        </p:nvSpPr>
        <p:spPr>
          <a:xfrm>
            <a:off x="611188" y="2997200"/>
            <a:ext cx="7921625" cy="1008063"/>
          </a:xfrm>
          <a:solidFill>
            <a:schemeClr val="bg2">
              <a:lumMod val="90000"/>
            </a:schemeClr>
          </a:solidFill>
        </p:spPr>
        <p:txBody>
          <a:bodyPr/>
          <a:lstStyle/>
          <a:p>
            <a:pPr marL="0" indent="0" algn="ctr">
              <a:spcBef>
                <a:spcPct val="0"/>
              </a:spcBef>
              <a:buFont typeface="Arial" panose="020B0604020202020204" pitchFamily="34" charset="0"/>
              <a:buNone/>
              <a:defRPr/>
            </a:pPr>
            <a:r>
              <a:rPr lang="fr-FR" sz="2400" b="1" cap="all" dirty="0">
                <a:latin typeface="Garamond" panose="02020404030301010803" pitchFamily="18" charset="0"/>
              </a:rPr>
              <a:t>Dispositions de la constitution </a:t>
            </a:r>
          </a:p>
          <a:p>
            <a:pPr marL="0" indent="0" algn="ctr">
              <a:spcBef>
                <a:spcPct val="0"/>
              </a:spcBef>
              <a:buFont typeface="Arial" panose="020B0604020202020204" pitchFamily="34" charset="0"/>
              <a:buNone/>
              <a:defRPr/>
            </a:pPr>
            <a:r>
              <a:rPr lang="fr-FR" sz="2400" b="1" cap="all" dirty="0">
                <a:latin typeface="Garamond" panose="02020404030301010803" pitchFamily="18" charset="0"/>
              </a:rPr>
              <a:t> 25 novembre 2010</a:t>
            </a:r>
            <a:endParaRPr lang="fr-FR" sz="2400" b="1" dirty="0">
              <a:latin typeface="Garamond" panose="02020404030301010803" pitchFamily="18" charset="0"/>
            </a:endParaRP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C1AE91-9D0D-D522-7A4D-4FD9813415AC}"/>
              </a:ext>
            </a:extLst>
          </p:cNvPr>
          <p:cNvSpPr>
            <a:spLocks noGrp="1"/>
          </p:cNvSpPr>
          <p:nvPr>
            <p:ph idx="1"/>
          </p:nvPr>
        </p:nvSpPr>
        <p:spPr>
          <a:xfrm>
            <a:off x="1456049" y="2611934"/>
            <a:ext cx="7364101" cy="3744416"/>
          </a:xfrm>
          <a:noFill/>
          <a:ln w="19050">
            <a:solidFill>
              <a:schemeClr val="tx1"/>
            </a:solidFill>
          </a:ln>
          <a:effectLst>
            <a:softEdge rad="317500"/>
          </a:effectLst>
        </p:spPr>
        <p:txBody>
          <a:bodyPr/>
          <a:lstStyle/>
          <a:p>
            <a:pPr marL="0" indent="0" algn="just" eaLnBrk="1" fontAlgn="auto" hangingPunct="1">
              <a:spcBef>
                <a:spcPct val="0"/>
              </a:spcBef>
              <a:spcAft>
                <a:spcPts val="12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Toute personne a droit à un environnement sain. L'Etat a l’obligation de protéger l'environnement dans l’intérêt des générations présentes et futures. Chacun est tenu de contribuer à la  sauvegarde et à l'amélioration  de  l'environnement dans lequel il vit.</a:t>
            </a:r>
          </a:p>
          <a:p>
            <a:pPr marL="0" indent="0" algn="just" eaLnBrk="1" fontAlgn="auto" hangingPunct="1">
              <a:spcBef>
                <a:spcPct val="0"/>
              </a:spcBef>
              <a:spcAft>
                <a:spcPts val="1200"/>
              </a:spcAft>
              <a:buFont typeface="Arial" panose="020B0604020202020204" pitchFamily="34" charset="0"/>
              <a:buNone/>
              <a:defRPr/>
            </a:pPr>
            <a:r>
              <a:rPr lang="fr-FR" altLang="fr-FR" sz="2400" dirty="0">
                <a:latin typeface="Garamond" panose="02020404030301010803" pitchFamily="18" charset="0"/>
                <a:cs typeface="Times New Roman" panose="02020603050405020304" pitchFamily="18" charset="0"/>
              </a:rPr>
              <a:t>……………….</a:t>
            </a:r>
          </a:p>
          <a:p>
            <a:pPr marL="0" indent="0" algn="just" eaLnBrk="1" fontAlgn="auto" hangingPunct="1">
              <a:spcBef>
                <a:spcPct val="0"/>
              </a:spcBef>
              <a:spcAft>
                <a:spcPts val="1200"/>
              </a:spcAft>
              <a:buFont typeface="Arial" panose="020B0604020202020204" pitchFamily="34" charset="0"/>
              <a:buNone/>
              <a:defRPr/>
            </a:pPr>
            <a:r>
              <a:rPr lang="fr-FR" altLang="fr-FR" sz="2400" b="1" dirty="0">
                <a:latin typeface="Garamond" panose="02020404030301010803" pitchFamily="18" charset="0"/>
                <a:cs typeface="Times New Roman" panose="02020603050405020304" pitchFamily="18" charset="0"/>
              </a:rPr>
              <a:t>L’Etat veille à  l’évaluation et au contrôle des  impacts de tout projet et programme de développement sur l’environnement »</a:t>
            </a:r>
          </a:p>
          <a:p>
            <a:pPr>
              <a:defRPr/>
            </a:pPr>
            <a:endParaRPr lang="fr-FR" dirty="0"/>
          </a:p>
        </p:txBody>
      </p:sp>
      <p:sp>
        <p:nvSpPr>
          <p:cNvPr id="13317" name="Espace réservé du numéro de diapositive 4">
            <a:extLst>
              <a:ext uri="{FF2B5EF4-FFF2-40B4-BE49-F238E27FC236}">
                <a16:creationId xmlns:a16="http://schemas.microsoft.com/office/drawing/2014/main" id="{B5297844-AF02-FD56-01BE-2B05D5BBEE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91F5BD-9977-F44E-BDB3-4DCBFBCC7A3D}" type="slidenum">
              <a:rPr lang="fr-FR" altLang="fr-FR" sz="1200" smtClean="0">
                <a:solidFill>
                  <a:srgbClr val="898989"/>
                </a:solidFill>
                <a:latin typeface="Tahoma" panose="020B0604030504040204" pitchFamily="34" charset="0"/>
              </a:rPr>
              <a:pPr>
                <a:spcBef>
                  <a:spcPct val="0"/>
                </a:spcBef>
                <a:buFontTx/>
                <a:buNone/>
              </a:pPr>
              <a:t>8</a:t>
            </a:fld>
            <a:endParaRPr lang="fr-FR" altLang="fr-FR" sz="1200">
              <a:solidFill>
                <a:srgbClr val="898989"/>
              </a:solidFill>
              <a:latin typeface="Tahoma" panose="020B0604030504040204" pitchFamily="34" charset="0"/>
            </a:endParaRPr>
          </a:p>
        </p:txBody>
      </p:sp>
      <p:sp>
        <p:nvSpPr>
          <p:cNvPr id="13318" name="Rectangle 1">
            <a:extLst>
              <a:ext uri="{FF2B5EF4-FFF2-40B4-BE49-F238E27FC236}">
                <a16:creationId xmlns:a16="http://schemas.microsoft.com/office/drawing/2014/main" id="{7EE93873-5E29-8520-29F2-7D7857971B43}"/>
              </a:ext>
            </a:extLst>
          </p:cNvPr>
          <p:cNvSpPr>
            <a:spLocks noChangeArrowheads="1"/>
          </p:cNvSpPr>
          <p:nvPr/>
        </p:nvSpPr>
        <p:spPr bwMode="auto">
          <a:xfrm>
            <a:off x="1528763" y="765175"/>
            <a:ext cx="7291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2400" b="1">
                <a:latin typeface="Garamond" panose="02020404030301010803" pitchFamily="18" charset="0"/>
                <a:cs typeface="Times New Roman" panose="02020603050405020304" pitchFamily="18" charset="0"/>
              </a:rPr>
              <a:t>Toute personne a droit à la propriété. Nul ne peut être privé de sa propriété que pour cause d'utilité publique, sous réserve d'une juste et préalable indemnisation.</a:t>
            </a:r>
            <a:endParaRPr lang="fr-CA" altLang="fr-FR" sz="2400">
              <a:latin typeface="Garamond" panose="02020404030301010803" pitchFamily="18" charset="0"/>
            </a:endParaRPr>
          </a:p>
        </p:txBody>
      </p:sp>
      <p:sp>
        <p:nvSpPr>
          <p:cNvPr id="4" name="ZoneTexte 3">
            <a:extLst>
              <a:ext uri="{FF2B5EF4-FFF2-40B4-BE49-F238E27FC236}">
                <a16:creationId xmlns:a16="http://schemas.microsoft.com/office/drawing/2014/main" id="{6FE61729-E880-307B-086E-59E4C73B2177}"/>
              </a:ext>
            </a:extLst>
          </p:cNvPr>
          <p:cNvSpPr txBox="1">
            <a:spLocks noChangeArrowheads="1"/>
          </p:cNvSpPr>
          <p:nvPr/>
        </p:nvSpPr>
        <p:spPr bwMode="auto">
          <a:xfrm>
            <a:off x="107950" y="4587875"/>
            <a:ext cx="1008063" cy="4762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Art 35</a:t>
            </a:r>
          </a:p>
        </p:txBody>
      </p:sp>
      <p:sp>
        <p:nvSpPr>
          <p:cNvPr id="5" name="ZoneTexte 4">
            <a:extLst>
              <a:ext uri="{FF2B5EF4-FFF2-40B4-BE49-F238E27FC236}">
                <a16:creationId xmlns:a16="http://schemas.microsoft.com/office/drawing/2014/main" id="{C3828E62-6B1F-54EE-CEED-57242B77A6AD}"/>
              </a:ext>
            </a:extLst>
          </p:cNvPr>
          <p:cNvSpPr txBox="1">
            <a:spLocks noChangeArrowheads="1"/>
          </p:cNvSpPr>
          <p:nvPr/>
        </p:nvSpPr>
        <p:spPr bwMode="auto">
          <a:xfrm>
            <a:off x="179388" y="1125538"/>
            <a:ext cx="1008062" cy="4746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fr-CA" altLang="fr-FR" sz="2400" b="1">
                <a:latin typeface="Garamond" panose="02020404030301010803" pitchFamily="18" charset="0"/>
                <a:ea typeface="Calibri" panose="020F0502020204030204" pitchFamily="34" charset="0"/>
                <a:cs typeface="Times New Roman" panose="02020603050405020304" pitchFamily="18" charset="0"/>
              </a:rPr>
              <a:t>Art 28</a:t>
            </a:r>
          </a:p>
        </p:txBody>
      </p:sp>
      <p:sp>
        <p:nvSpPr>
          <p:cNvPr id="13321" name="ZoneTexte 7">
            <a:extLst>
              <a:ext uri="{FF2B5EF4-FFF2-40B4-BE49-F238E27FC236}">
                <a16:creationId xmlns:a16="http://schemas.microsoft.com/office/drawing/2014/main" id="{BF0553E9-B40B-E5B5-3CC8-A12F2F442BC1}"/>
              </a:ext>
            </a:extLst>
          </p:cNvPr>
          <p:cNvSpPr txBox="1">
            <a:spLocks noChangeArrowheads="1"/>
          </p:cNvSpPr>
          <p:nvPr/>
        </p:nvSpPr>
        <p:spPr bwMode="auto">
          <a:xfrm>
            <a:off x="1054100" y="4175125"/>
            <a:ext cx="8223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nSpc>
                <a:spcPct val="107000"/>
              </a:lnSpc>
              <a:spcAft>
                <a:spcPts val="800"/>
              </a:spcAft>
            </a:pPr>
            <a:r>
              <a:rPr lang="fr-CA" altLang="fr-FR" sz="6500">
                <a:latin typeface="Garamond" panose="02020404030301010803" pitchFamily="18" charset="0"/>
                <a:cs typeface="Calibri" panose="020F0502020204030204" pitchFamily="34" charset="0"/>
              </a:rPr>
              <a:t>{</a:t>
            </a:r>
            <a:endParaRPr lang="fr-CA" altLang="fr-FR" sz="65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a:extLst>
              <a:ext uri="{FF2B5EF4-FFF2-40B4-BE49-F238E27FC236}">
                <a16:creationId xmlns:a16="http://schemas.microsoft.com/office/drawing/2014/main" id="{382D0CBC-E2F2-A7B6-DDC2-E826432C59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599DC1-15CA-E94B-9D12-B9AC508198DE}" type="slidenum">
              <a:rPr lang="fr-FR" altLang="fr-FR" sz="1200" smtClean="0">
                <a:solidFill>
                  <a:srgbClr val="898989"/>
                </a:solidFill>
                <a:latin typeface="Tahoma" panose="020B0604030504040204" pitchFamily="34" charset="0"/>
              </a:rPr>
              <a:pPr>
                <a:spcBef>
                  <a:spcPct val="0"/>
                </a:spcBef>
                <a:buFontTx/>
                <a:buNone/>
              </a:pPr>
              <a:t>9</a:t>
            </a:fld>
            <a:endParaRPr lang="fr-FR" altLang="fr-FR" sz="1200">
              <a:solidFill>
                <a:srgbClr val="898989"/>
              </a:solidFill>
              <a:latin typeface="Tahoma" panose="020B0604030504040204" pitchFamily="34" charset="0"/>
            </a:endParaRPr>
          </a:p>
        </p:txBody>
      </p:sp>
      <p:sp>
        <p:nvSpPr>
          <p:cNvPr id="5" name="Espace réservé du contenu 2">
            <a:extLst>
              <a:ext uri="{FF2B5EF4-FFF2-40B4-BE49-F238E27FC236}">
                <a16:creationId xmlns:a16="http://schemas.microsoft.com/office/drawing/2014/main" id="{84BE70C4-9DE4-59C7-4A5D-62C92A6D3207}"/>
              </a:ext>
            </a:extLst>
          </p:cNvPr>
          <p:cNvSpPr>
            <a:spLocks noGrp="1"/>
          </p:cNvSpPr>
          <p:nvPr>
            <p:ph idx="1"/>
          </p:nvPr>
        </p:nvSpPr>
        <p:spPr>
          <a:xfrm>
            <a:off x="539750" y="2600325"/>
            <a:ext cx="8353425" cy="1657350"/>
          </a:xfrm>
          <a:solidFill>
            <a:schemeClr val="bg2">
              <a:lumMod val="90000"/>
            </a:schemeClr>
          </a:solidFill>
        </p:spPr>
        <p:txBody>
          <a:bodyPr/>
          <a:lstStyle/>
          <a:p>
            <a:pPr marL="0" indent="0" algn="ctr">
              <a:spcBef>
                <a:spcPct val="0"/>
              </a:spcBef>
              <a:buFont typeface="Arial" panose="020B0604020202020204" pitchFamily="34" charset="0"/>
              <a:buNone/>
              <a:defRPr/>
            </a:pPr>
            <a:r>
              <a:rPr lang="fr-FR" altLang="fr-FR" sz="2400" b="1" cap="all" dirty="0">
                <a:latin typeface="Garamond" panose="02020404030301010803" pitchFamily="18" charset="0"/>
              </a:rPr>
              <a:t>Loi N°2018-28 du 14 mai 2018, déterminant les principes fondamentaux de l’Evaluation Environnementale au Niger</a:t>
            </a:r>
            <a:endParaRPr lang="fr-FR" sz="2400" b="1" dirty="0">
              <a:latin typeface="Garamond" panose="02020404030301010803" pitchFamily="18" charset="0"/>
            </a:endParaRPr>
          </a:p>
        </p:txBody>
      </p:sp>
      <p:sp>
        <p:nvSpPr>
          <p:cNvPr id="4" name="Espace réservé du contenu 2">
            <a:extLst>
              <a:ext uri="{FF2B5EF4-FFF2-40B4-BE49-F238E27FC236}">
                <a16:creationId xmlns:a16="http://schemas.microsoft.com/office/drawing/2014/main" id="{22859376-06EE-3434-6E01-136289E198C6}"/>
              </a:ext>
            </a:extLst>
          </p:cNvPr>
          <p:cNvSpPr txBox="1">
            <a:spLocks/>
          </p:cNvSpPr>
          <p:nvPr/>
        </p:nvSpPr>
        <p:spPr bwMode="auto">
          <a:xfrm>
            <a:off x="539750" y="765175"/>
            <a:ext cx="8353425" cy="647700"/>
          </a:xfrm>
          <a:prstGeom prst="rect">
            <a:avLst/>
          </a:prstGeom>
          <a:solidFill>
            <a:schemeClr val="bg2">
              <a:lumMod val="90000"/>
            </a:schemeClr>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anose="020B0604020202020204" pitchFamily="34" charset="0"/>
              <a:buNone/>
              <a:defRPr/>
            </a:pPr>
            <a:r>
              <a:rPr lang="fr-FR" altLang="fr-FR" sz="2400" b="1" cap="all" dirty="0">
                <a:latin typeface="Garamond" panose="02020404030301010803" pitchFamily="18" charset="0"/>
              </a:rPr>
              <a:t>Cadre légal et réglementaire</a:t>
            </a:r>
            <a:endParaRPr lang="fr-FR" sz="2400" b="1" dirty="0">
              <a:latin typeface="Garamond" panose="02020404030301010803" pitchFamily="18" charset="0"/>
            </a:endParaRPr>
          </a:p>
        </p:txBody>
      </p:sp>
    </p:spTree>
  </p:cSld>
  <p:clrMapOvr>
    <a:masterClrMapping/>
  </p:clrMapOvr>
  <p:transition>
    <p:zoom dir="in"/>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F2B53F8D2C840BA99C03A614DDFB8" ma:contentTypeVersion="13" ma:contentTypeDescription="Crée un document." ma:contentTypeScope="" ma:versionID="a48502b66e43abfb4820c69dbcd5418b">
  <xsd:schema xmlns:xsd="http://www.w3.org/2001/XMLSchema" xmlns:xs="http://www.w3.org/2001/XMLSchema" xmlns:p="http://schemas.microsoft.com/office/2006/metadata/properties" xmlns:ns2="aeba2b23-7c2d-4ab3-a43f-eb8321a3c470" xmlns:ns3="590a161d-3eb9-42a7-82dd-c5408ef0f820" targetNamespace="http://schemas.microsoft.com/office/2006/metadata/properties" ma:root="true" ma:fieldsID="fb4d5106219e8b3e5a4f96ad7f7e8279" ns2:_="" ns3:_="">
    <xsd:import namespace="aeba2b23-7c2d-4ab3-a43f-eb8321a3c470"/>
    <xsd:import namespace="590a161d-3eb9-42a7-82dd-c5408ef0f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a2b23-7c2d-4ab3-a43f-eb8321a3c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4b1f2f6-9f48-4433-9b13-82e2cb12a0c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a161d-3eb9-42a7-82dd-c5408ef0f8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e32bb5-11c2-4117-8856-b8f086ac350b}" ma:internalName="TaxCatchAll" ma:showField="CatchAllData" ma:web="590a161d-3eb9-42a7-82dd-c5408ef0f8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0a161d-3eb9-42a7-82dd-c5408ef0f820" xsi:nil="true"/>
    <lcf76f155ced4ddcb4097134ff3c332f xmlns="aeba2b23-7c2d-4ab3-a43f-eb8321a3c4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FB1AF2-3C20-421C-9BC8-D6935C1EA622}"/>
</file>

<file path=customXml/itemProps2.xml><?xml version="1.0" encoding="utf-8"?>
<ds:datastoreItem xmlns:ds="http://schemas.openxmlformats.org/officeDocument/2006/customXml" ds:itemID="{B8111BD1-0033-4471-A3BB-07A708CF9677}"/>
</file>

<file path=customXml/itemProps3.xml><?xml version="1.0" encoding="utf-8"?>
<ds:datastoreItem xmlns:ds="http://schemas.openxmlformats.org/officeDocument/2006/customXml" ds:itemID="{D97FE769-3E76-42AF-9A93-AED42AD7976B}"/>
</file>

<file path=docProps/app.xml><?xml version="1.0" encoding="utf-8"?>
<Properties xmlns="http://schemas.openxmlformats.org/officeDocument/2006/extended-properties" xmlns:vt="http://schemas.openxmlformats.org/officeDocument/2006/docPropsVTypes">
  <Template/>
  <TotalTime>9644</TotalTime>
  <Words>2700</Words>
  <Application>Microsoft Macintosh PowerPoint</Application>
  <PresentationFormat>Affichage à l'écran (4:3)</PresentationFormat>
  <Paragraphs>209</Paragraphs>
  <Slides>36</Slides>
  <Notes>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Arial</vt:lpstr>
      <vt:lpstr>Book Antiqua</vt:lpstr>
      <vt:lpstr>Calibri</vt:lpstr>
      <vt:lpstr>Cambria</vt:lpstr>
      <vt:lpstr>Garamond</vt:lpstr>
      <vt:lpstr>Gill Sans MT</vt:lpstr>
      <vt:lpstr>Tahoma</vt:lpstr>
      <vt:lpstr>Times New Roman</vt:lpstr>
      <vt:lpstr>Wingdings</vt:lpstr>
      <vt:lpstr>Wingdings 2</vt:lpstr>
      <vt:lpstr>Thème Office</vt:lpstr>
      <vt:lpstr>Présentation PowerPoint</vt:lpstr>
      <vt:lpstr>Plan de l’exposé</vt:lpstr>
      <vt:lpstr>Présentation PowerPoint</vt:lpstr>
      <vt:lpstr>Présentation PowerPoint</vt:lpstr>
      <vt:lpstr>Cadre juridique</vt:lpstr>
      <vt:lpstr>Cadre juridique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Perspectives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TEXTES LEGISLATIFS ET REGLEMENTAIRES SUR LES EIE</dc:title>
  <dc:creator>USER</dc:creator>
  <cp:lastModifiedBy>Luc Valiquette</cp:lastModifiedBy>
  <cp:revision>625</cp:revision>
  <cp:lastPrinted>2016-05-05T19:17:19Z</cp:lastPrinted>
  <dcterms:created xsi:type="dcterms:W3CDTF">2009-09-25T17:10:30Z</dcterms:created>
  <dcterms:modified xsi:type="dcterms:W3CDTF">2023-03-30T12:55:05Z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0x010100691F2B53F8D2C840BA99C03A614DDFB8</vt:lpwstr>
  </property>
</Properties>
</file>