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 id="2147483752" r:id="rId5"/>
  </p:sldMasterIdLst>
  <p:notesMasterIdLst>
    <p:notesMasterId r:id="rId14"/>
  </p:notesMasterIdLst>
  <p:handoutMasterIdLst>
    <p:handoutMasterId r:id="rId15"/>
  </p:handoutMasterIdLst>
  <p:sldIdLst>
    <p:sldId id="320" r:id="rId6"/>
    <p:sldId id="315" r:id="rId7"/>
    <p:sldId id="312" r:id="rId8"/>
    <p:sldId id="322" r:id="rId9"/>
    <p:sldId id="323" r:id="rId10"/>
    <p:sldId id="325" r:id="rId11"/>
    <p:sldId id="326" r:id="rId12"/>
    <p:sldId id="327" r:id="rId1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wns,Kenneth (IAAC/AEIC)" initials="D(" lastIdx="29" clrIdx="0">
    <p:extLst>
      <p:ext uri="{19B8F6BF-5375-455C-9EA6-DF929625EA0E}">
        <p15:presenceInfo xmlns:p15="http://schemas.microsoft.com/office/powerpoint/2012/main" userId="S-1-5-21-2086016090-1259623561-1170935872-111749" providerId="AD"/>
      </p:ext>
    </p:extLst>
  </p:cmAuthor>
  <p:cmAuthor id="2" name="Beyer,Stephanie [CEAA]" initials="B[" lastIdx="19" clrIdx="1">
    <p:extLst>
      <p:ext uri="{19B8F6BF-5375-455C-9EA6-DF929625EA0E}">
        <p15:presenceInfo xmlns:p15="http://schemas.microsoft.com/office/powerpoint/2012/main" userId="S-1-5-21-2086016090-1259623561-1170935872-111994" providerId="AD"/>
      </p:ext>
    </p:extLst>
  </p:cmAuthor>
  <p:cmAuthor id="3" name="Sullivan,Delphine (IAAC/AEIC)" initials="S(" lastIdx="11" clrIdx="2">
    <p:extLst>
      <p:ext uri="{19B8F6BF-5375-455C-9EA6-DF929625EA0E}">
        <p15:presenceInfo xmlns:p15="http://schemas.microsoft.com/office/powerpoint/2012/main" userId="S-1-5-21-2086016090-1259623561-1170935872-125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6AB3"/>
    <a:srgbClr val="99FFCC"/>
    <a:srgbClr val="595959"/>
    <a:srgbClr val="E99266"/>
    <a:srgbClr val="189483"/>
    <a:srgbClr val="A40000"/>
    <a:srgbClr val="B7472A"/>
    <a:srgbClr val="F2DEAF"/>
    <a:srgbClr val="D872AD"/>
    <a:srgbClr val="73CE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70107" autoAdjust="0"/>
  </p:normalViewPr>
  <p:slideViewPr>
    <p:cSldViewPr snapToGrid="0" snapToObjects="1">
      <p:cViewPr varScale="1">
        <p:scale>
          <a:sx n="77" d="100"/>
          <a:sy n="77" d="100"/>
        </p:scale>
        <p:origin x="1800"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2820"/>
    </p:cViewPr>
  </p:sorterViewPr>
  <p:notesViewPr>
    <p:cSldViewPr snapToGrid="0" snapToObjects="1">
      <p:cViewPr varScale="1">
        <p:scale>
          <a:sx n="86" d="100"/>
          <a:sy n="86"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17673-544D-4C63-A522-5314EFB6006E}" type="doc">
      <dgm:prSet loTypeId="urn:microsoft.com/office/officeart/2005/8/layout/list1" loCatId="list" qsTypeId="urn:microsoft.com/office/officeart/2005/8/quickstyle/simple1" qsCatId="simple" csTypeId="urn:microsoft.com/office/officeart/2005/8/colors/accent5_3" csCatId="accent5" phldr="1"/>
      <dgm:spPr/>
      <dgm:t>
        <a:bodyPr/>
        <a:lstStyle/>
        <a:p>
          <a:endParaRPr lang="en-US"/>
        </a:p>
      </dgm:t>
    </dgm:pt>
    <dgm:pt modelId="{3B35A2F2-6FB0-4F5B-A510-2E4E0A8CC2E3}">
      <dgm:prSet phldrT="[Text]" custT="1"/>
      <dgm:spPr/>
      <dgm:t>
        <a:bodyPr/>
        <a:lstStyle/>
        <a:p>
          <a:r>
            <a:rPr lang="fr-FR" sz="2400" dirty="0"/>
            <a:t>Captage, utilisation et stockage du CO2</a:t>
          </a:r>
          <a:endParaRPr lang="en-US" sz="2400" dirty="0"/>
        </a:p>
      </dgm:t>
    </dgm:pt>
    <dgm:pt modelId="{5A7D7294-5165-4EF4-B5BA-91DCDAB35218}" type="parTrans" cxnId="{2F8103EC-C890-468D-828D-EA68CE39AE9B}">
      <dgm:prSet/>
      <dgm:spPr/>
      <dgm:t>
        <a:bodyPr/>
        <a:lstStyle/>
        <a:p>
          <a:endParaRPr lang="en-US"/>
        </a:p>
      </dgm:t>
    </dgm:pt>
    <dgm:pt modelId="{16F15AC0-DDE1-481D-924B-EE3E62834625}" type="sibTrans" cxnId="{2F8103EC-C890-468D-828D-EA68CE39AE9B}">
      <dgm:prSet/>
      <dgm:spPr/>
      <dgm:t>
        <a:bodyPr/>
        <a:lstStyle/>
        <a:p>
          <a:endParaRPr lang="en-US"/>
        </a:p>
      </dgm:t>
    </dgm:pt>
    <dgm:pt modelId="{63A88650-EB01-4A0B-8076-FB2D586DFEE8}">
      <dgm:prSet custT="1"/>
      <dgm:spPr/>
      <dgm:t>
        <a:bodyPr/>
        <a:lstStyle/>
        <a:p>
          <a:r>
            <a:rPr lang="en-US" sz="2400" dirty="0"/>
            <a:t>Énergie renouvelable</a:t>
          </a:r>
        </a:p>
      </dgm:t>
    </dgm:pt>
    <dgm:pt modelId="{C87D83F8-B00D-46E4-8641-EB83756AC189}" type="parTrans" cxnId="{A67DC17A-C922-465A-A023-FF9BC6C59E61}">
      <dgm:prSet/>
      <dgm:spPr/>
      <dgm:t>
        <a:bodyPr/>
        <a:lstStyle/>
        <a:p>
          <a:endParaRPr lang="en-US"/>
        </a:p>
      </dgm:t>
    </dgm:pt>
    <dgm:pt modelId="{0BC17733-3E6C-4AD5-BDBB-33C2DABC2C0D}" type="sibTrans" cxnId="{A67DC17A-C922-465A-A023-FF9BC6C59E61}">
      <dgm:prSet/>
      <dgm:spPr/>
      <dgm:t>
        <a:bodyPr/>
        <a:lstStyle/>
        <a:p>
          <a:endParaRPr lang="en-US"/>
        </a:p>
      </dgm:t>
    </dgm:pt>
    <dgm:pt modelId="{0F417C70-BA66-42D7-8CD7-8526BEA9FB0A}">
      <dgm:prSet custT="1"/>
      <dgm:spPr/>
      <dgm:t>
        <a:bodyPr/>
        <a:lstStyle/>
        <a:p>
          <a:r>
            <a:rPr lang="en-US" sz="2400" dirty="0"/>
            <a:t>Hydrogène propre</a:t>
          </a:r>
        </a:p>
      </dgm:t>
    </dgm:pt>
    <dgm:pt modelId="{4DAE5563-E1B8-40FF-9240-923A6E94E380}" type="parTrans" cxnId="{FFD5FC09-D28D-4EB2-B800-A321302BFF8C}">
      <dgm:prSet/>
      <dgm:spPr/>
      <dgm:t>
        <a:bodyPr/>
        <a:lstStyle/>
        <a:p>
          <a:endParaRPr lang="en-US"/>
        </a:p>
      </dgm:t>
    </dgm:pt>
    <dgm:pt modelId="{F358D065-98C3-49D1-A226-B3C1F0306ABE}" type="sibTrans" cxnId="{FFD5FC09-D28D-4EB2-B800-A321302BFF8C}">
      <dgm:prSet/>
      <dgm:spPr/>
      <dgm:t>
        <a:bodyPr/>
        <a:lstStyle/>
        <a:p>
          <a:endParaRPr lang="en-US"/>
        </a:p>
      </dgm:t>
    </dgm:pt>
    <dgm:pt modelId="{37116B84-7AD5-4203-8A28-78A071A61D53}">
      <dgm:prSet custT="1"/>
      <dgm:spPr/>
      <dgm:t>
        <a:bodyPr/>
        <a:lstStyle/>
        <a:p>
          <a:r>
            <a:rPr lang="en-US" sz="2400" dirty="0"/>
            <a:t>Hydroélectricité</a:t>
          </a:r>
        </a:p>
      </dgm:t>
    </dgm:pt>
    <dgm:pt modelId="{2BEDD267-9BD2-45FA-832B-CF0153C297F5}" type="parTrans" cxnId="{94467EA4-3B5C-44E8-AB2A-A2B55701A67A}">
      <dgm:prSet/>
      <dgm:spPr/>
      <dgm:t>
        <a:bodyPr/>
        <a:lstStyle/>
        <a:p>
          <a:endParaRPr lang="en-US"/>
        </a:p>
      </dgm:t>
    </dgm:pt>
    <dgm:pt modelId="{D9DC8389-B572-41FC-9715-915B45C770F9}" type="sibTrans" cxnId="{94467EA4-3B5C-44E8-AB2A-A2B55701A67A}">
      <dgm:prSet/>
      <dgm:spPr/>
      <dgm:t>
        <a:bodyPr/>
        <a:lstStyle/>
        <a:p>
          <a:endParaRPr lang="en-US"/>
        </a:p>
      </dgm:t>
    </dgm:pt>
    <dgm:pt modelId="{4229E4A5-E6E1-4060-B240-A2FCB19F1528}" type="pres">
      <dgm:prSet presAssocID="{BC317673-544D-4C63-A522-5314EFB6006E}" presName="linear" presStyleCnt="0">
        <dgm:presLayoutVars>
          <dgm:dir/>
          <dgm:animLvl val="lvl"/>
          <dgm:resizeHandles val="exact"/>
        </dgm:presLayoutVars>
      </dgm:prSet>
      <dgm:spPr/>
    </dgm:pt>
    <dgm:pt modelId="{FE2C2EC1-A816-48E3-A63E-3C634DCB9FC3}" type="pres">
      <dgm:prSet presAssocID="{3B35A2F2-6FB0-4F5B-A510-2E4E0A8CC2E3}" presName="parentLin" presStyleCnt="0"/>
      <dgm:spPr/>
    </dgm:pt>
    <dgm:pt modelId="{FA7EF580-699F-4FB0-B969-BF463161AA9C}" type="pres">
      <dgm:prSet presAssocID="{3B35A2F2-6FB0-4F5B-A510-2E4E0A8CC2E3}" presName="parentLeftMargin" presStyleLbl="node1" presStyleIdx="0" presStyleCnt="4"/>
      <dgm:spPr/>
    </dgm:pt>
    <dgm:pt modelId="{B4CB7EFD-4F04-46E0-93CC-976664A4BBF9}" type="pres">
      <dgm:prSet presAssocID="{3B35A2F2-6FB0-4F5B-A510-2E4E0A8CC2E3}" presName="parentText" presStyleLbl="node1" presStyleIdx="0" presStyleCnt="4">
        <dgm:presLayoutVars>
          <dgm:chMax val="0"/>
          <dgm:bulletEnabled val="1"/>
        </dgm:presLayoutVars>
      </dgm:prSet>
      <dgm:spPr/>
    </dgm:pt>
    <dgm:pt modelId="{A5017386-9E8A-4930-9D43-FD9A48682013}" type="pres">
      <dgm:prSet presAssocID="{3B35A2F2-6FB0-4F5B-A510-2E4E0A8CC2E3}" presName="negativeSpace" presStyleCnt="0"/>
      <dgm:spPr/>
    </dgm:pt>
    <dgm:pt modelId="{5886A7F7-6422-4977-A788-7911223FFC3A}" type="pres">
      <dgm:prSet presAssocID="{3B35A2F2-6FB0-4F5B-A510-2E4E0A8CC2E3}" presName="childText" presStyleLbl="conFgAcc1" presStyleIdx="0" presStyleCnt="4">
        <dgm:presLayoutVars>
          <dgm:bulletEnabled val="1"/>
        </dgm:presLayoutVars>
      </dgm:prSet>
      <dgm:spPr/>
    </dgm:pt>
    <dgm:pt modelId="{2ED7C53B-D877-451A-BE4B-05B87BEB2D41}" type="pres">
      <dgm:prSet presAssocID="{16F15AC0-DDE1-481D-924B-EE3E62834625}" presName="spaceBetweenRectangles" presStyleCnt="0"/>
      <dgm:spPr/>
    </dgm:pt>
    <dgm:pt modelId="{0B86E0E6-3A79-49A0-904D-F176364325D3}" type="pres">
      <dgm:prSet presAssocID="{63A88650-EB01-4A0B-8076-FB2D586DFEE8}" presName="parentLin" presStyleCnt="0"/>
      <dgm:spPr/>
    </dgm:pt>
    <dgm:pt modelId="{B9D6E91E-E98D-4BE3-82BF-CCAC18477AA2}" type="pres">
      <dgm:prSet presAssocID="{63A88650-EB01-4A0B-8076-FB2D586DFEE8}" presName="parentLeftMargin" presStyleLbl="node1" presStyleIdx="0" presStyleCnt="4"/>
      <dgm:spPr/>
    </dgm:pt>
    <dgm:pt modelId="{A2D07BEC-D911-427B-938B-CE43DDF7BB51}" type="pres">
      <dgm:prSet presAssocID="{63A88650-EB01-4A0B-8076-FB2D586DFEE8}" presName="parentText" presStyleLbl="node1" presStyleIdx="1" presStyleCnt="4">
        <dgm:presLayoutVars>
          <dgm:chMax val="0"/>
          <dgm:bulletEnabled val="1"/>
        </dgm:presLayoutVars>
      </dgm:prSet>
      <dgm:spPr/>
    </dgm:pt>
    <dgm:pt modelId="{D097F312-5527-462C-B13C-D41FDEF97AC0}" type="pres">
      <dgm:prSet presAssocID="{63A88650-EB01-4A0B-8076-FB2D586DFEE8}" presName="negativeSpace" presStyleCnt="0"/>
      <dgm:spPr/>
    </dgm:pt>
    <dgm:pt modelId="{BC52F16C-1C58-4F98-BB60-EFADB958C60B}" type="pres">
      <dgm:prSet presAssocID="{63A88650-EB01-4A0B-8076-FB2D586DFEE8}" presName="childText" presStyleLbl="conFgAcc1" presStyleIdx="1" presStyleCnt="4">
        <dgm:presLayoutVars>
          <dgm:bulletEnabled val="1"/>
        </dgm:presLayoutVars>
      </dgm:prSet>
      <dgm:spPr/>
    </dgm:pt>
    <dgm:pt modelId="{397E8806-6995-4694-A229-C8058EE1FF97}" type="pres">
      <dgm:prSet presAssocID="{0BC17733-3E6C-4AD5-BDBB-33C2DABC2C0D}" presName="spaceBetweenRectangles" presStyleCnt="0"/>
      <dgm:spPr/>
    </dgm:pt>
    <dgm:pt modelId="{30CD2F82-FA5F-4C93-9120-E2DABAA27F3F}" type="pres">
      <dgm:prSet presAssocID="{0F417C70-BA66-42D7-8CD7-8526BEA9FB0A}" presName="parentLin" presStyleCnt="0"/>
      <dgm:spPr/>
    </dgm:pt>
    <dgm:pt modelId="{24253189-76FE-4BAA-8749-BBC38FF1C15E}" type="pres">
      <dgm:prSet presAssocID="{0F417C70-BA66-42D7-8CD7-8526BEA9FB0A}" presName="parentLeftMargin" presStyleLbl="node1" presStyleIdx="1" presStyleCnt="4"/>
      <dgm:spPr/>
    </dgm:pt>
    <dgm:pt modelId="{3696E1CF-1FB9-4DA4-AB22-3095E0955291}" type="pres">
      <dgm:prSet presAssocID="{0F417C70-BA66-42D7-8CD7-8526BEA9FB0A}" presName="parentText" presStyleLbl="node1" presStyleIdx="2" presStyleCnt="4">
        <dgm:presLayoutVars>
          <dgm:chMax val="0"/>
          <dgm:bulletEnabled val="1"/>
        </dgm:presLayoutVars>
      </dgm:prSet>
      <dgm:spPr/>
    </dgm:pt>
    <dgm:pt modelId="{604DE72D-D7BE-4BBA-9B17-2D014620F7F7}" type="pres">
      <dgm:prSet presAssocID="{0F417C70-BA66-42D7-8CD7-8526BEA9FB0A}" presName="negativeSpace" presStyleCnt="0"/>
      <dgm:spPr/>
    </dgm:pt>
    <dgm:pt modelId="{D2455F36-AD15-4352-81B0-9B2928D1F1A8}" type="pres">
      <dgm:prSet presAssocID="{0F417C70-BA66-42D7-8CD7-8526BEA9FB0A}" presName="childText" presStyleLbl="conFgAcc1" presStyleIdx="2" presStyleCnt="4">
        <dgm:presLayoutVars>
          <dgm:bulletEnabled val="1"/>
        </dgm:presLayoutVars>
      </dgm:prSet>
      <dgm:spPr/>
    </dgm:pt>
    <dgm:pt modelId="{904AACF0-64CC-448B-8ADF-7F4277297C88}" type="pres">
      <dgm:prSet presAssocID="{F358D065-98C3-49D1-A226-B3C1F0306ABE}" presName="spaceBetweenRectangles" presStyleCnt="0"/>
      <dgm:spPr/>
    </dgm:pt>
    <dgm:pt modelId="{79500CD6-09F4-46B7-9653-8C2861EA25B3}" type="pres">
      <dgm:prSet presAssocID="{37116B84-7AD5-4203-8A28-78A071A61D53}" presName="parentLin" presStyleCnt="0"/>
      <dgm:spPr/>
    </dgm:pt>
    <dgm:pt modelId="{2F712580-EC1C-43EE-B065-747B02A96BBD}" type="pres">
      <dgm:prSet presAssocID="{37116B84-7AD5-4203-8A28-78A071A61D53}" presName="parentLeftMargin" presStyleLbl="node1" presStyleIdx="2" presStyleCnt="4"/>
      <dgm:spPr/>
    </dgm:pt>
    <dgm:pt modelId="{55E580A9-1676-4C23-912C-1B7B565C819B}" type="pres">
      <dgm:prSet presAssocID="{37116B84-7AD5-4203-8A28-78A071A61D53}" presName="parentText" presStyleLbl="node1" presStyleIdx="3" presStyleCnt="4">
        <dgm:presLayoutVars>
          <dgm:chMax val="0"/>
          <dgm:bulletEnabled val="1"/>
        </dgm:presLayoutVars>
      </dgm:prSet>
      <dgm:spPr/>
    </dgm:pt>
    <dgm:pt modelId="{616C6DCF-5AFC-4C59-9121-CBB95EB831EF}" type="pres">
      <dgm:prSet presAssocID="{37116B84-7AD5-4203-8A28-78A071A61D53}" presName="negativeSpace" presStyleCnt="0"/>
      <dgm:spPr/>
    </dgm:pt>
    <dgm:pt modelId="{F34ADCF1-EA22-4C66-80A0-24F53DC3B53F}" type="pres">
      <dgm:prSet presAssocID="{37116B84-7AD5-4203-8A28-78A071A61D53}" presName="childText" presStyleLbl="conFgAcc1" presStyleIdx="3" presStyleCnt="4">
        <dgm:presLayoutVars>
          <dgm:bulletEnabled val="1"/>
        </dgm:presLayoutVars>
      </dgm:prSet>
      <dgm:spPr/>
    </dgm:pt>
  </dgm:ptLst>
  <dgm:cxnLst>
    <dgm:cxn modelId="{FFD5FC09-D28D-4EB2-B800-A321302BFF8C}" srcId="{BC317673-544D-4C63-A522-5314EFB6006E}" destId="{0F417C70-BA66-42D7-8CD7-8526BEA9FB0A}" srcOrd="2" destOrd="0" parTransId="{4DAE5563-E1B8-40FF-9240-923A6E94E380}" sibTransId="{F358D065-98C3-49D1-A226-B3C1F0306ABE}"/>
    <dgm:cxn modelId="{45DE1138-60E5-4ED1-A552-FD0C6E69F782}" type="presOf" srcId="{3B35A2F2-6FB0-4F5B-A510-2E4E0A8CC2E3}" destId="{B4CB7EFD-4F04-46E0-93CC-976664A4BBF9}" srcOrd="1" destOrd="0" presId="urn:microsoft.com/office/officeart/2005/8/layout/list1"/>
    <dgm:cxn modelId="{745A233C-1DEF-4811-935E-1B516DBE03D5}" type="presOf" srcId="{0F417C70-BA66-42D7-8CD7-8526BEA9FB0A}" destId="{24253189-76FE-4BAA-8749-BBC38FF1C15E}" srcOrd="0" destOrd="0" presId="urn:microsoft.com/office/officeart/2005/8/layout/list1"/>
    <dgm:cxn modelId="{E885ED5F-4963-495B-B9B0-3E758799672F}" type="presOf" srcId="{3B35A2F2-6FB0-4F5B-A510-2E4E0A8CC2E3}" destId="{FA7EF580-699F-4FB0-B969-BF463161AA9C}" srcOrd="0" destOrd="0" presId="urn:microsoft.com/office/officeart/2005/8/layout/list1"/>
    <dgm:cxn modelId="{A67DC17A-C922-465A-A023-FF9BC6C59E61}" srcId="{BC317673-544D-4C63-A522-5314EFB6006E}" destId="{63A88650-EB01-4A0B-8076-FB2D586DFEE8}" srcOrd="1" destOrd="0" parTransId="{C87D83F8-B00D-46E4-8641-EB83756AC189}" sibTransId="{0BC17733-3E6C-4AD5-BDBB-33C2DABC2C0D}"/>
    <dgm:cxn modelId="{2FAE2E80-5A06-429B-894E-B3BB08390D71}" type="presOf" srcId="{63A88650-EB01-4A0B-8076-FB2D586DFEE8}" destId="{A2D07BEC-D911-427B-938B-CE43DDF7BB51}" srcOrd="1" destOrd="0" presId="urn:microsoft.com/office/officeart/2005/8/layout/list1"/>
    <dgm:cxn modelId="{F8C36A81-C66B-4B7F-873F-D8F6E03CE3CB}" type="presOf" srcId="{37116B84-7AD5-4203-8A28-78A071A61D53}" destId="{2F712580-EC1C-43EE-B065-747B02A96BBD}" srcOrd="0" destOrd="0" presId="urn:microsoft.com/office/officeart/2005/8/layout/list1"/>
    <dgm:cxn modelId="{94467EA4-3B5C-44E8-AB2A-A2B55701A67A}" srcId="{BC317673-544D-4C63-A522-5314EFB6006E}" destId="{37116B84-7AD5-4203-8A28-78A071A61D53}" srcOrd="3" destOrd="0" parTransId="{2BEDD267-9BD2-45FA-832B-CF0153C297F5}" sibTransId="{D9DC8389-B572-41FC-9715-915B45C770F9}"/>
    <dgm:cxn modelId="{0DD47BBC-EFBE-4FD3-B611-A7D6D49EF79E}" type="presOf" srcId="{37116B84-7AD5-4203-8A28-78A071A61D53}" destId="{55E580A9-1676-4C23-912C-1B7B565C819B}" srcOrd="1" destOrd="0" presId="urn:microsoft.com/office/officeart/2005/8/layout/list1"/>
    <dgm:cxn modelId="{9BC95BE1-6949-4EE7-B3A5-AF65EB9ED965}" type="presOf" srcId="{63A88650-EB01-4A0B-8076-FB2D586DFEE8}" destId="{B9D6E91E-E98D-4BE3-82BF-CCAC18477AA2}" srcOrd="0" destOrd="0" presId="urn:microsoft.com/office/officeart/2005/8/layout/list1"/>
    <dgm:cxn modelId="{2F8103EC-C890-468D-828D-EA68CE39AE9B}" srcId="{BC317673-544D-4C63-A522-5314EFB6006E}" destId="{3B35A2F2-6FB0-4F5B-A510-2E4E0A8CC2E3}" srcOrd="0" destOrd="0" parTransId="{5A7D7294-5165-4EF4-B5BA-91DCDAB35218}" sibTransId="{16F15AC0-DDE1-481D-924B-EE3E62834625}"/>
    <dgm:cxn modelId="{CE6079EC-3AAF-4F38-A949-46A393897EE9}" type="presOf" srcId="{0F417C70-BA66-42D7-8CD7-8526BEA9FB0A}" destId="{3696E1CF-1FB9-4DA4-AB22-3095E0955291}" srcOrd="1" destOrd="0" presId="urn:microsoft.com/office/officeart/2005/8/layout/list1"/>
    <dgm:cxn modelId="{66C708EE-FA82-4492-AD37-690091DD9611}" type="presOf" srcId="{BC317673-544D-4C63-A522-5314EFB6006E}" destId="{4229E4A5-E6E1-4060-B240-A2FCB19F1528}" srcOrd="0" destOrd="0" presId="urn:microsoft.com/office/officeart/2005/8/layout/list1"/>
    <dgm:cxn modelId="{EFB22987-C562-4074-A0D2-C90441DDA100}" type="presParOf" srcId="{4229E4A5-E6E1-4060-B240-A2FCB19F1528}" destId="{FE2C2EC1-A816-48E3-A63E-3C634DCB9FC3}" srcOrd="0" destOrd="0" presId="urn:microsoft.com/office/officeart/2005/8/layout/list1"/>
    <dgm:cxn modelId="{ED532B8D-996B-4898-BD66-2B05AE60A3F8}" type="presParOf" srcId="{FE2C2EC1-A816-48E3-A63E-3C634DCB9FC3}" destId="{FA7EF580-699F-4FB0-B969-BF463161AA9C}" srcOrd="0" destOrd="0" presId="urn:microsoft.com/office/officeart/2005/8/layout/list1"/>
    <dgm:cxn modelId="{304890F7-668B-4D26-9F3C-6D2287899D37}" type="presParOf" srcId="{FE2C2EC1-A816-48E3-A63E-3C634DCB9FC3}" destId="{B4CB7EFD-4F04-46E0-93CC-976664A4BBF9}" srcOrd="1" destOrd="0" presId="urn:microsoft.com/office/officeart/2005/8/layout/list1"/>
    <dgm:cxn modelId="{AE0522A2-C1C5-442C-9233-5F4BFDA66920}" type="presParOf" srcId="{4229E4A5-E6E1-4060-B240-A2FCB19F1528}" destId="{A5017386-9E8A-4930-9D43-FD9A48682013}" srcOrd="1" destOrd="0" presId="urn:microsoft.com/office/officeart/2005/8/layout/list1"/>
    <dgm:cxn modelId="{EFC634C2-D102-4EB6-B6F0-1BED5498095F}" type="presParOf" srcId="{4229E4A5-E6E1-4060-B240-A2FCB19F1528}" destId="{5886A7F7-6422-4977-A788-7911223FFC3A}" srcOrd="2" destOrd="0" presId="urn:microsoft.com/office/officeart/2005/8/layout/list1"/>
    <dgm:cxn modelId="{362015BB-C9E7-4904-A8BE-E777B05FE92C}" type="presParOf" srcId="{4229E4A5-E6E1-4060-B240-A2FCB19F1528}" destId="{2ED7C53B-D877-451A-BE4B-05B87BEB2D41}" srcOrd="3" destOrd="0" presId="urn:microsoft.com/office/officeart/2005/8/layout/list1"/>
    <dgm:cxn modelId="{375504C7-5C4F-41FD-8B99-60B7EA197532}" type="presParOf" srcId="{4229E4A5-E6E1-4060-B240-A2FCB19F1528}" destId="{0B86E0E6-3A79-49A0-904D-F176364325D3}" srcOrd="4" destOrd="0" presId="urn:microsoft.com/office/officeart/2005/8/layout/list1"/>
    <dgm:cxn modelId="{EDE277FB-45AD-4E00-B826-ED74FB31AEB8}" type="presParOf" srcId="{0B86E0E6-3A79-49A0-904D-F176364325D3}" destId="{B9D6E91E-E98D-4BE3-82BF-CCAC18477AA2}" srcOrd="0" destOrd="0" presId="urn:microsoft.com/office/officeart/2005/8/layout/list1"/>
    <dgm:cxn modelId="{D1AFB93A-A7E6-4C91-BB0A-A9EFAA0F7641}" type="presParOf" srcId="{0B86E0E6-3A79-49A0-904D-F176364325D3}" destId="{A2D07BEC-D911-427B-938B-CE43DDF7BB51}" srcOrd="1" destOrd="0" presId="urn:microsoft.com/office/officeart/2005/8/layout/list1"/>
    <dgm:cxn modelId="{3466BB95-C698-4038-A9FE-CCCC36DF51A6}" type="presParOf" srcId="{4229E4A5-E6E1-4060-B240-A2FCB19F1528}" destId="{D097F312-5527-462C-B13C-D41FDEF97AC0}" srcOrd="5" destOrd="0" presId="urn:microsoft.com/office/officeart/2005/8/layout/list1"/>
    <dgm:cxn modelId="{BA8ED457-6FB5-48D8-B604-F7ADD9A10FB0}" type="presParOf" srcId="{4229E4A5-E6E1-4060-B240-A2FCB19F1528}" destId="{BC52F16C-1C58-4F98-BB60-EFADB958C60B}" srcOrd="6" destOrd="0" presId="urn:microsoft.com/office/officeart/2005/8/layout/list1"/>
    <dgm:cxn modelId="{6033EB62-E70A-47BD-AAED-540C1EE430FF}" type="presParOf" srcId="{4229E4A5-E6E1-4060-B240-A2FCB19F1528}" destId="{397E8806-6995-4694-A229-C8058EE1FF97}" srcOrd="7" destOrd="0" presId="urn:microsoft.com/office/officeart/2005/8/layout/list1"/>
    <dgm:cxn modelId="{FDAE5896-D4B3-40BF-A339-C9E0C2DAF1B6}" type="presParOf" srcId="{4229E4A5-E6E1-4060-B240-A2FCB19F1528}" destId="{30CD2F82-FA5F-4C93-9120-E2DABAA27F3F}" srcOrd="8" destOrd="0" presId="urn:microsoft.com/office/officeart/2005/8/layout/list1"/>
    <dgm:cxn modelId="{90A60EC0-7098-4BC0-8474-0A7A6A3372F0}" type="presParOf" srcId="{30CD2F82-FA5F-4C93-9120-E2DABAA27F3F}" destId="{24253189-76FE-4BAA-8749-BBC38FF1C15E}" srcOrd="0" destOrd="0" presId="urn:microsoft.com/office/officeart/2005/8/layout/list1"/>
    <dgm:cxn modelId="{89341862-BE5A-466B-9410-E85315E4E087}" type="presParOf" srcId="{30CD2F82-FA5F-4C93-9120-E2DABAA27F3F}" destId="{3696E1CF-1FB9-4DA4-AB22-3095E0955291}" srcOrd="1" destOrd="0" presId="urn:microsoft.com/office/officeart/2005/8/layout/list1"/>
    <dgm:cxn modelId="{CE22DFCD-02B7-48C2-AA8A-7CF19E5CD024}" type="presParOf" srcId="{4229E4A5-E6E1-4060-B240-A2FCB19F1528}" destId="{604DE72D-D7BE-4BBA-9B17-2D014620F7F7}" srcOrd="9" destOrd="0" presId="urn:microsoft.com/office/officeart/2005/8/layout/list1"/>
    <dgm:cxn modelId="{4D5EFB91-115F-410E-A285-06E7A24F2AD5}" type="presParOf" srcId="{4229E4A5-E6E1-4060-B240-A2FCB19F1528}" destId="{D2455F36-AD15-4352-81B0-9B2928D1F1A8}" srcOrd="10" destOrd="0" presId="urn:microsoft.com/office/officeart/2005/8/layout/list1"/>
    <dgm:cxn modelId="{DF565837-0139-4E8E-A305-E33308BD151B}" type="presParOf" srcId="{4229E4A5-E6E1-4060-B240-A2FCB19F1528}" destId="{904AACF0-64CC-448B-8ADF-7F4277297C88}" srcOrd="11" destOrd="0" presId="urn:microsoft.com/office/officeart/2005/8/layout/list1"/>
    <dgm:cxn modelId="{428CB353-D22D-4314-AD3A-7830D6677995}" type="presParOf" srcId="{4229E4A5-E6E1-4060-B240-A2FCB19F1528}" destId="{79500CD6-09F4-46B7-9653-8C2861EA25B3}" srcOrd="12" destOrd="0" presId="urn:microsoft.com/office/officeart/2005/8/layout/list1"/>
    <dgm:cxn modelId="{213EA4E0-AA52-4A19-A54D-27828CF7FAB8}" type="presParOf" srcId="{79500CD6-09F4-46B7-9653-8C2861EA25B3}" destId="{2F712580-EC1C-43EE-B065-747B02A96BBD}" srcOrd="0" destOrd="0" presId="urn:microsoft.com/office/officeart/2005/8/layout/list1"/>
    <dgm:cxn modelId="{A815BCC4-A4E0-49E1-98C5-CD543320887E}" type="presParOf" srcId="{79500CD6-09F4-46B7-9653-8C2861EA25B3}" destId="{55E580A9-1676-4C23-912C-1B7B565C819B}" srcOrd="1" destOrd="0" presId="urn:microsoft.com/office/officeart/2005/8/layout/list1"/>
    <dgm:cxn modelId="{2C951A06-6251-4CAD-9385-01DA60C7D1C3}" type="presParOf" srcId="{4229E4A5-E6E1-4060-B240-A2FCB19F1528}" destId="{616C6DCF-5AFC-4C59-9121-CBB95EB831EF}" srcOrd="13" destOrd="0" presId="urn:microsoft.com/office/officeart/2005/8/layout/list1"/>
    <dgm:cxn modelId="{8E0800C0-CD31-4DBF-89F7-B0F1852512A0}" type="presParOf" srcId="{4229E4A5-E6E1-4060-B240-A2FCB19F1528}" destId="{F34ADCF1-EA22-4C66-80A0-24F53DC3B53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317673-544D-4C63-A522-5314EFB6006E}" type="doc">
      <dgm:prSet loTypeId="urn:microsoft.com/office/officeart/2005/8/layout/list1" loCatId="list" qsTypeId="urn:microsoft.com/office/officeart/2005/8/quickstyle/simple1" qsCatId="simple" csTypeId="urn:microsoft.com/office/officeart/2005/8/colors/accent5_3" csCatId="accent5" phldr="1"/>
      <dgm:spPr/>
      <dgm:t>
        <a:bodyPr/>
        <a:lstStyle/>
        <a:p>
          <a:endParaRPr lang="en-US"/>
        </a:p>
      </dgm:t>
    </dgm:pt>
    <dgm:pt modelId="{3B35A2F2-6FB0-4F5B-A510-2E4E0A8CC2E3}">
      <dgm:prSet phldrT="[Text]" custT="1"/>
      <dgm:spPr/>
      <dgm:t>
        <a:bodyPr/>
        <a:lstStyle/>
        <a:p>
          <a:r>
            <a:rPr lang="en-US" sz="2400" dirty="0" err="1"/>
            <a:t>Petits</a:t>
          </a:r>
          <a:r>
            <a:rPr lang="en-US" sz="2400" dirty="0"/>
            <a:t> </a:t>
          </a:r>
          <a:r>
            <a:rPr lang="en-US" sz="2400" dirty="0" err="1"/>
            <a:t>réacteurs</a:t>
          </a:r>
          <a:r>
            <a:rPr lang="en-US" sz="2400" dirty="0"/>
            <a:t> </a:t>
          </a:r>
          <a:r>
            <a:rPr lang="en-US" sz="2400" dirty="0" err="1"/>
            <a:t>modulaires</a:t>
          </a:r>
          <a:endParaRPr lang="en-US" sz="2400" dirty="0"/>
        </a:p>
      </dgm:t>
    </dgm:pt>
    <dgm:pt modelId="{5A7D7294-5165-4EF4-B5BA-91DCDAB35218}" type="parTrans" cxnId="{2F8103EC-C890-468D-828D-EA68CE39AE9B}">
      <dgm:prSet/>
      <dgm:spPr/>
      <dgm:t>
        <a:bodyPr/>
        <a:lstStyle/>
        <a:p>
          <a:endParaRPr lang="en-US"/>
        </a:p>
      </dgm:t>
    </dgm:pt>
    <dgm:pt modelId="{16F15AC0-DDE1-481D-924B-EE3E62834625}" type="sibTrans" cxnId="{2F8103EC-C890-468D-828D-EA68CE39AE9B}">
      <dgm:prSet/>
      <dgm:spPr/>
      <dgm:t>
        <a:bodyPr/>
        <a:lstStyle/>
        <a:p>
          <a:endParaRPr lang="en-US"/>
        </a:p>
      </dgm:t>
    </dgm:pt>
    <dgm:pt modelId="{AF776734-50D2-4596-91DF-F983EDA688E7}">
      <dgm:prSet phldrT="[Text]" custT="1"/>
      <dgm:spPr/>
      <dgm:t>
        <a:bodyPr/>
        <a:lstStyle/>
        <a:p>
          <a:r>
            <a:rPr lang="en-US" sz="2400" dirty="0" err="1"/>
            <a:t>Minéraux</a:t>
          </a:r>
          <a:r>
            <a:rPr lang="en-US" sz="2400" dirty="0"/>
            <a:t> critiques</a:t>
          </a:r>
        </a:p>
      </dgm:t>
    </dgm:pt>
    <dgm:pt modelId="{2479E36C-AF35-4FEA-9506-7DAA81A04EA8}" type="parTrans" cxnId="{105B2AB8-048D-479E-8D61-1A65991027E7}">
      <dgm:prSet/>
      <dgm:spPr/>
      <dgm:t>
        <a:bodyPr/>
        <a:lstStyle/>
        <a:p>
          <a:endParaRPr lang="en-US"/>
        </a:p>
      </dgm:t>
    </dgm:pt>
    <dgm:pt modelId="{69F3961F-4316-47F3-BC0D-7A97A2760683}" type="sibTrans" cxnId="{105B2AB8-048D-479E-8D61-1A65991027E7}">
      <dgm:prSet/>
      <dgm:spPr/>
      <dgm:t>
        <a:bodyPr/>
        <a:lstStyle/>
        <a:p>
          <a:endParaRPr lang="en-US"/>
        </a:p>
      </dgm:t>
    </dgm:pt>
    <dgm:pt modelId="{BEB45AE6-4254-4F42-A3BB-087AEF6FF411}">
      <dgm:prSet phldrT="[Text]" custT="1"/>
      <dgm:spPr/>
      <dgm:t>
        <a:bodyPr/>
        <a:lstStyle/>
        <a:p>
          <a:r>
            <a:rPr lang="en-US" sz="2400" dirty="0"/>
            <a:t>Transport </a:t>
          </a:r>
          <a:r>
            <a:rPr lang="en-US" sz="2400" dirty="0" err="1"/>
            <a:t>vert</a:t>
          </a:r>
          <a:endParaRPr lang="en-US" sz="2400" dirty="0"/>
        </a:p>
      </dgm:t>
    </dgm:pt>
    <dgm:pt modelId="{1201E7C1-E0B0-4402-9C41-CAACC6281AC2}" type="parTrans" cxnId="{C4FA5839-0457-4222-8D74-11EC7767087E}">
      <dgm:prSet/>
      <dgm:spPr/>
      <dgm:t>
        <a:bodyPr/>
        <a:lstStyle/>
        <a:p>
          <a:endParaRPr lang="en-US"/>
        </a:p>
      </dgm:t>
    </dgm:pt>
    <dgm:pt modelId="{6764B10C-9BBC-45C5-BBF9-C16F4EC4C016}" type="sibTrans" cxnId="{C4FA5839-0457-4222-8D74-11EC7767087E}">
      <dgm:prSet/>
      <dgm:spPr/>
      <dgm:t>
        <a:bodyPr/>
        <a:lstStyle/>
        <a:p>
          <a:endParaRPr lang="en-US"/>
        </a:p>
      </dgm:t>
    </dgm:pt>
    <dgm:pt modelId="{BA0BAC58-B698-4300-A461-42E6F431059D}">
      <dgm:prSet phldrT="[Text]" custT="1"/>
      <dgm:spPr/>
      <dgm:t>
        <a:bodyPr/>
        <a:lstStyle/>
        <a:p>
          <a:r>
            <a:rPr lang="en-US" sz="2400" dirty="0"/>
            <a:t>Infrastructure </a:t>
          </a:r>
          <a:r>
            <a:rPr lang="en-US" sz="2400" dirty="0" err="1"/>
            <a:t>verte</a:t>
          </a:r>
          <a:endParaRPr lang="en-US" sz="2400" dirty="0"/>
        </a:p>
      </dgm:t>
    </dgm:pt>
    <dgm:pt modelId="{72E8B8CD-0B9D-402F-B69B-6F4C8E34190E}" type="parTrans" cxnId="{47F5D99B-7808-470C-845F-28FB0BC6116D}">
      <dgm:prSet/>
      <dgm:spPr/>
      <dgm:t>
        <a:bodyPr/>
        <a:lstStyle/>
        <a:p>
          <a:endParaRPr lang="en-US"/>
        </a:p>
      </dgm:t>
    </dgm:pt>
    <dgm:pt modelId="{2119F58A-F877-4662-B66C-59F10B3B2270}" type="sibTrans" cxnId="{47F5D99B-7808-470C-845F-28FB0BC6116D}">
      <dgm:prSet/>
      <dgm:spPr/>
      <dgm:t>
        <a:bodyPr/>
        <a:lstStyle/>
        <a:p>
          <a:endParaRPr lang="en-US"/>
        </a:p>
      </dgm:t>
    </dgm:pt>
    <dgm:pt modelId="{4229E4A5-E6E1-4060-B240-A2FCB19F1528}" type="pres">
      <dgm:prSet presAssocID="{BC317673-544D-4C63-A522-5314EFB6006E}" presName="linear" presStyleCnt="0">
        <dgm:presLayoutVars>
          <dgm:dir/>
          <dgm:animLvl val="lvl"/>
          <dgm:resizeHandles val="exact"/>
        </dgm:presLayoutVars>
      </dgm:prSet>
      <dgm:spPr/>
    </dgm:pt>
    <dgm:pt modelId="{FE2C2EC1-A816-48E3-A63E-3C634DCB9FC3}" type="pres">
      <dgm:prSet presAssocID="{3B35A2F2-6FB0-4F5B-A510-2E4E0A8CC2E3}" presName="parentLin" presStyleCnt="0"/>
      <dgm:spPr/>
    </dgm:pt>
    <dgm:pt modelId="{FA7EF580-699F-4FB0-B969-BF463161AA9C}" type="pres">
      <dgm:prSet presAssocID="{3B35A2F2-6FB0-4F5B-A510-2E4E0A8CC2E3}" presName="parentLeftMargin" presStyleLbl="node1" presStyleIdx="0" presStyleCnt="4"/>
      <dgm:spPr/>
    </dgm:pt>
    <dgm:pt modelId="{B4CB7EFD-4F04-46E0-93CC-976664A4BBF9}" type="pres">
      <dgm:prSet presAssocID="{3B35A2F2-6FB0-4F5B-A510-2E4E0A8CC2E3}" presName="parentText" presStyleLbl="node1" presStyleIdx="0" presStyleCnt="4">
        <dgm:presLayoutVars>
          <dgm:chMax val="0"/>
          <dgm:bulletEnabled val="1"/>
        </dgm:presLayoutVars>
      </dgm:prSet>
      <dgm:spPr/>
    </dgm:pt>
    <dgm:pt modelId="{A5017386-9E8A-4930-9D43-FD9A48682013}" type="pres">
      <dgm:prSet presAssocID="{3B35A2F2-6FB0-4F5B-A510-2E4E0A8CC2E3}" presName="negativeSpace" presStyleCnt="0"/>
      <dgm:spPr/>
    </dgm:pt>
    <dgm:pt modelId="{5886A7F7-6422-4977-A788-7911223FFC3A}" type="pres">
      <dgm:prSet presAssocID="{3B35A2F2-6FB0-4F5B-A510-2E4E0A8CC2E3}" presName="childText" presStyleLbl="conFgAcc1" presStyleIdx="0" presStyleCnt="4">
        <dgm:presLayoutVars>
          <dgm:bulletEnabled val="1"/>
        </dgm:presLayoutVars>
      </dgm:prSet>
      <dgm:spPr/>
    </dgm:pt>
    <dgm:pt modelId="{2ED7C53B-D877-451A-BE4B-05B87BEB2D41}" type="pres">
      <dgm:prSet presAssocID="{16F15AC0-DDE1-481D-924B-EE3E62834625}" presName="spaceBetweenRectangles" presStyleCnt="0"/>
      <dgm:spPr/>
    </dgm:pt>
    <dgm:pt modelId="{B6FB3942-8C9C-4701-9F16-326F67898440}" type="pres">
      <dgm:prSet presAssocID="{AF776734-50D2-4596-91DF-F983EDA688E7}" presName="parentLin" presStyleCnt="0"/>
      <dgm:spPr/>
    </dgm:pt>
    <dgm:pt modelId="{2E342994-C196-47BD-AB27-2E02E7C09259}" type="pres">
      <dgm:prSet presAssocID="{AF776734-50D2-4596-91DF-F983EDA688E7}" presName="parentLeftMargin" presStyleLbl="node1" presStyleIdx="0" presStyleCnt="4"/>
      <dgm:spPr/>
    </dgm:pt>
    <dgm:pt modelId="{5349A383-8BC9-419F-A7F2-DA95075A1469}" type="pres">
      <dgm:prSet presAssocID="{AF776734-50D2-4596-91DF-F983EDA688E7}" presName="parentText" presStyleLbl="node1" presStyleIdx="1" presStyleCnt="4">
        <dgm:presLayoutVars>
          <dgm:chMax val="0"/>
          <dgm:bulletEnabled val="1"/>
        </dgm:presLayoutVars>
      </dgm:prSet>
      <dgm:spPr/>
    </dgm:pt>
    <dgm:pt modelId="{39526410-3871-4612-9F29-F55094009C4E}" type="pres">
      <dgm:prSet presAssocID="{AF776734-50D2-4596-91DF-F983EDA688E7}" presName="negativeSpace" presStyleCnt="0"/>
      <dgm:spPr/>
    </dgm:pt>
    <dgm:pt modelId="{48DC9EBD-9DBA-4CD1-A4E3-7FF32875A179}" type="pres">
      <dgm:prSet presAssocID="{AF776734-50D2-4596-91DF-F983EDA688E7}" presName="childText" presStyleLbl="conFgAcc1" presStyleIdx="1" presStyleCnt="4">
        <dgm:presLayoutVars>
          <dgm:bulletEnabled val="1"/>
        </dgm:presLayoutVars>
      </dgm:prSet>
      <dgm:spPr/>
    </dgm:pt>
    <dgm:pt modelId="{33C0D786-30A0-420C-BA5B-490302E4ECDF}" type="pres">
      <dgm:prSet presAssocID="{69F3961F-4316-47F3-BC0D-7A97A2760683}" presName="spaceBetweenRectangles" presStyleCnt="0"/>
      <dgm:spPr/>
    </dgm:pt>
    <dgm:pt modelId="{4B6ED042-2DA6-42CA-9AA3-502636CD881B}" type="pres">
      <dgm:prSet presAssocID="{BEB45AE6-4254-4F42-A3BB-087AEF6FF411}" presName="parentLin" presStyleCnt="0"/>
      <dgm:spPr/>
    </dgm:pt>
    <dgm:pt modelId="{A9896A50-A493-4949-AD1A-3A46F961864D}" type="pres">
      <dgm:prSet presAssocID="{BEB45AE6-4254-4F42-A3BB-087AEF6FF411}" presName="parentLeftMargin" presStyleLbl="node1" presStyleIdx="1" presStyleCnt="4"/>
      <dgm:spPr/>
    </dgm:pt>
    <dgm:pt modelId="{4D91F0C4-FA4D-4DD6-87FA-9163EEA47FDD}" type="pres">
      <dgm:prSet presAssocID="{BEB45AE6-4254-4F42-A3BB-087AEF6FF411}" presName="parentText" presStyleLbl="node1" presStyleIdx="2" presStyleCnt="4">
        <dgm:presLayoutVars>
          <dgm:chMax val="0"/>
          <dgm:bulletEnabled val="1"/>
        </dgm:presLayoutVars>
      </dgm:prSet>
      <dgm:spPr/>
    </dgm:pt>
    <dgm:pt modelId="{9DA5C16D-89C3-4734-BE90-8D53C0A9C6A0}" type="pres">
      <dgm:prSet presAssocID="{BEB45AE6-4254-4F42-A3BB-087AEF6FF411}" presName="negativeSpace" presStyleCnt="0"/>
      <dgm:spPr/>
    </dgm:pt>
    <dgm:pt modelId="{27EC22F6-1C5E-4353-9EF9-76B68C17A45F}" type="pres">
      <dgm:prSet presAssocID="{BEB45AE6-4254-4F42-A3BB-087AEF6FF411}" presName="childText" presStyleLbl="conFgAcc1" presStyleIdx="2" presStyleCnt="4">
        <dgm:presLayoutVars>
          <dgm:bulletEnabled val="1"/>
        </dgm:presLayoutVars>
      </dgm:prSet>
      <dgm:spPr/>
    </dgm:pt>
    <dgm:pt modelId="{9877762A-E38A-48A3-B62F-950D8D2A7400}" type="pres">
      <dgm:prSet presAssocID="{6764B10C-9BBC-45C5-BBF9-C16F4EC4C016}" presName="spaceBetweenRectangles" presStyleCnt="0"/>
      <dgm:spPr/>
    </dgm:pt>
    <dgm:pt modelId="{E2D76D80-1644-4BDB-902E-A601488CD132}" type="pres">
      <dgm:prSet presAssocID="{BA0BAC58-B698-4300-A461-42E6F431059D}" presName="parentLin" presStyleCnt="0"/>
      <dgm:spPr/>
    </dgm:pt>
    <dgm:pt modelId="{1B159914-CF90-45F6-8F4C-9792B46D3EAF}" type="pres">
      <dgm:prSet presAssocID="{BA0BAC58-B698-4300-A461-42E6F431059D}" presName="parentLeftMargin" presStyleLbl="node1" presStyleIdx="2" presStyleCnt="4"/>
      <dgm:spPr/>
    </dgm:pt>
    <dgm:pt modelId="{9DE1CBC7-3496-40A2-8CC4-3F351527623C}" type="pres">
      <dgm:prSet presAssocID="{BA0BAC58-B698-4300-A461-42E6F431059D}" presName="parentText" presStyleLbl="node1" presStyleIdx="3" presStyleCnt="4">
        <dgm:presLayoutVars>
          <dgm:chMax val="0"/>
          <dgm:bulletEnabled val="1"/>
        </dgm:presLayoutVars>
      </dgm:prSet>
      <dgm:spPr/>
    </dgm:pt>
    <dgm:pt modelId="{25DCA5A4-ACC7-451D-ADCE-5D58C005B2C2}" type="pres">
      <dgm:prSet presAssocID="{BA0BAC58-B698-4300-A461-42E6F431059D}" presName="negativeSpace" presStyleCnt="0"/>
      <dgm:spPr/>
    </dgm:pt>
    <dgm:pt modelId="{710408AB-DD6A-4BC8-ACC0-23727FB3E733}" type="pres">
      <dgm:prSet presAssocID="{BA0BAC58-B698-4300-A461-42E6F431059D}" presName="childText" presStyleLbl="conFgAcc1" presStyleIdx="3" presStyleCnt="4" custLinFactNeighborX="-2469" custLinFactNeighborY="28140">
        <dgm:presLayoutVars>
          <dgm:bulletEnabled val="1"/>
        </dgm:presLayoutVars>
      </dgm:prSet>
      <dgm:spPr/>
    </dgm:pt>
  </dgm:ptLst>
  <dgm:cxnLst>
    <dgm:cxn modelId="{86D8CF27-1AFB-4AEC-9C3F-69F7FBEF815F}" type="presOf" srcId="{AF776734-50D2-4596-91DF-F983EDA688E7}" destId="{2E342994-C196-47BD-AB27-2E02E7C09259}" srcOrd="0" destOrd="0" presId="urn:microsoft.com/office/officeart/2005/8/layout/list1"/>
    <dgm:cxn modelId="{45DE1138-60E5-4ED1-A552-FD0C6E69F782}" type="presOf" srcId="{3B35A2F2-6FB0-4F5B-A510-2E4E0A8CC2E3}" destId="{B4CB7EFD-4F04-46E0-93CC-976664A4BBF9}" srcOrd="1" destOrd="0" presId="urn:microsoft.com/office/officeart/2005/8/layout/list1"/>
    <dgm:cxn modelId="{C4FA5839-0457-4222-8D74-11EC7767087E}" srcId="{BC317673-544D-4C63-A522-5314EFB6006E}" destId="{BEB45AE6-4254-4F42-A3BB-087AEF6FF411}" srcOrd="2" destOrd="0" parTransId="{1201E7C1-E0B0-4402-9C41-CAACC6281AC2}" sibTransId="{6764B10C-9BBC-45C5-BBF9-C16F4EC4C016}"/>
    <dgm:cxn modelId="{DB141548-EC9A-4D24-84AA-FB8B592BA2CB}" type="presOf" srcId="{AF776734-50D2-4596-91DF-F983EDA688E7}" destId="{5349A383-8BC9-419F-A7F2-DA95075A1469}" srcOrd="1" destOrd="0" presId="urn:microsoft.com/office/officeart/2005/8/layout/list1"/>
    <dgm:cxn modelId="{00504D53-7B7B-4591-AEAC-7BE4DF397AFD}" type="presOf" srcId="{BA0BAC58-B698-4300-A461-42E6F431059D}" destId="{1B159914-CF90-45F6-8F4C-9792B46D3EAF}" srcOrd="0" destOrd="0" presId="urn:microsoft.com/office/officeart/2005/8/layout/list1"/>
    <dgm:cxn modelId="{DC39E45D-A7A5-499E-9607-C03805E644DE}" type="presOf" srcId="{BA0BAC58-B698-4300-A461-42E6F431059D}" destId="{9DE1CBC7-3496-40A2-8CC4-3F351527623C}" srcOrd="1" destOrd="0" presId="urn:microsoft.com/office/officeart/2005/8/layout/list1"/>
    <dgm:cxn modelId="{E885ED5F-4963-495B-B9B0-3E758799672F}" type="presOf" srcId="{3B35A2F2-6FB0-4F5B-A510-2E4E0A8CC2E3}" destId="{FA7EF580-699F-4FB0-B969-BF463161AA9C}" srcOrd="0" destOrd="0" presId="urn:microsoft.com/office/officeart/2005/8/layout/list1"/>
    <dgm:cxn modelId="{E11E6C63-0F5A-4499-AB6F-7680EFDE0B3D}" type="presOf" srcId="{BEB45AE6-4254-4F42-A3BB-087AEF6FF411}" destId="{A9896A50-A493-4949-AD1A-3A46F961864D}" srcOrd="0" destOrd="0" presId="urn:microsoft.com/office/officeart/2005/8/layout/list1"/>
    <dgm:cxn modelId="{99F1B193-A9B2-49FF-A4BB-47ADC252B4CB}" type="presOf" srcId="{BEB45AE6-4254-4F42-A3BB-087AEF6FF411}" destId="{4D91F0C4-FA4D-4DD6-87FA-9163EEA47FDD}" srcOrd="1" destOrd="0" presId="urn:microsoft.com/office/officeart/2005/8/layout/list1"/>
    <dgm:cxn modelId="{47F5D99B-7808-470C-845F-28FB0BC6116D}" srcId="{BC317673-544D-4C63-A522-5314EFB6006E}" destId="{BA0BAC58-B698-4300-A461-42E6F431059D}" srcOrd="3" destOrd="0" parTransId="{72E8B8CD-0B9D-402F-B69B-6F4C8E34190E}" sibTransId="{2119F58A-F877-4662-B66C-59F10B3B2270}"/>
    <dgm:cxn modelId="{105B2AB8-048D-479E-8D61-1A65991027E7}" srcId="{BC317673-544D-4C63-A522-5314EFB6006E}" destId="{AF776734-50D2-4596-91DF-F983EDA688E7}" srcOrd="1" destOrd="0" parTransId="{2479E36C-AF35-4FEA-9506-7DAA81A04EA8}" sibTransId="{69F3961F-4316-47F3-BC0D-7A97A2760683}"/>
    <dgm:cxn modelId="{2F8103EC-C890-468D-828D-EA68CE39AE9B}" srcId="{BC317673-544D-4C63-A522-5314EFB6006E}" destId="{3B35A2F2-6FB0-4F5B-A510-2E4E0A8CC2E3}" srcOrd="0" destOrd="0" parTransId="{5A7D7294-5165-4EF4-B5BA-91DCDAB35218}" sibTransId="{16F15AC0-DDE1-481D-924B-EE3E62834625}"/>
    <dgm:cxn modelId="{66C708EE-FA82-4492-AD37-690091DD9611}" type="presOf" srcId="{BC317673-544D-4C63-A522-5314EFB6006E}" destId="{4229E4A5-E6E1-4060-B240-A2FCB19F1528}" srcOrd="0" destOrd="0" presId="urn:microsoft.com/office/officeart/2005/8/layout/list1"/>
    <dgm:cxn modelId="{EFB22987-C562-4074-A0D2-C90441DDA100}" type="presParOf" srcId="{4229E4A5-E6E1-4060-B240-A2FCB19F1528}" destId="{FE2C2EC1-A816-48E3-A63E-3C634DCB9FC3}" srcOrd="0" destOrd="0" presId="urn:microsoft.com/office/officeart/2005/8/layout/list1"/>
    <dgm:cxn modelId="{ED532B8D-996B-4898-BD66-2B05AE60A3F8}" type="presParOf" srcId="{FE2C2EC1-A816-48E3-A63E-3C634DCB9FC3}" destId="{FA7EF580-699F-4FB0-B969-BF463161AA9C}" srcOrd="0" destOrd="0" presId="urn:microsoft.com/office/officeart/2005/8/layout/list1"/>
    <dgm:cxn modelId="{304890F7-668B-4D26-9F3C-6D2287899D37}" type="presParOf" srcId="{FE2C2EC1-A816-48E3-A63E-3C634DCB9FC3}" destId="{B4CB7EFD-4F04-46E0-93CC-976664A4BBF9}" srcOrd="1" destOrd="0" presId="urn:microsoft.com/office/officeart/2005/8/layout/list1"/>
    <dgm:cxn modelId="{AE0522A2-C1C5-442C-9233-5F4BFDA66920}" type="presParOf" srcId="{4229E4A5-E6E1-4060-B240-A2FCB19F1528}" destId="{A5017386-9E8A-4930-9D43-FD9A48682013}" srcOrd="1" destOrd="0" presId="urn:microsoft.com/office/officeart/2005/8/layout/list1"/>
    <dgm:cxn modelId="{EFC634C2-D102-4EB6-B6F0-1BED5498095F}" type="presParOf" srcId="{4229E4A5-E6E1-4060-B240-A2FCB19F1528}" destId="{5886A7F7-6422-4977-A788-7911223FFC3A}" srcOrd="2" destOrd="0" presId="urn:microsoft.com/office/officeart/2005/8/layout/list1"/>
    <dgm:cxn modelId="{362015BB-C9E7-4904-A8BE-E777B05FE92C}" type="presParOf" srcId="{4229E4A5-E6E1-4060-B240-A2FCB19F1528}" destId="{2ED7C53B-D877-451A-BE4B-05B87BEB2D41}" srcOrd="3" destOrd="0" presId="urn:microsoft.com/office/officeart/2005/8/layout/list1"/>
    <dgm:cxn modelId="{680AAF6F-B8CC-408C-825E-DDAE887FA98A}" type="presParOf" srcId="{4229E4A5-E6E1-4060-B240-A2FCB19F1528}" destId="{B6FB3942-8C9C-4701-9F16-326F67898440}" srcOrd="4" destOrd="0" presId="urn:microsoft.com/office/officeart/2005/8/layout/list1"/>
    <dgm:cxn modelId="{43ADA7AF-96B1-42D8-A491-DE390C357934}" type="presParOf" srcId="{B6FB3942-8C9C-4701-9F16-326F67898440}" destId="{2E342994-C196-47BD-AB27-2E02E7C09259}" srcOrd="0" destOrd="0" presId="urn:microsoft.com/office/officeart/2005/8/layout/list1"/>
    <dgm:cxn modelId="{309AF7BE-2644-4641-85A9-CD33EB5D8E45}" type="presParOf" srcId="{B6FB3942-8C9C-4701-9F16-326F67898440}" destId="{5349A383-8BC9-419F-A7F2-DA95075A1469}" srcOrd="1" destOrd="0" presId="urn:microsoft.com/office/officeart/2005/8/layout/list1"/>
    <dgm:cxn modelId="{C16EA53B-AE08-454C-94FE-C5DF71307B62}" type="presParOf" srcId="{4229E4A5-E6E1-4060-B240-A2FCB19F1528}" destId="{39526410-3871-4612-9F29-F55094009C4E}" srcOrd="5" destOrd="0" presId="urn:microsoft.com/office/officeart/2005/8/layout/list1"/>
    <dgm:cxn modelId="{4F67CA2E-4AA0-4459-A2A8-00051A2755CB}" type="presParOf" srcId="{4229E4A5-E6E1-4060-B240-A2FCB19F1528}" destId="{48DC9EBD-9DBA-4CD1-A4E3-7FF32875A179}" srcOrd="6" destOrd="0" presId="urn:microsoft.com/office/officeart/2005/8/layout/list1"/>
    <dgm:cxn modelId="{7A7DAD31-6942-4611-A8B9-5BE01327D435}" type="presParOf" srcId="{4229E4A5-E6E1-4060-B240-A2FCB19F1528}" destId="{33C0D786-30A0-420C-BA5B-490302E4ECDF}" srcOrd="7" destOrd="0" presId="urn:microsoft.com/office/officeart/2005/8/layout/list1"/>
    <dgm:cxn modelId="{4C1A076F-DE85-4498-B126-32C1FF39F292}" type="presParOf" srcId="{4229E4A5-E6E1-4060-B240-A2FCB19F1528}" destId="{4B6ED042-2DA6-42CA-9AA3-502636CD881B}" srcOrd="8" destOrd="0" presId="urn:microsoft.com/office/officeart/2005/8/layout/list1"/>
    <dgm:cxn modelId="{44166055-9A4B-474E-AFB1-5111C6B076CA}" type="presParOf" srcId="{4B6ED042-2DA6-42CA-9AA3-502636CD881B}" destId="{A9896A50-A493-4949-AD1A-3A46F961864D}" srcOrd="0" destOrd="0" presId="urn:microsoft.com/office/officeart/2005/8/layout/list1"/>
    <dgm:cxn modelId="{8F5C5212-900C-4B6F-B3BD-766AD37F41EF}" type="presParOf" srcId="{4B6ED042-2DA6-42CA-9AA3-502636CD881B}" destId="{4D91F0C4-FA4D-4DD6-87FA-9163EEA47FDD}" srcOrd="1" destOrd="0" presId="urn:microsoft.com/office/officeart/2005/8/layout/list1"/>
    <dgm:cxn modelId="{36992E11-881D-4D9E-A53C-CD425AF91F76}" type="presParOf" srcId="{4229E4A5-E6E1-4060-B240-A2FCB19F1528}" destId="{9DA5C16D-89C3-4734-BE90-8D53C0A9C6A0}" srcOrd="9" destOrd="0" presId="urn:microsoft.com/office/officeart/2005/8/layout/list1"/>
    <dgm:cxn modelId="{F3F88139-12F6-4FAC-AD5B-9A1334E60741}" type="presParOf" srcId="{4229E4A5-E6E1-4060-B240-A2FCB19F1528}" destId="{27EC22F6-1C5E-4353-9EF9-76B68C17A45F}" srcOrd="10" destOrd="0" presId="urn:microsoft.com/office/officeart/2005/8/layout/list1"/>
    <dgm:cxn modelId="{34975E80-0286-4F0F-BB55-704F2EE37A1F}" type="presParOf" srcId="{4229E4A5-E6E1-4060-B240-A2FCB19F1528}" destId="{9877762A-E38A-48A3-B62F-950D8D2A7400}" srcOrd="11" destOrd="0" presId="urn:microsoft.com/office/officeart/2005/8/layout/list1"/>
    <dgm:cxn modelId="{6CA0D1EF-A296-4058-B92A-BEC37B05D587}" type="presParOf" srcId="{4229E4A5-E6E1-4060-B240-A2FCB19F1528}" destId="{E2D76D80-1644-4BDB-902E-A601488CD132}" srcOrd="12" destOrd="0" presId="urn:microsoft.com/office/officeart/2005/8/layout/list1"/>
    <dgm:cxn modelId="{DBAF9A10-FD31-4620-84DC-7337435406D6}" type="presParOf" srcId="{E2D76D80-1644-4BDB-902E-A601488CD132}" destId="{1B159914-CF90-45F6-8F4C-9792B46D3EAF}" srcOrd="0" destOrd="0" presId="urn:microsoft.com/office/officeart/2005/8/layout/list1"/>
    <dgm:cxn modelId="{34FC8CE0-E943-4820-AEB6-AC23FD23DAD7}" type="presParOf" srcId="{E2D76D80-1644-4BDB-902E-A601488CD132}" destId="{9DE1CBC7-3496-40A2-8CC4-3F351527623C}" srcOrd="1" destOrd="0" presId="urn:microsoft.com/office/officeart/2005/8/layout/list1"/>
    <dgm:cxn modelId="{E5AFCB6A-F217-49EE-9554-65B63A022C22}" type="presParOf" srcId="{4229E4A5-E6E1-4060-B240-A2FCB19F1528}" destId="{25DCA5A4-ACC7-451D-ADCE-5D58C005B2C2}" srcOrd="13" destOrd="0" presId="urn:microsoft.com/office/officeart/2005/8/layout/list1"/>
    <dgm:cxn modelId="{8C2DF7D1-A431-4602-8AD9-E1AF33815F7D}" type="presParOf" srcId="{4229E4A5-E6E1-4060-B240-A2FCB19F1528}" destId="{710408AB-DD6A-4BC8-ACC0-23727FB3E733}"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6A7F7-6422-4977-A788-7911223FFC3A}">
      <dsp:nvSpPr>
        <dsp:cNvPr id="0" name=""/>
        <dsp:cNvSpPr/>
      </dsp:nvSpPr>
      <dsp:spPr>
        <a:xfrm>
          <a:off x="0" y="508500"/>
          <a:ext cx="4114800" cy="831600"/>
        </a:xfrm>
        <a:prstGeom prst="rect">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CB7EFD-4F04-46E0-93CC-976664A4BBF9}">
      <dsp:nvSpPr>
        <dsp:cNvPr id="0" name=""/>
        <dsp:cNvSpPr/>
      </dsp:nvSpPr>
      <dsp:spPr>
        <a:xfrm>
          <a:off x="205740" y="21419"/>
          <a:ext cx="2880360" cy="974160"/>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marL="0" lvl="0" indent="0" algn="l" defTabSz="1066800">
            <a:lnSpc>
              <a:spcPct val="90000"/>
            </a:lnSpc>
            <a:spcBef>
              <a:spcPct val="0"/>
            </a:spcBef>
            <a:spcAft>
              <a:spcPct val="35000"/>
            </a:spcAft>
            <a:buNone/>
          </a:pPr>
          <a:r>
            <a:rPr lang="fr-FR" sz="2400" kern="1200" dirty="0"/>
            <a:t>Captage, utilisation et stockage du CO2</a:t>
          </a:r>
          <a:endParaRPr lang="en-US" sz="2400" kern="1200" dirty="0"/>
        </a:p>
      </dsp:txBody>
      <dsp:txXfrm>
        <a:off x="253295" y="68974"/>
        <a:ext cx="2785250" cy="879050"/>
      </dsp:txXfrm>
    </dsp:sp>
    <dsp:sp modelId="{BC52F16C-1C58-4F98-BB60-EFADB958C60B}">
      <dsp:nvSpPr>
        <dsp:cNvPr id="0" name=""/>
        <dsp:cNvSpPr/>
      </dsp:nvSpPr>
      <dsp:spPr>
        <a:xfrm>
          <a:off x="0" y="2005380"/>
          <a:ext cx="4114800" cy="831600"/>
        </a:xfrm>
        <a:prstGeom prst="rect">
          <a:avLst/>
        </a:prstGeom>
        <a:solidFill>
          <a:schemeClr val="lt1">
            <a:alpha val="90000"/>
            <a:hueOff val="0"/>
            <a:satOff val="0"/>
            <a:lumOff val="0"/>
            <a:alphaOff val="0"/>
          </a:schemeClr>
        </a:solidFill>
        <a:ln w="12700" cap="flat" cmpd="sng" algn="ctr">
          <a:solidFill>
            <a:schemeClr val="accent5">
              <a:shade val="80000"/>
              <a:hueOff val="-94758"/>
              <a:satOff val="-16932"/>
              <a:lumOff val="120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D07BEC-D911-427B-938B-CE43DDF7BB51}">
      <dsp:nvSpPr>
        <dsp:cNvPr id="0" name=""/>
        <dsp:cNvSpPr/>
      </dsp:nvSpPr>
      <dsp:spPr>
        <a:xfrm>
          <a:off x="205740" y="1518300"/>
          <a:ext cx="2880360" cy="974160"/>
        </a:xfrm>
        <a:prstGeom prst="roundRect">
          <a:avLst/>
        </a:prstGeom>
        <a:solidFill>
          <a:schemeClr val="accent5">
            <a:shade val="80000"/>
            <a:hueOff val="-94758"/>
            <a:satOff val="-16932"/>
            <a:lumOff val="120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marL="0" lvl="0" indent="0" algn="l" defTabSz="1066800">
            <a:lnSpc>
              <a:spcPct val="90000"/>
            </a:lnSpc>
            <a:spcBef>
              <a:spcPct val="0"/>
            </a:spcBef>
            <a:spcAft>
              <a:spcPct val="35000"/>
            </a:spcAft>
            <a:buNone/>
          </a:pPr>
          <a:r>
            <a:rPr lang="en-US" sz="2400" kern="1200" dirty="0"/>
            <a:t>Énergie renouvelable</a:t>
          </a:r>
        </a:p>
      </dsp:txBody>
      <dsp:txXfrm>
        <a:off x="253295" y="1565855"/>
        <a:ext cx="2785250" cy="879050"/>
      </dsp:txXfrm>
    </dsp:sp>
    <dsp:sp modelId="{D2455F36-AD15-4352-81B0-9B2928D1F1A8}">
      <dsp:nvSpPr>
        <dsp:cNvPr id="0" name=""/>
        <dsp:cNvSpPr/>
      </dsp:nvSpPr>
      <dsp:spPr>
        <a:xfrm>
          <a:off x="0" y="3502260"/>
          <a:ext cx="4114800" cy="831600"/>
        </a:xfrm>
        <a:prstGeom prst="rect">
          <a:avLst/>
        </a:prstGeom>
        <a:solidFill>
          <a:schemeClr val="lt1">
            <a:alpha val="90000"/>
            <a:hueOff val="0"/>
            <a:satOff val="0"/>
            <a:lumOff val="0"/>
            <a:alphaOff val="0"/>
          </a:schemeClr>
        </a:solidFill>
        <a:ln w="12700" cap="flat" cmpd="sng" algn="ctr">
          <a:solidFill>
            <a:schemeClr val="accent5">
              <a:shade val="80000"/>
              <a:hueOff val="-189515"/>
              <a:satOff val="-33865"/>
              <a:lumOff val="241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6E1CF-1FB9-4DA4-AB22-3095E0955291}">
      <dsp:nvSpPr>
        <dsp:cNvPr id="0" name=""/>
        <dsp:cNvSpPr/>
      </dsp:nvSpPr>
      <dsp:spPr>
        <a:xfrm>
          <a:off x="205740" y="3015180"/>
          <a:ext cx="2880360" cy="974160"/>
        </a:xfrm>
        <a:prstGeom prst="roundRect">
          <a:avLst/>
        </a:prstGeom>
        <a:solidFill>
          <a:schemeClr val="accent5">
            <a:shade val="80000"/>
            <a:hueOff val="-189515"/>
            <a:satOff val="-33865"/>
            <a:lumOff val="24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marL="0" lvl="0" indent="0" algn="l" defTabSz="1066800">
            <a:lnSpc>
              <a:spcPct val="90000"/>
            </a:lnSpc>
            <a:spcBef>
              <a:spcPct val="0"/>
            </a:spcBef>
            <a:spcAft>
              <a:spcPct val="35000"/>
            </a:spcAft>
            <a:buNone/>
          </a:pPr>
          <a:r>
            <a:rPr lang="en-US" sz="2400" kern="1200" dirty="0"/>
            <a:t>Hydrogène propre</a:t>
          </a:r>
        </a:p>
      </dsp:txBody>
      <dsp:txXfrm>
        <a:off x="253295" y="3062735"/>
        <a:ext cx="2785250" cy="879050"/>
      </dsp:txXfrm>
    </dsp:sp>
    <dsp:sp modelId="{F34ADCF1-EA22-4C66-80A0-24F53DC3B53F}">
      <dsp:nvSpPr>
        <dsp:cNvPr id="0" name=""/>
        <dsp:cNvSpPr/>
      </dsp:nvSpPr>
      <dsp:spPr>
        <a:xfrm>
          <a:off x="0" y="4999140"/>
          <a:ext cx="4114800" cy="831600"/>
        </a:xfrm>
        <a:prstGeom prst="rect">
          <a:avLst/>
        </a:prstGeom>
        <a:solidFill>
          <a:schemeClr val="lt1">
            <a:alpha val="90000"/>
            <a:hueOff val="0"/>
            <a:satOff val="0"/>
            <a:lumOff val="0"/>
            <a:alphaOff val="0"/>
          </a:schemeClr>
        </a:solidFill>
        <a:ln w="12700" cap="flat" cmpd="sng" algn="ctr">
          <a:solidFill>
            <a:schemeClr val="accent5">
              <a:shade val="80000"/>
              <a:hueOff val="-284273"/>
              <a:satOff val="-50797"/>
              <a:lumOff val="362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E580A9-1676-4C23-912C-1B7B565C819B}">
      <dsp:nvSpPr>
        <dsp:cNvPr id="0" name=""/>
        <dsp:cNvSpPr/>
      </dsp:nvSpPr>
      <dsp:spPr>
        <a:xfrm>
          <a:off x="205740" y="4512060"/>
          <a:ext cx="2880360" cy="974160"/>
        </a:xfrm>
        <a:prstGeom prst="roundRect">
          <a:avLst/>
        </a:prstGeom>
        <a:solidFill>
          <a:schemeClr val="accent5">
            <a:shade val="80000"/>
            <a:hueOff val="-284273"/>
            <a:satOff val="-50797"/>
            <a:lumOff val="36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marL="0" lvl="0" indent="0" algn="l" defTabSz="1066800">
            <a:lnSpc>
              <a:spcPct val="90000"/>
            </a:lnSpc>
            <a:spcBef>
              <a:spcPct val="0"/>
            </a:spcBef>
            <a:spcAft>
              <a:spcPct val="35000"/>
            </a:spcAft>
            <a:buNone/>
          </a:pPr>
          <a:r>
            <a:rPr lang="en-US" sz="2400" kern="1200" dirty="0"/>
            <a:t>Hydroélectricité</a:t>
          </a:r>
        </a:p>
      </dsp:txBody>
      <dsp:txXfrm>
        <a:off x="253295" y="4559615"/>
        <a:ext cx="278525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6A7F7-6422-4977-A788-7911223FFC3A}">
      <dsp:nvSpPr>
        <dsp:cNvPr id="0" name=""/>
        <dsp:cNvSpPr/>
      </dsp:nvSpPr>
      <dsp:spPr>
        <a:xfrm>
          <a:off x="0" y="508500"/>
          <a:ext cx="4114800" cy="831600"/>
        </a:xfrm>
        <a:prstGeom prst="rect">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CB7EFD-4F04-46E0-93CC-976664A4BBF9}">
      <dsp:nvSpPr>
        <dsp:cNvPr id="0" name=""/>
        <dsp:cNvSpPr/>
      </dsp:nvSpPr>
      <dsp:spPr>
        <a:xfrm>
          <a:off x="205740" y="21419"/>
          <a:ext cx="2880360" cy="974160"/>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marL="0" lvl="0" indent="0" algn="l" defTabSz="1066800">
            <a:lnSpc>
              <a:spcPct val="90000"/>
            </a:lnSpc>
            <a:spcBef>
              <a:spcPct val="0"/>
            </a:spcBef>
            <a:spcAft>
              <a:spcPct val="35000"/>
            </a:spcAft>
            <a:buNone/>
          </a:pPr>
          <a:r>
            <a:rPr lang="en-US" sz="2400" kern="1200" dirty="0" err="1"/>
            <a:t>Petits</a:t>
          </a:r>
          <a:r>
            <a:rPr lang="en-US" sz="2400" kern="1200" dirty="0"/>
            <a:t> </a:t>
          </a:r>
          <a:r>
            <a:rPr lang="en-US" sz="2400" kern="1200" dirty="0" err="1"/>
            <a:t>réacteurs</a:t>
          </a:r>
          <a:r>
            <a:rPr lang="en-US" sz="2400" kern="1200" dirty="0"/>
            <a:t> </a:t>
          </a:r>
          <a:r>
            <a:rPr lang="en-US" sz="2400" kern="1200" dirty="0" err="1"/>
            <a:t>modulaires</a:t>
          </a:r>
          <a:endParaRPr lang="en-US" sz="2400" kern="1200" dirty="0"/>
        </a:p>
      </dsp:txBody>
      <dsp:txXfrm>
        <a:off x="253295" y="68974"/>
        <a:ext cx="2785250" cy="879050"/>
      </dsp:txXfrm>
    </dsp:sp>
    <dsp:sp modelId="{48DC9EBD-9DBA-4CD1-A4E3-7FF32875A179}">
      <dsp:nvSpPr>
        <dsp:cNvPr id="0" name=""/>
        <dsp:cNvSpPr/>
      </dsp:nvSpPr>
      <dsp:spPr>
        <a:xfrm>
          <a:off x="0" y="2005380"/>
          <a:ext cx="4114800" cy="831600"/>
        </a:xfrm>
        <a:prstGeom prst="rect">
          <a:avLst/>
        </a:prstGeom>
        <a:solidFill>
          <a:schemeClr val="lt1">
            <a:alpha val="90000"/>
            <a:hueOff val="0"/>
            <a:satOff val="0"/>
            <a:lumOff val="0"/>
            <a:alphaOff val="0"/>
          </a:schemeClr>
        </a:solidFill>
        <a:ln w="12700" cap="flat" cmpd="sng" algn="ctr">
          <a:solidFill>
            <a:schemeClr val="accent5">
              <a:shade val="80000"/>
              <a:hueOff val="-94758"/>
              <a:satOff val="-16932"/>
              <a:lumOff val="120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49A383-8BC9-419F-A7F2-DA95075A1469}">
      <dsp:nvSpPr>
        <dsp:cNvPr id="0" name=""/>
        <dsp:cNvSpPr/>
      </dsp:nvSpPr>
      <dsp:spPr>
        <a:xfrm>
          <a:off x="205740" y="1518300"/>
          <a:ext cx="2880360" cy="974160"/>
        </a:xfrm>
        <a:prstGeom prst="roundRect">
          <a:avLst/>
        </a:prstGeom>
        <a:solidFill>
          <a:schemeClr val="accent5">
            <a:shade val="80000"/>
            <a:hueOff val="-94758"/>
            <a:satOff val="-16932"/>
            <a:lumOff val="120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marL="0" lvl="0" indent="0" algn="l" defTabSz="1066800">
            <a:lnSpc>
              <a:spcPct val="90000"/>
            </a:lnSpc>
            <a:spcBef>
              <a:spcPct val="0"/>
            </a:spcBef>
            <a:spcAft>
              <a:spcPct val="35000"/>
            </a:spcAft>
            <a:buNone/>
          </a:pPr>
          <a:r>
            <a:rPr lang="en-US" sz="2400" kern="1200" dirty="0" err="1"/>
            <a:t>Minéraux</a:t>
          </a:r>
          <a:r>
            <a:rPr lang="en-US" sz="2400" kern="1200" dirty="0"/>
            <a:t> critiques</a:t>
          </a:r>
        </a:p>
      </dsp:txBody>
      <dsp:txXfrm>
        <a:off x="253295" y="1565855"/>
        <a:ext cx="2785250" cy="879050"/>
      </dsp:txXfrm>
    </dsp:sp>
    <dsp:sp modelId="{27EC22F6-1C5E-4353-9EF9-76B68C17A45F}">
      <dsp:nvSpPr>
        <dsp:cNvPr id="0" name=""/>
        <dsp:cNvSpPr/>
      </dsp:nvSpPr>
      <dsp:spPr>
        <a:xfrm>
          <a:off x="0" y="3502260"/>
          <a:ext cx="4114800" cy="831600"/>
        </a:xfrm>
        <a:prstGeom prst="rect">
          <a:avLst/>
        </a:prstGeom>
        <a:solidFill>
          <a:schemeClr val="lt1">
            <a:alpha val="90000"/>
            <a:hueOff val="0"/>
            <a:satOff val="0"/>
            <a:lumOff val="0"/>
            <a:alphaOff val="0"/>
          </a:schemeClr>
        </a:solidFill>
        <a:ln w="12700" cap="flat" cmpd="sng" algn="ctr">
          <a:solidFill>
            <a:schemeClr val="accent5">
              <a:shade val="80000"/>
              <a:hueOff val="-189515"/>
              <a:satOff val="-33865"/>
              <a:lumOff val="241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91F0C4-FA4D-4DD6-87FA-9163EEA47FDD}">
      <dsp:nvSpPr>
        <dsp:cNvPr id="0" name=""/>
        <dsp:cNvSpPr/>
      </dsp:nvSpPr>
      <dsp:spPr>
        <a:xfrm>
          <a:off x="205740" y="3015180"/>
          <a:ext cx="2880360" cy="974160"/>
        </a:xfrm>
        <a:prstGeom prst="roundRect">
          <a:avLst/>
        </a:prstGeom>
        <a:solidFill>
          <a:schemeClr val="accent5">
            <a:shade val="80000"/>
            <a:hueOff val="-189515"/>
            <a:satOff val="-33865"/>
            <a:lumOff val="24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marL="0" lvl="0" indent="0" algn="l" defTabSz="1066800">
            <a:lnSpc>
              <a:spcPct val="90000"/>
            </a:lnSpc>
            <a:spcBef>
              <a:spcPct val="0"/>
            </a:spcBef>
            <a:spcAft>
              <a:spcPct val="35000"/>
            </a:spcAft>
            <a:buNone/>
          </a:pPr>
          <a:r>
            <a:rPr lang="en-US" sz="2400" kern="1200" dirty="0"/>
            <a:t>Transport </a:t>
          </a:r>
          <a:r>
            <a:rPr lang="en-US" sz="2400" kern="1200" dirty="0" err="1"/>
            <a:t>vert</a:t>
          </a:r>
          <a:endParaRPr lang="en-US" sz="2400" kern="1200" dirty="0"/>
        </a:p>
      </dsp:txBody>
      <dsp:txXfrm>
        <a:off x="253295" y="3062735"/>
        <a:ext cx="2785250" cy="879050"/>
      </dsp:txXfrm>
    </dsp:sp>
    <dsp:sp modelId="{710408AB-DD6A-4BC8-ACC0-23727FB3E733}">
      <dsp:nvSpPr>
        <dsp:cNvPr id="0" name=""/>
        <dsp:cNvSpPr/>
      </dsp:nvSpPr>
      <dsp:spPr>
        <a:xfrm>
          <a:off x="0" y="5020560"/>
          <a:ext cx="4114800" cy="831600"/>
        </a:xfrm>
        <a:prstGeom prst="rect">
          <a:avLst/>
        </a:prstGeom>
        <a:solidFill>
          <a:schemeClr val="lt1">
            <a:alpha val="90000"/>
            <a:hueOff val="0"/>
            <a:satOff val="0"/>
            <a:lumOff val="0"/>
            <a:alphaOff val="0"/>
          </a:schemeClr>
        </a:solidFill>
        <a:ln w="12700" cap="flat" cmpd="sng" algn="ctr">
          <a:solidFill>
            <a:schemeClr val="accent5">
              <a:shade val="80000"/>
              <a:hueOff val="-284273"/>
              <a:satOff val="-50797"/>
              <a:lumOff val="362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E1CBC7-3496-40A2-8CC4-3F351527623C}">
      <dsp:nvSpPr>
        <dsp:cNvPr id="0" name=""/>
        <dsp:cNvSpPr/>
      </dsp:nvSpPr>
      <dsp:spPr>
        <a:xfrm>
          <a:off x="205740" y="4512060"/>
          <a:ext cx="2880360" cy="974160"/>
        </a:xfrm>
        <a:prstGeom prst="roundRect">
          <a:avLst/>
        </a:prstGeom>
        <a:solidFill>
          <a:schemeClr val="accent5">
            <a:shade val="80000"/>
            <a:hueOff val="-284273"/>
            <a:satOff val="-50797"/>
            <a:lumOff val="36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marL="0" lvl="0" indent="0" algn="l" defTabSz="1066800">
            <a:lnSpc>
              <a:spcPct val="90000"/>
            </a:lnSpc>
            <a:spcBef>
              <a:spcPct val="0"/>
            </a:spcBef>
            <a:spcAft>
              <a:spcPct val="35000"/>
            </a:spcAft>
            <a:buNone/>
          </a:pPr>
          <a:r>
            <a:rPr lang="en-US" sz="2400" kern="1200" dirty="0"/>
            <a:t>Infrastructure </a:t>
          </a:r>
          <a:r>
            <a:rPr lang="en-US" sz="2400" kern="1200" dirty="0" err="1"/>
            <a:t>verte</a:t>
          </a:r>
          <a:endParaRPr lang="en-US" sz="2400" kern="1200" dirty="0"/>
        </a:p>
      </dsp:txBody>
      <dsp:txXfrm>
        <a:off x="253295" y="4559615"/>
        <a:ext cx="278525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DC50B2-45E8-CD4B-810F-5DF3FBA81285}"/>
              </a:ext>
            </a:extLst>
          </p:cNvPr>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dirty="0"/>
          </a:p>
        </p:txBody>
      </p:sp>
      <p:sp>
        <p:nvSpPr>
          <p:cNvPr id="3" name="Date Placeholder 2">
            <a:extLst>
              <a:ext uri="{FF2B5EF4-FFF2-40B4-BE49-F238E27FC236}">
                <a16:creationId xmlns:a16="http://schemas.microsoft.com/office/drawing/2014/main" id="{D39E810F-C1F8-2349-B7B1-E34A819D4856}"/>
              </a:ext>
            </a:extLst>
          </p:cNvPr>
          <p:cNvSpPr>
            <a:spLocks noGrp="1"/>
          </p:cNvSpPr>
          <p:nvPr>
            <p:ph type="dt" sz="quarter" idx="1"/>
          </p:nvPr>
        </p:nvSpPr>
        <p:spPr>
          <a:xfrm>
            <a:off x="3884613" y="0"/>
            <a:ext cx="2971800" cy="466435"/>
          </a:xfrm>
          <a:prstGeom prst="rect">
            <a:avLst/>
          </a:prstGeom>
        </p:spPr>
        <p:txBody>
          <a:bodyPr vert="horz" lIns="92830" tIns="46415" rIns="92830" bIns="46415" rtlCol="0"/>
          <a:lstStyle>
            <a:lvl1pPr algn="r">
              <a:defRPr sz="1200"/>
            </a:lvl1pPr>
          </a:lstStyle>
          <a:p>
            <a:fld id="{E9ECA4FE-F210-3E44-A677-B1B833C1A092}" type="datetimeFigureOut">
              <a:rPr lang="en-US" smtClean="0"/>
              <a:t>3/30/23</a:t>
            </a:fld>
            <a:endParaRPr lang="en-US" dirty="0"/>
          </a:p>
        </p:txBody>
      </p:sp>
      <p:sp>
        <p:nvSpPr>
          <p:cNvPr id="4" name="Footer Placeholder 3">
            <a:extLst>
              <a:ext uri="{FF2B5EF4-FFF2-40B4-BE49-F238E27FC236}">
                <a16:creationId xmlns:a16="http://schemas.microsoft.com/office/drawing/2014/main" id="{62796D9C-B5F7-754F-B29A-EE895AD19FBA}"/>
              </a:ext>
            </a:extLst>
          </p:cNvPr>
          <p:cNvSpPr>
            <a:spLocks noGrp="1"/>
          </p:cNvSpPr>
          <p:nvPr>
            <p:ph type="ftr" sz="quarter" idx="2"/>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485825-5E6C-D14E-AF09-104A42320569}"/>
              </a:ext>
            </a:extLst>
          </p:cNvPr>
          <p:cNvSpPr>
            <a:spLocks noGrp="1"/>
          </p:cNvSpPr>
          <p:nvPr>
            <p:ph type="sldNum" sz="quarter" idx="3"/>
          </p:nvPr>
        </p:nvSpPr>
        <p:spPr>
          <a:xfrm>
            <a:off x="3884613" y="8829968"/>
            <a:ext cx="2971800" cy="466434"/>
          </a:xfrm>
          <a:prstGeom prst="rect">
            <a:avLst/>
          </a:prstGeom>
        </p:spPr>
        <p:txBody>
          <a:bodyPr vert="horz" lIns="92830" tIns="46415" rIns="92830" bIns="46415" rtlCol="0" anchor="b"/>
          <a:lstStyle>
            <a:lvl1pPr algn="r">
              <a:defRPr sz="1200"/>
            </a:lvl1pPr>
          </a:lstStyle>
          <a:p>
            <a:fld id="{D9BB5A18-3E6D-4F4A-A67B-7527DCBB045C}" type="slidenum">
              <a:rPr lang="en-US" smtClean="0"/>
              <a:t>‹n°›</a:t>
            </a:fld>
            <a:endParaRPr lang="en-US" dirty="0"/>
          </a:p>
        </p:txBody>
      </p:sp>
    </p:spTree>
    <p:extLst>
      <p:ext uri="{BB962C8B-B14F-4D97-AF65-F5344CB8AC3E}">
        <p14:creationId xmlns:p14="http://schemas.microsoft.com/office/powerpoint/2010/main" val="16904653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3808F9FC-B503-244C-944B-016A694F0723}" type="datetimeFigureOut">
              <a:rPr lang="en-US" smtClean="0"/>
              <a:t>3/30/23</a:t>
            </a:fld>
            <a:endParaRPr lang="en-US" dirty="0"/>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59FCA5A8-07DA-3845-A75D-A77345871050}" type="slidenum">
              <a:rPr lang="en-US" smtClean="0"/>
              <a:t>‹n°›</a:t>
            </a:fld>
            <a:endParaRPr lang="en-US" dirty="0"/>
          </a:p>
        </p:txBody>
      </p:sp>
    </p:spTree>
    <p:extLst>
      <p:ext uri="{BB962C8B-B14F-4D97-AF65-F5344CB8AC3E}">
        <p14:creationId xmlns:p14="http://schemas.microsoft.com/office/powerpoint/2010/main" val="16140078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252657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Électrification accrue et utilisation de carburants propres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sera essentiel de remplacer les technologies basées sur les combustibles fossiles par des technologies utilisant l’électricité. Un certain nombre de rapports clés ont estimé que la demande d’électricité qui en résultera en 2050 sera une fois et demie à trois fois supérieure aux niveaux actuels. Les investissements dans les énergies renouvelables existantes et commercialement disponibles et dans les interconnexions de réseaux, ainsi que le développement de nouvelles sources d’électricité, comme la géothermie et les PRM, seront essentiels pour remplacer les sources de production d’électricité actuellement émettrices et pour répondre à la demande croissante. Ceci dit, il demeure qu’il est important de soutenir les peuples autochtones et les communautés rurales et éloignées dans leur transition de l’électricité générée par le diesel vers d’autres sources non émettrices. Pour atteindre la </a:t>
            </a:r>
            <a:r>
              <a:rPr lang="fr-FR" sz="1200" kern="1200" dirty="0" err="1">
                <a:solidFill>
                  <a:schemeClr val="tx1"/>
                </a:solidFill>
                <a:effectLst/>
                <a:latin typeface="+mn-lt"/>
                <a:ea typeface="+mn-ea"/>
                <a:cs typeface="+mn-cs"/>
              </a:rPr>
              <a:t>carboneutralité</a:t>
            </a:r>
            <a:r>
              <a:rPr lang="fr-FR" sz="1200" kern="1200" dirty="0">
                <a:solidFill>
                  <a:schemeClr val="tx1"/>
                </a:solidFill>
                <a:effectLst/>
                <a:latin typeface="+mn-lt"/>
                <a:ea typeface="+mn-ea"/>
                <a:cs typeface="+mn-cs"/>
              </a:rPr>
              <a:t>, il faut aussi des systèmes de chauffage des locaux et de l’eau non polluants.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soutien au développement et à l’utilisation de l’électricité et des combustibles propres est reconnu comme une priorité dans le présent PRÉ pour 2030. Voir les chapitres 2.1 (Ensemble de l’économie), 2.3 (Électricité), 2.4 (Industrie lourde) et 2.6 (Transports).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Des procédés industriels plus propres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possibilités d’électrification dans le secteur de l’industrie lourde sont actuellement limitées, mais elles sont en expansion. Les nouvelles utilisations de l’hydrogène, comme dans la fabrication de l’acier, devraient permettre à de nombreux processus industriels de se rapprocher des émissions nettes zéro. Pour les procédés qui ne sont pas en mesure de supprimer les émissions, les technologies CUSC émergentes peuvent être en mesure d’atténuer ces émissions. Le secteur qui subira probablement la plus grande transformation d’ici 2050 sera celui du pétrole et du gaz. Dans son rapport Net-</a:t>
            </a:r>
            <a:r>
              <a:rPr lang="fr-FR" sz="1200" kern="1200" dirty="0" err="1">
                <a:solidFill>
                  <a:schemeClr val="tx1"/>
                </a:solidFill>
                <a:effectLst/>
                <a:latin typeface="+mn-lt"/>
                <a:ea typeface="+mn-ea"/>
                <a:cs typeface="+mn-cs"/>
              </a:rPr>
              <a:t>Zero</a:t>
            </a:r>
            <a:r>
              <a:rPr lang="fr-FR" sz="1200" kern="1200" dirty="0">
                <a:solidFill>
                  <a:schemeClr val="tx1"/>
                </a:solidFill>
                <a:effectLst/>
                <a:latin typeface="+mn-lt"/>
                <a:ea typeface="+mn-ea"/>
                <a:cs typeface="+mn-cs"/>
              </a:rPr>
              <a:t> by 2050, l’AIE estime que la demande mondiale de pétrole diminuera d’environ 75 % par rapport aux niveaux actuels d’ici 2050. La CUSC et l’hydrogène contribueront à </a:t>
            </a:r>
            <a:r>
              <a:rPr lang="fr-FR" sz="1200" kern="1200" dirty="0" err="1">
                <a:solidFill>
                  <a:schemeClr val="tx1"/>
                </a:solidFill>
                <a:effectLst/>
                <a:latin typeface="+mn-lt"/>
                <a:ea typeface="+mn-ea"/>
                <a:cs typeface="+mn-cs"/>
              </a:rPr>
              <a:t>décarboniser</a:t>
            </a:r>
            <a:r>
              <a:rPr lang="fr-FR" sz="1200" kern="1200" dirty="0">
                <a:solidFill>
                  <a:schemeClr val="tx1"/>
                </a:solidFill>
                <a:effectLst/>
                <a:latin typeface="+mn-lt"/>
                <a:ea typeface="+mn-ea"/>
                <a:cs typeface="+mn-cs"/>
              </a:rPr>
              <a:t> la production actuelle de pétrole et de gaz, tandis que le secteur </a:t>
            </a:r>
            <a:r>
              <a:rPr lang="fr-FR" sz="1200" kern="1200" dirty="0" err="1">
                <a:solidFill>
                  <a:schemeClr val="tx1"/>
                </a:solidFill>
                <a:effectLst/>
                <a:latin typeface="+mn-lt"/>
                <a:ea typeface="+mn-ea"/>
                <a:cs typeface="+mn-cs"/>
              </a:rPr>
              <a:t>investiraégalement</a:t>
            </a:r>
            <a:r>
              <a:rPr lang="fr-FR" sz="1200" kern="1200" dirty="0">
                <a:solidFill>
                  <a:schemeClr val="tx1"/>
                </a:solidFill>
                <a:effectLst/>
                <a:latin typeface="+mn-lt"/>
                <a:ea typeface="+mn-ea"/>
                <a:cs typeface="+mn-cs"/>
              </a:rPr>
              <a:t> dans une transition vers la production de combustibles propres et de produits non polluants.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soutenir le développement de nouveaux procédés industriels propres, le PRÉ reflète les stratégies et les investissements dans les technologies qui peuvent transformer l’économie du Canada. Voir les chapitres 2.4 (Industrie lourde) et 2.5 (Pétrole et gaz).</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Transformer la façon dont les personnes et les marchandises sont transportées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parvenir à des émissions nettes nulles, il faudra procéder à des changements modaux tels que le transport public et actif, utiliser davantage de carburants à faible intensité de carbone à court et moyen terme, et développer massivement les véhicules à zéro émission (VZE). Les véhicules particuliers seront en grande partie électriques, tandis que les véhicules de livraison et les véhicules spécialisés de plus grande taille s’orienteront probablement vers un mélange d’électrification et de carburants propres, comme l’hydrogène. Le déploiement de ces nouveaux véhicules sera facilité par la mise en place de chargeurs de véhicules électriques et de stations d’hydrogène partout au Canada. Les transports aérien, maritime et ferroviaire s’appuieront également sur une série de carburants propres et de technologies émergentes en matière d’efficacité énergétique, et nécessiteront également des investissements dans les infrastructures (par exemple, pour permettre aux navires de se brancher sur une alimentation électrique terrestre propre lorsqu’ils sont dans les ports).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PRÉ pour 2030 reflète l’importance de mettre en place un système de transport propre dans tous les modes, qu’il s’agisse des véhicules, des trains, des navires, des avions ou des transports publics et actifs. Ce PRÉ reconnaît également l’opportunité pour le Canada de devenir un leader dans le développement des batteries et des véhicules à émission zéro. Voir le chapitre 2.6 (Transport).</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Cultiver la capacité de la nature à stocker le carbone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forêts, les fermes, les zones humides, les prairies et les océans ont tous un énorme potentiel pour absorber le carbone de l’atmosphère et le stocker. Cependant, comme l’a noté Clean </a:t>
            </a:r>
            <a:r>
              <a:rPr lang="fr-FR" sz="1200" kern="1200" dirty="0" err="1">
                <a:solidFill>
                  <a:schemeClr val="tx1"/>
                </a:solidFill>
                <a:effectLst/>
                <a:latin typeface="+mn-lt"/>
                <a:ea typeface="+mn-ea"/>
                <a:cs typeface="+mn-cs"/>
              </a:rPr>
              <a:t>Prosperity</a:t>
            </a:r>
            <a:r>
              <a:rPr lang="fr-FR" sz="1200" kern="1200" dirty="0">
                <a:solidFill>
                  <a:schemeClr val="tx1"/>
                </a:solidFill>
                <a:effectLst/>
                <a:latin typeface="+mn-lt"/>
                <a:ea typeface="+mn-ea"/>
                <a:cs typeface="+mn-cs"/>
              </a:rPr>
              <a:t>, le carbone séquestré par des processus naturels n’est pas permanent, car le carbone capturé peut être libéré dans l’atmosphère par les incendies de forêt, et les changements dans l’utilisation ou la gestion des terres.  La planification et la gestion à long terme sont essentielles pour garantir le stockage permanent du carbone. En prenant des mesures telles que la protection, la gestion durable et la restauration des terres et des océans du Canada et en soutenant les initiatives dirigées par les Autochtones en matière de solutions fondées sur la nature, le Canada pourra exploiter le pouvoir de la nature pour atteindre ses objectifs de </a:t>
            </a:r>
            <a:r>
              <a:rPr lang="fr-FR" sz="1200" kern="1200" dirty="0" err="1">
                <a:solidFill>
                  <a:schemeClr val="tx1"/>
                </a:solidFill>
                <a:effectLst/>
                <a:latin typeface="+mn-lt"/>
                <a:ea typeface="+mn-ea"/>
                <a:cs typeface="+mn-cs"/>
              </a:rPr>
              <a:t>carboneutralité</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nature continue de jouer un rôle important dans les efforts du Canada pour atteindre ses objectifs climatiques. Le PRÉ pour 2030 reflète les possibilités offertes par les efforts visant à séquestrer davantage de carbone dans les terres du Canada. Voir les chapitres 2.7 (Agriculture) et 2.9 (Solutions fondées sur la nature).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Faciliter la transition par des actions nationales et internationales supplémentaires</a:t>
            </a:r>
          </a:p>
          <a:p>
            <a:r>
              <a:rPr lang="fr-FR" sz="1200" kern="1200" dirty="0">
                <a:solidFill>
                  <a:schemeClr val="tx1"/>
                </a:solidFill>
                <a:effectLst/>
                <a:latin typeface="+mn-lt"/>
                <a:ea typeface="+mn-ea"/>
                <a:cs typeface="+mn-cs"/>
              </a:rPr>
              <a:t>Pour permettre la transition vers la </a:t>
            </a:r>
            <a:r>
              <a:rPr lang="fr-FR" sz="1200" kern="1200" dirty="0" err="1">
                <a:solidFill>
                  <a:schemeClr val="tx1"/>
                </a:solidFill>
                <a:effectLst/>
                <a:latin typeface="+mn-lt"/>
                <a:ea typeface="+mn-ea"/>
                <a:cs typeface="+mn-cs"/>
              </a:rPr>
              <a:t>carboneutralité</a:t>
            </a:r>
            <a:r>
              <a:rPr lang="fr-FR" sz="1200" kern="1200" dirty="0">
                <a:solidFill>
                  <a:schemeClr val="tx1"/>
                </a:solidFill>
                <a:effectLst/>
                <a:latin typeface="+mn-lt"/>
                <a:ea typeface="+mn-ea"/>
                <a:cs typeface="+mn-cs"/>
              </a:rPr>
              <a:t>, il est important que les décideurs prennent en compte les impacts climatiques d’une manière rigoureuse, cohérente et mesurable. Ces considérations devraient inclure l’atténuation des effets du climat à court et à long terme, ainsi que la résilience et l’adaptation au climat, afin de pouvoir réagir à l’action continue du réchauffement et des changements climatiques. C’est pourquoi le gouvernement du Canada élabore une optique climatique intégrée qui tiendra compte des considérations climatiques, économiques et d’</a:t>
            </a:r>
            <a:r>
              <a:rPr lang="fr-FR" sz="1200" kern="1200" dirty="0" err="1">
                <a:solidFill>
                  <a:schemeClr val="tx1"/>
                </a:solidFill>
                <a:effectLst/>
                <a:latin typeface="+mn-lt"/>
                <a:ea typeface="+mn-ea"/>
                <a:cs typeface="+mn-cs"/>
              </a:rPr>
              <a:t>inclusivité</a:t>
            </a:r>
            <a:r>
              <a:rPr lang="fr-FR" sz="1200" kern="1200" dirty="0">
                <a:solidFill>
                  <a:schemeClr val="tx1"/>
                </a:solidFill>
                <a:effectLst/>
                <a:latin typeface="+mn-lt"/>
                <a:ea typeface="+mn-ea"/>
                <a:cs typeface="+mn-cs"/>
              </a:rPr>
              <a:t> pour éclairer l’élaboration des politiques et la prise de décisions gouvernementales dans tous les ministères fédéraux. Les considérations sous-jacentes à l’optique climatique s’alignent sur plusieurs des recommandations de gouvernance du Groupe consultatif pour la </a:t>
            </a:r>
            <a:r>
              <a:rPr lang="fr-FR" sz="1200" kern="1200" dirty="0" err="1">
                <a:solidFill>
                  <a:schemeClr val="tx1"/>
                </a:solidFill>
                <a:effectLst/>
                <a:latin typeface="+mn-lt"/>
                <a:ea typeface="+mn-ea"/>
                <a:cs typeface="+mn-cs"/>
              </a:rPr>
              <a:t>carboneutralité</a:t>
            </a:r>
            <a:r>
              <a:rPr lang="fr-FR" sz="1200" kern="1200" dirty="0">
                <a:solidFill>
                  <a:schemeClr val="tx1"/>
                </a:solidFill>
                <a:effectLst/>
                <a:latin typeface="+mn-lt"/>
                <a:ea typeface="+mn-ea"/>
                <a:cs typeface="+mn-cs"/>
              </a:rPr>
              <a:t>, notamment celle de veiller à ce que les cadres du gouvernement fédéral soient conscients de leur rôle dans l’atteinte de la </a:t>
            </a:r>
            <a:r>
              <a:rPr lang="fr-FR" sz="1200" kern="1200" dirty="0" err="1">
                <a:solidFill>
                  <a:schemeClr val="tx1"/>
                </a:solidFill>
                <a:effectLst/>
                <a:latin typeface="+mn-lt"/>
                <a:ea typeface="+mn-ea"/>
                <a:cs typeface="+mn-cs"/>
              </a:rPr>
              <a:t>carboneutralité</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Bien que les actions du Canada à ce jour aient été axées sur des mesures de réduction des émissions au Canada, il sera éventuellement possible de soutenir l’action internationale grâce à des « résultats d’atténuation transférés à l’échelle internationale » (RATI). Les RATI pourraient offrir la possibilité de réduire les émissions à un coût moindre, tout en contribuant au développement durable à l’étranger. Le gouvernement du Canada continuera d’explorer la possibilité de tirer parti des compensations internationales et nationales pour soutenir les objectifs climatiques du Canada.</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8872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mn-lt"/>
                <a:ea typeface="+mn-ea"/>
                <a:cs typeface="+mn-cs"/>
              </a:rPr>
              <a:t>Institut</a:t>
            </a:r>
            <a:r>
              <a:rPr lang="fr-FR" sz="1200" b="1" i="0" kern="1200" baseline="0" dirty="0">
                <a:solidFill>
                  <a:schemeClr val="tx1"/>
                </a:solidFill>
                <a:effectLst/>
                <a:latin typeface="+mn-lt"/>
                <a:ea typeface="+mn-ea"/>
                <a:cs typeface="+mn-cs"/>
              </a:rPr>
              <a:t> climatique du Canada</a:t>
            </a:r>
            <a:endParaRPr lang="fr-FR"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mn-lt"/>
                <a:ea typeface="+mn-ea"/>
                <a:cs typeface="+mn-cs"/>
              </a:rPr>
              <a:t>Dans le contexte des changements climatiques, la croissance propre se définit comme une forme de croissance économique inclusive visant à réduire les émissions de gaz à effet de serre, à augmenter la résilience climatique et à améliorer le bien-être de la population.</a:t>
            </a:r>
          </a:p>
          <a:p>
            <a:pPr lvl="0"/>
            <a:endParaRPr lang="fr-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L’Agence d’évaluation d’impact du Canada reconnaît que de nouveaux projets de croissance propre devront être élaborés pour soutenir les efforts du Canada en vue d’atteindre des réductions d’émissions de 40 % sous les niveaux de 2005 d’ici 2030, un réseau électrique net zéro d’ici 2035 et des émissions nettes globales zéro d’ici 2050.</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Un système réglementaire efficace et solide est essentiel pour mettre ces projets en ligne et la </a:t>
            </a:r>
            <a:r>
              <a:rPr lang="fr-CA" sz="1200" i="1" kern="1200" dirty="0">
                <a:solidFill>
                  <a:schemeClr val="tx1"/>
                </a:solidFill>
                <a:effectLst/>
                <a:latin typeface="+mn-lt"/>
                <a:ea typeface="+mn-ea"/>
                <a:cs typeface="+mn-cs"/>
              </a:rPr>
              <a:t>Loi sur l’évaluation d’impact</a:t>
            </a:r>
            <a:r>
              <a:rPr lang="fr-CA" sz="1200" kern="1200" dirty="0">
                <a:solidFill>
                  <a:schemeClr val="tx1"/>
                </a:solidFill>
                <a:effectLst/>
                <a:latin typeface="+mn-lt"/>
                <a:ea typeface="+mn-ea"/>
                <a:cs typeface="+mn-cs"/>
              </a:rPr>
              <a:t> est un élément important de ce système.</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Bien que la plupart des projets de croissance propre ne soient pas assujettis à la </a:t>
            </a:r>
            <a:r>
              <a:rPr lang="fr-CA" sz="1200" i="1" kern="1200" dirty="0">
                <a:solidFill>
                  <a:schemeClr val="tx1"/>
                </a:solidFill>
                <a:effectLst/>
                <a:latin typeface="+mn-lt"/>
                <a:ea typeface="+mn-ea"/>
                <a:cs typeface="+mn-cs"/>
              </a:rPr>
              <a:t>Loi sur l’évaluation d’impact, </a:t>
            </a:r>
            <a:r>
              <a:rPr lang="fr-CA" sz="1200" kern="1200" dirty="0">
                <a:solidFill>
                  <a:schemeClr val="tx1"/>
                </a:solidFill>
                <a:effectLst/>
                <a:latin typeface="+mn-lt"/>
                <a:ea typeface="+mn-ea"/>
                <a:cs typeface="+mn-cs"/>
              </a:rPr>
              <a:t>le gouvernement du Canada est convaincu que ceux qui le sont seront soumis à un processus prévisible, efficient et efficace qui favorise la prise de décisions éclairées et opportunes.</a:t>
            </a:r>
          </a:p>
          <a:p>
            <a:pPr lvl="0"/>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L’Agence d’évaluation d’impact du Canada encourage les pratiques exemplaires et soutient les examens de projets opportuns et prévisibles qui sont fondés sur la science occidentale et le savoir autochtone, protègent notre environnement et respectent les droits des peuples autochtones. </a:t>
            </a:r>
          </a:p>
          <a:p>
            <a:pPr lvl="0"/>
            <a:endParaRPr lang="fr-CA" sz="1200" kern="1200" dirty="0">
              <a:solidFill>
                <a:schemeClr val="tx1"/>
              </a:solidFill>
              <a:effectLst/>
              <a:latin typeface="+mn-lt"/>
              <a:ea typeface="+mn-ea"/>
              <a:cs typeface="+mn-cs"/>
            </a:endParaRPr>
          </a:p>
          <a:p>
            <a:pPr marL="345350" indent="-342900">
              <a:spcBef>
                <a:spcPts val="0"/>
              </a:spcBef>
              <a:spcAft>
                <a:spcPts val="0"/>
              </a:spcAft>
              <a:buFont typeface="Arial" panose="020B0604020202020204" pitchFamily="34" charset="0"/>
              <a:buChar char="•"/>
            </a:pPr>
            <a:r>
              <a:rPr lang="en-US" sz="2200" dirty="0">
                <a:solidFill>
                  <a:schemeClr val="tx1"/>
                </a:solidFill>
              </a:rPr>
              <a:t>Des </a:t>
            </a:r>
            <a:r>
              <a:rPr lang="en-US" sz="2200" dirty="0" err="1">
                <a:solidFill>
                  <a:schemeClr val="tx1"/>
                </a:solidFill>
              </a:rPr>
              <a:t>investissements</a:t>
            </a:r>
            <a:r>
              <a:rPr lang="en-US" sz="2200" dirty="0">
                <a:solidFill>
                  <a:schemeClr val="tx1"/>
                </a:solidFill>
              </a:rPr>
              <a:t> </a:t>
            </a:r>
            <a:r>
              <a:rPr lang="en-US" sz="2200" dirty="0" err="1">
                <a:solidFill>
                  <a:schemeClr val="tx1"/>
                </a:solidFill>
              </a:rPr>
              <a:t>importants</a:t>
            </a:r>
            <a:r>
              <a:rPr lang="en-US" sz="2200" dirty="0">
                <a:solidFill>
                  <a:schemeClr val="tx1"/>
                </a:solidFill>
              </a:rPr>
              <a:t> et le développement de </a:t>
            </a:r>
            <a:r>
              <a:rPr lang="en-US" sz="2200" dirty="0" err="1">
                <a:solidFill>
                  <a:schemeClr val="tx1"/>
                </a:solidFill>
              </a:rPr>
              <a:t>projets</a:t>
            </a:r>
            <a:r>
              <a:rPr lang="en-US" sz="2200" dirty="0">
                <a:solidFill>
                  <a:schemeClr val="tx1"/>
                </a:solidFill>
              </a:rPr>
              <a:t> </a:t>
            </a:r>
            <a:r>
              <a:rPr lang="en-US" sz="2200" dirty="0" err="1">
                <a:solidFill>
                  <a:schemeClr val="tx1"/>
                </a:solidFill>
              </a:rPr>
              <a:t>seront</a:t>
            </a:r>
            <a:r>
              <a:rPr lang="en-US" sz="2200" dirty="0">
                <a:solidFill>
                  <a:schemeClr val="tx1"/>
                </a:solidFill>
              </a:rPr>
              <a:t> </a:t>
            </a:r>
            <a:r>
              <a:rPr lang="en-US" sz="2200" dirty="0" err="1">
                <a:solidFill>
                  <a:schemeClr val="tx1"/>
                </a:solidFill>
              </a:rPr>
              <a:t>nécessaires</a:t>
            </a:r>
            <a:r>
              <a:rPr lang="en-US" sz="2200" dirty="0">
                <a:solidFill>
                  <a:schemeClr val="tx1"/>
                </a:solidFill>
              </a:rPr>
              <a:t> pour </a:t>
            </a:r>
            <a:r>
              <a:rPr lang="en-US" sz="2200" dirty="0" err="1">
                <a:solidFill>
                  <a:schemeClr val="tx1"/>
                </a:solidFill>
              </a:rPr>
              <a:t>atteindre</a:t>
            </a:r>
            <a:r>
              <a:rPr lang="en-US" sz="2200" dirty="0">
                <a:solidFill>
                  <a:schemeClr val="tx1"/>
                </a:solidFill>
              </a:rPr>
              <a:t> la </a:t>
            </a:r>
            <a:r>
              <a:rPr lang="en-US" sz="2200" dirty="0" err="1">
                <a:solidFill>
                  <a:schemeClr val="tx1"/>
                </a:solidFill>
              </a:rPr>
              <a:t>carboneutralité</a:t>
            </a:r>
            <a:r>
              <a:rPr lang="en-US" sz="2200" dirty="0">
                <a:solidFill>
                  <a:schemeClr val="tx1"/>
                </a:solidFill>
              </a:rPr>
              <a:t> </a:t>
            </a:r>
            <a:r>
              <a:rPr lang="en-US" sz="2200" dirty="0" err="1">
                <a:solidFill>
                  <a:schemeClr val="tx1"/>
                </a:solidFill>
              </a:rPr>
              <a:t>d’ici</a:t>
            </a:r>
            <a:r>
              <a:rPr lang="en-US" sz="2200" dirty="0">
                <a:solidFill>
                  <a:schemeClr val="tx1"/>
                </a:solidFill>
              </a:rPr>
              <a:t> 2050.</a:t>
            </a:r>
          </a:p>
          <a:p>
            <a:pPr marL="345350" indent="-342900">
              <a:spcBef>
                <a:spcPts val="1200"/>
              </a:spcBef>
              <a:spcAft>
                <a:spcPts val="1200"/>
              </a:spcAft>
              <a:buFont typeface="Arial" panose="020B0604020202020204" pitchFamily="34" charset="0"/>
              <a:buChar char="•"/>
            </a:pPr>
            <a:r>
              <a:rPr lang="en-US" sz="2200" dirty="0">
                <a:solidFill>
                  <a:schemeClr val="tx1"/>
                </a:solidFill>
              </a:rPr>
              <a:t>Les </a:t>
            </a:r>
            <a:r>
              <a:rPr lang="en-US" sz="2200" dirty="0" err="1">
                <a:solidFill>
                  <a:schemeClr val="tx1"/>
                </a:solidFill>
              </a:rPr>
              <a:t>ministères</a:t>
            </a:r>
            <a:r>
              <a:rPr lang="en-US" sz="2200" dirty="0">
                <a:solidFill>
                  <a:schemeClr val="tx1"/>
                </a:solidFill>
              </a:rPr>
              <a:t> </a:t>
            </a:r>
            <a:r>
              <a:rPr lang="en-US" sz="2200" dirty="0" err="1">
                <a:solidFill>
                  <a:schemeClr val="tx1"/>
                </a:solidFill>
              </a:rPr>
              <a:t>fédéraux</a:t>
            </a:r>
            <a:r>
              <a:rPr lang="en-US" sz="2200" dirty="0">
                <a:solidFill>
                  <a:schemeClr val="tx1"/>
                </a:solidFill>
              </a:rPr>
              <a:t> </a:t>
            </a:r>
            <a:r>
              <a:rPr lang="en-US" sz="2200" dirty="0" err="1">
                <a:solidFill>
                  <a:schemeClr val="tx1"/>
                </a:solidFill>
              </a:rPr>
              <a:t>cherchent</a:t>
            </a:r>
            <a:r>
              <a:rPr lang="en-US" sz="2200" dirty="0">
                <a:solidFill>
                  <a:schemeClr val="tx1"/>
                </a:solidFill>
              </a:rPr>
              <a:t> à </a:t>
            </a:r>
            <a:r>
              <a:rPr lang="en-US" sz="2200" dirty="0" err="1">
                <a:solidFill>
                  <a:schemeClr val="tx1"/>
                </a:solidFill>
              </a:rPr>
              <a:t>appuyer</a:t>
            </a:r>
            <a:r>
              <a:rPr lang="en-US" sz="2200" dirty="0">
                <a:solidFill>
                  <a:schemeClr val="tx1"/>
                </a:solidFill>
              </a:rPr>
              <a:t> les </a:t>
            </a:r>
            <a:r>
              <a:rPr lang="en-US" sz="2200" dirty="0" err="1">
                <a:solidFill>
                  <a:schemeClr val="tx1"/>
                </a:solidFill>
              </a:rPr>
              <a:t>objectifs</a:t>
            </a:r>
            <a:r>
              <a:rPr lang="en-US" sz="2200" dirty="0">
                <a:solidFill>
                  <a:schemeClr val="tx1"/>
                </a:solidFill>
              </a:rPr>
              <a:t> de </a:t>
            </a:r>
            <a:r>
              <a:rPr lang="en-US" sz="2200" dirty="0" err="1">
                <a:solidFill>
                  <a:schemeClr val="tx1"/>
                </a:solidFill>
              </a:rPr>
              <a:t>carboneutralité</a:t>
            </a:r>
            <a:r>
              <a:rPr lang="en-US" sz="2200" dirty="0">
                <a:solidFill>
                  <a:schemeClr val="tx1"/>
                </a:solidFill>
              </a:rPr>
              <a:t> de </a:t>
            </a:r>
            <a:r>
              <a:rPr lang="en-US" sz="2200" dirty="0" err="1">
                <a:solidFill>
                  <a:schemeClr val="tx1"/>
                </a:solidFill>
              </a:rPr>
              <a:t>manière</a:t>
            </a:r>
            <a:r>
              <a:rPr lang="en-US" sz="2200" dirty="0">
                <a:solidFill>
                  <a:schemeClr val="tx1"/>
                </a:solidFill>
              </a:rPr>
              <a:t> </a:t>
            </a:r>
            <a:r>
              <a:rPr lang="en-US" sz="2200" dirty="0" err="1">
                <a:solidFill>
                  <a:schemeClr val="tx1"/>
                </a:solidFill>
              </a:rPr>
              <a:t>coordonnée</a:t>
            </a:r>
            <a:r>
              <a:rPr lang="en-US" sz="2200" dirty="0">
                <a:solidFill>
                  <a:schemeClr val="tx1"/>
                </a:solidFill>
              </a:rPr>
              <a:t>. </a:t>
            </a:r>
            <a:r>
              <a:rPr lang="en-US" sz="2200" dirty="0" err="1">
                <a:solidFill>
                  <a:schemeClr val="tx1"/>
                </a:solidFill>
              </a:rPr>
              <a:t>Cela</a:t>
            </a:r>
            <a:r>
              <a:rPr lang="en-US" sz="2200" dirty="0">
                <a:solidFill>
                  <a:schemeClr val="tx1"/>
                </a:solidFill>
              </a:rPr>
              <a:t> </a:t>
            </a:r>
            <a:r>
              <a:rPr lang="en-US" sz="2200" dirty="0" err="1">
                <a:solidFill>
                  <a:schemeClr val="tx1"/>
                </a:solidFill>
              </a:rPr>
              <a:t>comprend</a:t>
            </a:r>
            <a:r>
              <a:rPr lang="en-US" sz="2200" dirty="0">
                <a:solidFill>
                  <a:schemeClr val="tx1"/>
                </a:solidFill>
              </a:rPr>
              <a:t> </a:t>
            </a:r>
            <a:r>
              <a:rPr lang="en-US" sz="2200" dirty="0" err="1">
                <a:solidFill>
                  <a:schemeClr val="tx1"/>
                </a:solidFill>
              </a:rPr>
              <a:t>l’am</a:t>
            </a:r>
            <a:r>
              <a:rPr lang="fr-CA" sz="2200" dirty="0">
                <a:solidFill>
                  <a:schemeClr val="tx1"/>
                </a:solidFill>
              </a:rPr>
              <a:t>é</a:t>
            </a:r>
            <a:r>
              <a:rPr lang="en-US" sz="2200" dirty="0" err="1">
                <a:solidFill>
                  <a:schemeClr val="tx1"/>
                </a:solidFill>
              </a:rPr>
              <a:t>lioration</a:t>
            </a:r>
            <a:r>
              <a:rPr lang="en-US" sz="2200" dirty="0">
                <a:solidFill>
                  <a:schemeClr val="tx1"/>
                </a:solidFill>
              </a:rPr>
              <a:t> de </a:t>
            </a:r>
            <a:r>
              <a:rPr lang="en-US" sz="2200" dirty="0" err="1">
                <a:solidFill>
                  <a:schemeClr val="tx1"/>
                </a:solidFill>
              </a:rPr>
              <a:t>l’efficacité</a:t>
            </a:r>
            <a:r>
              <a:rPr lang="en-US" sz="2200" dirty="0">
                <a:solidFill>
                  <a:schemeClr val="tx1"/>
                </a:solidFill>
              </a:rPr>
              <a:t> de la </a:t>
            </a:r>
            <a:r>
              <a:rPr lang="en-US" sz="2200" dirty="0" err="1">
                <a:solidFill>
                  <a:schemeClr val="tx1"/>
                </a:solidFill>
              </a:rPr>
              <a:t>réglementation</a:t>
            </a:r>
            <a:r>
              <a:rPr lang="en-US" sz="2200" dirty="0">
                <a:solidFill>
                  <a:schemeClr val="tx1"/>
                </a:solidFill>
              </a:rPr>
              <a:t>, tout </a:t>
            </a:r>
            <a:r>
              <a:rPr lang="en-US" sz="2200" dirty="0" err="1">
                <a:solidFill>
                  <a:schemeClr val="tx1"/>
                </a:solidFill>
              </a:rPr>
              <a:t>en</a:t>
            </a:r>
            <a:r>
              <a:rPr lang="en-US" sz="2200" dirty="0">
                <a:solidFill>
                  <a:schemeClr val="tx1"/>
                </a:solidFill>
              </a:rPr>
              <a:t> </a:t>
            </a:r>
            <a:r>
              <a:rPr lang="en-US" sz="2200" dirty="0" err="1">
                <a:solidFill>
                  <a:schemeClr val="tx1"/>
                </a:solidFill>
              </a:rPr>
              <a:t>maintenant</a:t>
            </a:r>
            <a:r>
              <a:rPr lang="en-US" sz="2200" dirty="0">
                <a:solidFill>
                  <a:schemeClr val="tx1"/>
                </a:solidFill>
              </a:rPr>
              <a:t> un cadre de </a:t>
            </a:r>
            <a:r>
              <a:rPr lang="en-US" sz="2200" dirty="0" err="1">
                <a:solidFill>
                  <a:schemeClr val="tx1"/>
                </a:solidFill>
              </a:rPr>
              <a:t>réglementation</a:t>
            </a:r>
            <a:r>
              <a:rPr lang="en-US" sz="2200" dirty="0">
                <a:solidFill>
                  <a:schemeClr val="tx1"/>
                </a:solidFill>
              </a:rPr>
              <a:t> </a:t>
            </a:r>
            <a:r>
              <a:rPr lang="en-US" sz="2200" dirty="0" err="1">
                <a:solidFill>
                  <a:schemeClr val="tx1"/>
                </a:solidFill>
              </a:rPr>
              <a:t>solide</a:t>
            </a:r>
            <a:r>
              <a:rPr lang="en-US" sz="2200" dirty="0">
                <a:solidFill>
                  <a:schemeClr val="tx1"/>
                </a:solidFill>
              </a:rPr>
              <a:t>.</a:t>
            </a:r>
          </a:p>
          <a:p>
            <a:pPr marL="342900" indent="-342900">
              <a:spcBef>
                <a:spcPts val="0"/>
              </a:spcBef>
              <a:spcAft>
                <a:spcPts val="0"/>
              </a:spcAft>
              <a:buFont typeface="Arial" panose="020B0604020202020204" pitchFamily="34" charset="0"/>
              <a:buChar char="•"/>
            </a:pPr>
            <a:r>
              <a:rPr lang="en-US" sz="2200" dirty="0" err="1">
                <a:solidFill>
                  <a:schemeClr val="tx1"/>
                </a:solidFill>
              </a:rPr>
              <a:t>L’Agence</a:t>
            </a:r>
            <a:r>
              <a:rPr lang="en-US" sz="2200" dirty="0">
                <a:solidFill>
                  <a:schemeClr val="tx1"/>
                </a:solidFill>
              </a:rPr>
              <a:t> a </a:t>
            </a:r>
            <a:r>
              <a:rPr lang="en-US" sz="2200" dirty="0" err="1">
                <a:solidFill>
                  <a:schemeClr val="tx1"/>
                </a:solidFill>
              </a:rPr>
              <a:t>encouragé</a:t>
            </a:r>
            <a:r>
              <a:rPr lang="en-US" sz="2200" dirty="0">
                <a:solidFill>
                  <a:schemeClr val="tx1"/>
                </a:solidFill>
              </a:rPr>
              <a:t> </a:t>
            </a:r>
            <a:r>
              <a:rPr lang="en-US" sz="2200" dirty="0" err="1">
                <a:solidFill>
                  <a:schemeClr val="tx1"/>
                </a:solidFill>
              </a:rPr>
              <a:t>une</a:t>
            </a:r>
            <a:r>
              <a:rPr lang="en-US" sz="2200" dirty="0">
                <a:solidFill>
                  <a:schemeClr val="tx1"/>
                </a:solidFill>
              </a:rPr>
              <a:t> discussion entre </a:t>
            </a:r>
            <a:r>
              <a:rPr lang="en-US" sz="2200" dirty="0" err="1">
                <a:solidFill>
                  <a:schemeClr val="tx1"/>
                </a:solidFill>
              </a:rPr>
              <a:t>différents</a:t>
            </a:r>
            <a:r>
              <a:rPr lang="en-US" sz="2200" dirty="0">
                <a:solidFill>
                  <a:schemeClr val="tx1"/>
                </a:solidFill>
              </a:rPr>
              <a:t> </a:t>
            </a:r>
            <a:r>
              <a:rPr lang="en-US" sz="2200" dirty="0" err="1">
                <a:solidFill>
                  <a:schemeClr val="tx1"/>
                </a:solidFill>
              </a:rPr>
              <a:t>ministères</a:t>
            </a:r>
            <a:r>
              <a:rPr lang="en-US" sz="2200" dirty="0">
                <a:solidFill>
                  <a:schemeClr val="tx1"/>
                </a:solidFill>
              </a:rPr>
              <a:t> au </a:t>
            </a:r>
            <a:r>
              <a:rPr lang="en-US" sz="2200" dirty="0" err="1">
                <a:solidFill>
                  <a:schemeClr val="tx1"/>
                </a:solidFill>
              </a:rPr>
              <a:t>printemps</a:t>
            </a:r>
            <a:r>
              <a:rPr lang="en-US" sz="2200" dirty="0">
                <a:solidFill>
                  <a:schemeClr val="tx1"/>
                </a:solidFill>
              </a:rPr>
              <a:t> 2022 </a:t>
            </a:r>
            <a:r>
              <a:rPr lang="en-US" sz="2200" dirty="0" err="1">
                <a:solidFill>
                  <a:schemeClr val="tx1"/>
                </a:solidFill>
              </a:rPr>
              <a:t>en</a:t>
            </a:r>
            <a:r>
              <a:rPr lang="en-US" sz="2200" dirty="0">
                <a:solidFill>
                  <a:schemeClr val="tx1"/>
                </a:solidFill>
              </a:rPr>
              <a:t> </a:t>
            </a:r>
            <a:r>
              <a:rPr lang="en-US" sz="2200" dirty="0" err="1">
                <a:solidFill>
                  <a:schemeClr val="tx1"/>
                </a:solidFill>
              </a:rPr>
              <a:t>vue</a:t>
            </a:r>
            <a:r>
              <a:rPr lang="en-US" sz="2200" dirty="0">
                <a:solidFill>
                  <a:schemeClr val="tx1"/>
                </a:solidFill>
              </a:rPr>
              <a:t> de :</a:t>
            </a:r>
          </a:p>
          <a:p>
            <a:pPr marL="997200" lvl="2" indent="-457200">
              <a:spcBef>
                <a:spcPts val="0"/>
              </a:spcBef>
              <a:spcAft>
                <a:spcPts val="0"/>
              </a:spcAft>
            </a:pPr>
            <a:r>
              <a:rPr lang="en-US" sz="2000" dirty="0" err="1">
                <a:solidFill>
                  <a:schemeClr val="tx1"/>
                </a:solidFill>
              </a:rPr>
              <a:t>déterminer</a:t>
            </a:r>
            <a:r>
              <a:rPr lang="en-US" sz="2000" dirty="0">
                <a:solidFill>
                  <a:schemeClr val="tx1"/>
                </a:solidFill>
              </a:rPr>
              <a:t> les </a:t>
            </a:r>
            <a:r>
              <a:rPr lang="en-US" sz="2000" dirty="0" err="1">
                <a:solidFill>
                  <a:schemeClr val="tx1"/>
                </a:solidFill>
              </a:rPr>
              <a:t>principaux</a:t>
            </a:r>
            <a:r>
              <a:rPr lang="en-US" sz="2000" dirty="0">
                <a:solidFill>
                  <a:schemeClr val="tx1"/>
                </a:solidFill>
              </a:rPr>
              <a:t> types de </a:t>
            </a:r>
            <a:r>
              <a:rPr lang="en-US" sz="2000" dirty="0" err="1">
                <a:solidFill>
                  <a:schemeClr val="tx1"/>
                </a:solidFill>
              </a:rPr>
              <a:t>projets</a:t>
            </a:r>
            <a:r>
              <a:rPr lang="en-US" sz="2000" dirty="0">
                <a:solidFill>
                  <a:schemeClr val="tx1"/>
                </a:solidFill>
              </a:rPr>
              <a:t>, les projections et les régimes de </a:t>
            </a:r>
            <a:r>
              <a:rPr lang="en-US" sz="2000" dirty="0" err="1">
                <a:solidFill>
                  <a:schemeClr val="tx1"/>
                </a:solidFill>
              </a:rPr>
              <a:t>réglementation</a:t>
            </a:r>
            <a:r>
              <a:rPr lang="en-US" sz="2000" dirty="0">
                <a:solidFill>
                  <a:schemeClr val="tx1"/>
                </a:solidFill>
              </a:rPr>
              <a:t> </a:t>
            </a:r>
            <a:r>
              <a:rPr lang="en-US" sz="2000" dirty="0" err="1">
                <a:solidFill>
                  <a:schemeClr val="tx1"/>
                </a:solidFill>
              </a:rPr>
              <a:t>fédéraux</a:t>
            </a:r>
            <a:r>
              <a:rPr lang="en-US" sz="2000" dirty="0">
                <a:solidFill>
                  <a:schemeClr val="tx1"/>
                </a:solidFill>
              </a:rPr>
              <a:t> </a:t>
            </a:r>
            <a:r>
              <a:rPr lang="en-US" sz="2000" dirty="0" err="1">
                <a:solidFill>
                  <a:schemeClr val="tx1"/>
                </a:solidFill>
              </a:rPr>
              <a:t>pertinents</a:t>
            </a:r>
            <a:r>
              <a:rPr lang="en-US" sz="2000" dirty="0">
                <a:solidFill>
                  <a:schemeClr val="tx1"/>
                </a:solidFill>
              </a:rPr>
              <a:t>;</a:t>
            </a:r>
          </a:p>
          <a:p>
            <a:pPr marL="997200" lvl="2" indent="-457200">
              <a:spcBef>
                <a:spcPts val="0"/>
              </a:spcBef>
              <a:spcAft>
                <a:spcPts val="0"/>
              </a:spcAft>
            </a:pPr>
            <a:r>
              <a:rPr lang="en-US" sz="2000" dirty="0" err="1">
                <a:solidFill>
                  <a:schemeClr val="tx1"/>
                </a:solidFill>
              </a:rPr>
              <a:t>cerner</a:t>
            </a:r>
            <a:r>
              <a:rPr lang="en-US" sz="2000" dirty="0">
                <a:solidFill>
                  <a:schemeClr val="tx1"/>
                </a:solidFill>
              </a:rPr>
              <a:t> les </a:t>
            </a:r>
            <a:r>
              <a:rPr lang="en-US" sz="2000" dirty="0" err="1">
                <a:solidFill>
                  <a:schemeClr val="tx1"/>
                </a:solidFill>
              </a:rPr>
              <a:t>défis</a:t>
            </a:r>
            <a:r>
              <a:rPr lang="en-US" sz="2000" dirty="0">
                <a:solidFill>
                  <a:schemeClr val="tx1"/>
                </a:solidFill>
              </a:rPr>
              <a:t> et les </a:t>
            </a:r>
            <a:r>
              <a:rPr lang="en-US" sz="2000" dirty="0" err="1">
                <a:solidFill>
                  <a:schemeClr val="tx1"/>
                </a:solidFill>
              </a:rPr>
              <a:t>possibilités</a:t>
            </a:r>
            <a:r>
              <a:rPr lang="en-US" sz="2000" dirty="0">
                <a:solidFill>
                  <a:schemeClr val="tx1"/>
                </a:solidFill>
              </a:rPr>
              <a:t> </a:t>
            </a:r>
            <a:r>
              <a:rPr lang="en-US" sz="2000" dirty="0" err="1">
                <a:solidFill>
                  <a:schemeClr val="tx1"/>
                </a:solidFill>
              </a:rPr>
              <a:t>en</a:t>
            </a:r>
            <a:r>
              <a:rPr lang="en-US" sz="2000" dirty="0">
                <a:solidFill>
                  <a:schemeClr val="tx1"/>
                </a:solidFill>
              </a:rPr>
              <a:t> </a:t>
            </a:r>
            <a:r>
              <a:rPr lang="en-US" sz="2000" dirty="0" err="1">
                <a:solidFill>
                  <a:schemeClr val="tx1"/>
                </a:solidFill>
              </a:rPr>
              <a:t>matière</a:t>
            </a:r>
            <a:r>
              <a:rPr lang="en-US" sz="2000" dirty="0">
                <a:solidFill>
                  <a:schemeClr val="tx1"/>
                </a:solidFill>
              </a:rPr>
              <a:t> de </a:t>
            </a:r>
            <a:r>
              <a:rPr lang="en-US" sz="2000" dirty="0" err="1">
                <a:solidFill>
                  <a:schemeClr val="tx1"/>
                </a:solidFill>
              </a:rPr>
              <a:t>réglementation</a:t>
            </a:r>
            <a:r>
              <a:rPr lang="en-US" sz="2000" dirty="0">
                <a:solidFill>
                  <a:schemeClr val="tx1"/>
                </a:solidFill>
              </a:rPr>
              <a:t>;</a:t>
            </a:r>
          </a:p>
          <a:p>
            <a:pPr marL="997200" lvl="2" indent="-457200">
              <a:spcBef>
                <a:spcPts val="0"/>
              </a:spcBef>
              <a:spcAft>
                <a:spcPts val="600"/>
              </a:spcAft>
            </a:pPr>
            <a:r>
              <a:rPr lang="en-US" sz="2000" dirty="0">
                <a:solidFill>
                  <a:schemeClr val="tx1"/>
                </a:solidFill>
              </a:rPr>
              <a:t>proposer des actions </a:t>
            </a:r>
            <a:r>
              <a:rPr lang="en-US" sz="2000" dirty="0" err="1">
                <a:solidFill>
                  <a:schemeClr val="tx1"/>
                </a:solidFill>
              </a:rPr>
              <a:t>prioritaires</a:t>
            </a:r>
            <a:r>
              <a:rPr lang="en-US" sz="2000" dirty="0">
                <a:solidFill>
                  <a:schemeClr val="tx1"/>
                </a:solidFill>
              </a:rPr>
              <a:t>.</a:t>
            </a:r>
            <a:endParaRPr lang="en-US" sz="2200" dirty="0">
              <a:solidFill>
                <a:schemeClr val="tx1"/>
              </a:solidFill>
            </a:endParaRPr>
          </a:p>
          <a:p>
            <a:pPr marL="285750" indent="-285750">
              <a:spcBef>
                <a:spcPts val="1200"/>
              </a:spcBef>
              <a:buFont typeface="Arial" panose="020B0604020202020204" pitchFamily="34" charset="0"/>
              <a:buChar char="•"/>
            </a:pPr>
            <a:r>
              <a:rPr lang="en-US" sz="2200" dirty="0">
                <a:solidFill>
                  <a:schemeClr val="tx1"/>
                </a:solidFill>
              </a:rPr>
              <a:t>Les </a:t>
            </a:r>
            <a:r>
              <a:rPr lang="en-US" sz="2200" dirty="0" err="1">
                <a:solidFill>
                  <a:schemeClr val="tx1"/>
                </a:solidFill>
              </a:rPr>
              <a:t>travaux</a:t>
            </a:r>
            <a:r>
              <a:rPr lang="en-US" sz="2200" dirty="0">
                <a:solidFill>
                  <a:schemeClr val="tx1"/>
                </a:solidFill>
              </a:rPr>
              <a:t> </a:t>
            </a:r>
            <a:r>
              <a:rPr lang="en-US" sz="2200" dirty="0" err="1">
                <a:solidFill>
                  <a:schemeClr val="tx1"/>
                </a:solidFill>
              </a:rPr>
              <a:t>ont</a:t>
            </a:r>
            <a:r>
              <a:rPr lang="en-US" sz="2200" dirty="0">
                <a:solidFill>
                  <a:schemeClr val="tx1"/>
                </a:solidFill>
              </a:rPr>
              <a:t> </a:t>
            </a:r>
            <a:r>
              <a:rPr lang="en-US" sz="2200" dirty="0" err="1">
                <a:solidFill>
                  <a:schemeClr val="tx1"/>
                </a:solidFill>
              </a:rPr>
              <a:t>porté</a:t>
            </a:r>
            <a:r>
              <a:rPr lang="en-US" sz="2200" dirty="0">
                <a:solidFill>
                  <a:schemeClr val="tx1"/>
                </a:solidFill>
              </a:rPr>
              <a:t> sur </a:t>
            </a:r>
            <a:r>
              <a:rPr lang="en-US" sz="2200" dirty="0" err="1">
                <a:solidFill>
                  <a:schemeClr val="tx1"/>
                </a:solidFill>
              </a:rPr>
              <a:t>huit</a:t>
            </a:r>
            <a:r>
              <a:rPr lang="en-US" sz="2200" dirty="0">
                <a:solidFill>
                  <a:schemeClr val="tx1"/>
                </a:solidFill>
              </a:rPr>
              <a:t> </a:t>
            </a:r>
            <a:r>
              <a:rPr lang="en-US" sz="2200" dirty="0" err="1">
                <a:solidFill>
                  <a:schemeClr val="tx1"/>
                </a:solidFill>
              </a:rPr>
              <a:t>secteurs</a:t>
            </a:r>
            <a:r>
              <a:rPr lang="en-US" sz="2200" dirty="0">
                <a:solidFill>
                  <a:schemeClr val="tx1"/>
                </a:solidFill>
              </a:rPr>
              <a:t>, </a:t>
            </a:r>
            <a:r>
              <a:rPr lang="en-US" sz="2200" dirty="0" err="1">
                <a:solidFill>
                  <a:schemeClr val="tx1"/>
                </a:solidFill>
              </a:rPr>
              <a:t>dont</a:t>
            </a:r>
            <a:r>
              <a:rPr lang="en-US" sz="2200" dirty="0">
                <a:solidFill>
                  <a:schemeClr val="tx1"/>
                </a:solidFill>
              </a:rPr>
              <a:t> beaucoup </a:t>
            </a:r>
            <a:r>
              <a:rPr lang="en-US" sz="2200" dirty="0" err="1">
                <a:solidFill>
                  <a:schemeClr val="tx1"/>
                </a:solidFill>
              </a:rPr>
              <a:t>sont</a:t>
            </a:r>
            <a:r>
              <a:rPr lang="en-US" sz="2200" dirty="0">
                <a:solidFill>
                  <a:schemeClr val="tx1"/>
                </a:solidFill>
              </a:rPr>
              <a:t> </a:t>
            </a:r>
            <a:r>
              <a:rPr lang="en-US" sz="2200" dirty="0" err="1">
                <a:solidFill>
                  <a:schemeClr val="tx1"/>
                </a:solidFill>
              </a:rPr>
              <a:t>liés</a:t>
            </a:r>
            <a:r>
              <a:rPr lang="en-US" sz="2200" dirty="0">
                <a:solidFill>
                  <a:schemeClr val="tx1"/>
                </a:solidFill>
              </a:rPr>
              <a:t> entre </a:t>
            </a:r>
            <a:r>
              <a:rPr lang="en-US" sz="2200" dirty="0" err="1">
                <a:solidFill>
                  <a:schemeClr val="tx1"/>
                </a:solidFill>
              </a:rPr>
              <a:t>eux</a:t>
            </a:r>
            <a:r>
              <a:rPr lang="en-US" sz="2200" dirty="0">
                <a:solidFill>
                  <a:schemeClr val="tx1"/>
                </a:solidFill>
              </a:rPr>
              <a:t>, </a:t>
            </a:r>
            <a:r>
              <a:rPr lang="en-US" sz="2200" dirty="0" err="1">
                <a:solidFill>
                  <a:schemeClr val="tx1"/>
                </a:solidFill>
              </a:rPr>
              <a:t>soit</a:t>
            </a:r>
            <a:r>
              <a:rPr lang="en-US" sz="2200" dirty="0">
                <a:solidFill>
                  <a:schemeClr val="tx1"/>
                </a:solidFill>
              </a:rPr>
              <a:t> le </a:t>
            </a:r>
            <a:r>
              <a:rPr lang="en-CA" sz="2200" dirty="0" err="1">
                <a:solidFill>
                  <a:schemeClr val="tx1"/>
                </a:solidFill>
              </a:rPr>
              <a:t>captage</a:t>
            </a:r>
            <a:r>
              <a:rPr lang="en-CA" sz="2200" dirty="0">
                <a:solidFill>
                  <a:schemeClr val="tx1"/>
                </a:solidFill>
              </a:rPr>
              <a:t>, </a:t>
            </a:r>
            <a:r>
              <a:rPr lang="en-CA" sz="2200" dirty="0" err="1">
                <a:solidFill>
                  <a:schemeClr val="tx1"/>
                </a:solidFill>
              </a:rPr>
              <a:t>l’utilisation</a:t>
            </a:r>
            <a:r>
              <a:rPr lang="en-CA" sz="2200" dirty="0">
                <a:solidFill>
                  <a:schemeClr val="tx1"/>
                </a:solidFill>
              </a:rPr>
              <a:t> et le </a:t>
            </a:r>
            <a:r>
              <a:rPr lang="en-CA" sz="2200" dirty="0" err="1">
                <a:solidFill>
                  <a:schemeClr val="tx1"/>
                </a:solidFill>
              </a:rPr>
              <a:t>stockage</a:t>
            </a:r>
            <a:r>
              <a:rPr lang="en-CA" sz="2200" dirty="0">
                <a:solidFill>
                  <a:schemeClr val="tx1"/>
                </a:solidFill>
              </a:rPr>
              <a:t> du </a:t>
            </a:r>
            <a:r>
              <a:rPr lang="en-CA" sz="2200" dirty="0" err="1">
                <a:solidFill>
                  <a:schemeClr val="tx1"/>
                </a:solidFill>
              </a:rPr>
              <a:t>carbone</a:t>
            </a:r>
            <a:r>
              <a:rPr lang="en-CA" sz="2200" dirty="0">
                <a:solidFill>
                  <a:schemeClr val="tx1"/>
                </a:solidFill>
              </a:rPr>
              <a:t> (</a:t>
            </a:r>
            <a:r>
              <a:rPr lang="en-US" sz="2200" dirty="0">
                <a:solidFill>
                  <a:schemeClr val="tx1"/>
                </a:solidFill>
              </a:rPr>
              <a:t>CUSC</a:t>
            </a:r>
            <a:r>
              <a:rPr lang="en-CA" sz="2200" dirty="0">
                <a:solidFill>
                  <a:schemeClr val="tx1"/>
                </a:solidFill>
              </a:rPr>
              <a:t>)</a:t>
            </a:r>
            <a:r>
              <a:rPr lang="en-US" sz="2200" dirty="0">
                <a:solidFill>
                  <a:schemeClr val="tx1"/>
                </a:solidFill>
              </a:rPr>
              <a:t>, les </a:t>
            </a:r>
            <a:r>
              <a:rPr lang="en-US" sz="2200" dirty="0" err="1">
                <a:solidFill>
                  <a:schemeClr val="tx1"/>
                </a:solidFill>
              </a:rPr>
              <a:t>énergies</a:t>
            </a:r>
            <a:r>
              <a:rPr lang="en-US" sz="2200" dirty="0">
                <a:solidFill>
                  <a:schemeClr val="tx1"/>
                </a:solidFill>
              </a:rPr>
              <a:t> </a:t>
            </a:r>
            <a:r>
              <a:rPr lang="en-US" sz="2200" dirty="0" err="1">
                <a:solidFill>
                  <a:schemeClr val="tx1"/>
                </a:solidFill>
              </a:rPr>
              <a:t>renouvelables</a:t>
            </a:r>
            <a:r>
              <a:rPr lang="en-US" sz="2200" dirty="0">
                <a:solidFill>
                  <a:schemeClr val="tx1"/>
                </a:solidFill>
              </a:rPr>
              <a:t>, </a:t>
            </a:r>
            <a:r>
              <a:rPr lang="en-US" sz="2200" dirty="0" err="1">
                <a:solidFill>
                  <a:schemeClr val="tx1"/>
                </a:solidFill>
              </a:rPr>
              <a:t>l’hydrogène</a:t>
            </a:r>
            <a:r>
              <a:rPr lang="en-US" sz="2200" dirty="0">
                <a:solidFill>
                  <a:schemeClr val="tx1"/>
                </a:solidFill>
              </a:rPr>
              <a:t> </a:t>
            </a:r>
            <a:r>
              <a:rPr lang="en-US" sz="2200" dirty="0" err="1">
                <a:solidFill>
                  <a:schemeClr val="tx1"/>
                </a:solidFill>
              </a:rPr>
              <a:t>propre</a:t>
            </a:r>
            <a:r>
              <a:rPr lang="en-US" sz="2200" dirty="0">
                <a:solidFill>
                  <a:schemeClr val="tx1"/>
                </a:solidFill>
              </a:rPr>
              <a:t>, </a:t>
            </a:r>
            <a:r>
              <a:rPr lang="en-US" sz="2200" dirty="0" err="1">
                <a:solidFill>
                  <a:schemeClr val="tx1"/>
                </a:solidFill>
              </a:rPr>
              <a:t>l’énergie</a:t>
            </a:r>
            <a:r>
              <a:rPr lang="en-US" sz="2200" dirty="0">
                <a:solidFill>
                  <a:schemeClr val="tx1"/>
                </a:solidFill>
              </a:rPr>
              <a:t> </a:t>
            </a:r>
            <a:r>
              <a:rPr lang="en-US" sz="2200" dirty="0" err="1">
                <a:solidFill>
                  <a:schemeClr val="tx1"/>
                </a:solidFill>
              </a:rPr>
              <a:t>hydroélectrique</a:t>
            </a:r>
            <a:r>
              <a:rPr lang="en-US" sz="2200" dirty="0">
                <a:solidFill>
                  <a:schemeClr val="tx1"/>
                </a:solidFill>
              </a:rPr>
              <a:t>, les </a:t>
            </a:r>
            <a:r>
              <a:rPr lang="en-US" sz="2200" dirty="0" err="1">
                <a:solidFill>
                  <a:schemeClr val="tx1"/>
                </a:solidFill>
              </a:rPr>
              <a:t>petits</a:t>
            </a:r>
            <a:r>
              <a:rPr lang="en-US" sz="2200" dirty="0">
                <a:solidFill>
                  <a:schemeClr val="tx1"/>
                </a:solidFill>
              </a:rPr>
              <a:t> </a:t>
            </a:r>
            <a:r>
              <a:rPr lang="en-US" sz="2200" dirty="0" err="1">
                <a:solidFill>
                  <a:schemeClr val="tx1"/>
                </a:solidFill>
              </a:rPr>
              <a:t>réacteurs</a:t>
            </a:r>
            <a:r>
              <a:rPr lang="en-US" sz="2200" dirty="0">
                <a:solidFill>
                  <a:schemeClr val="tx1"/>
                </a:solidFill>
              </a:rPr>
              <a:t> </a:t>
            </a:r>
            <a:r>
              <a:rPr lang="en-US" sz="2200" dirty="0" err="1">
                <a:solidFill>
                  <a:schemeClr val="tx1"/>
                </a:solidFill>
              </a:rPr>
              <a:t>modulaires</a:t>
            </a:r>
            <a:r>
              <a:rPr lang="en-US" sz="2200" dirty="0">
                <a:solidFill>
                  <a:schemeClr val="tx1"/>
                </a:solidFill>
              </a:rPr>
              <a:t>, les </a:t>
            </a:r>
            <a:r>
              <a:rPr lang="en-US" sz="2200" dirty="0" err="1">
                <a:solidFill>
                  <a:schemeClr val="tx1"/>
                </a:solidFill>
              </a:rPr>
              <a:t>minéraux</a:t>
            </a:r>
            <a:r>
              <a:rPr lang="en-US" sz="2200" dirty="0">
                <a:solidFill>
                  <a:schemeClr val="tx1"/>
                </a:solidFill>
              </a:rPr>
              <a:t> critiques, le transport </a:t>
            </a:r>
            <a:r>
              <a:rPr lang="en-US" sz="2200" dirty="0" err="1">
                <a:solidFill>
                  <a:schemeClr val="tx1"/>
                </a:solidFill>
              </a:rPr>
              <a:t>écologique</a:t>
            </a:r>
            <a:r>
              <a:rPr lang="en-US" sz="2200" dirty="0">
                <a:solidFill>
                  <a:schemeClr val="tx1"/>
                </a:solidFill>
              </a:rPr>
              <a:t> et les infrastructures </a:t>
            </a:r>
            <a:r>
              <a:rPr lang="en-US" sz="2200" dirty="0" err="1">
                <a:solidFill>
                  <a:schemeClr val="tx1"/>
                </a:solidFill>
              </a:rPr>
              <a:t>vertes</a:t>
            </a:r>
            <a:r>
              <a:rPr lang="en-US" sz="2200" dirty="0">
                <a:solidFill>
                  <a:schemeClr val="tx1"/>
                </a:solidFill>
              </a:rPr>
              <a:t>.</a:t>
            </a:r>
          </a:p>
          <a:p>
            <a:pPr lvl="0"/>
            <a:endParaRPr lang="fr-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marL="342900" marR="0" lvl="0" indent="-342900" algn="l" defTabSz="457200" rtl="0" eaLnBrk="0" fontAlgn="base" latinLnBrk="0" hangingPunct="0">
              <a:lnSpc>
                <a:spcPct val="100000"/>
              </a:lnSpc>
              <a:spcBef>
                <a:spcPct val="20000"/>
              </a:spcBef>
              <a:spcAft>
                <a:spcPts val="0"/>
              </a:spcAft>
              <a:buClr>
                <a:srgbClr val="4269B2"/>
              </a:buClr>
              <a:buSzTx/>
              <a:buFont typeface="Symbol" panose="05050102010706020507" pitchFamily="18" charset="2"/>
              <a:buChar char=""/>
              <a:tabLst>
                <a:tab pos="457200" algn="l"/>
              </a:tabLst>
              <a:defRPr/>
            </a:pP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certains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secteurs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de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croissance</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propre</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par rapport au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Règlement</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sur les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activités</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concrètes</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ou</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à la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Liste</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de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projets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de la LEI. La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liste</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des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projets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établit</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les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projets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désignés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qui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sont</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soumis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à la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Loi</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sur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l’évaluation</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d’impact</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loi</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fédérale</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Son but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est</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de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concentrer</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les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évaluations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d’impact</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sur les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projets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qui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ont</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le plus grand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potentiel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d’effets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environnementaux</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négatifs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dans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les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domaines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de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compétence</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fédérale</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CA"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0" fontAlgn="base" latinLnBrk="0" hangingPunct="0">
              <a:lnSpc>
                <a:spcPct val="100000"/>
              </a:lnSpc>
              <a:spcBef>
                <a:spcPct val="20000"/>
              </a:spcBef>
              <a:spcAft>
                <a:spcPts val="0"/>
              </a:spcAft>
              <a:buClr>
                <a:srgbClr val="4269B2"/>
              </a:buClr>
              <a:buSzTx/>
              <a:buFont typeface="Symbol" panose="05050102010706020507" pitchFamily="18" charset="2"/>
              <a:buChar char=""/>
              <a:tabLst>
                <a:tab pos="457200"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Les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projets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de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croissance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propre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tels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que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l’énergie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marémotrice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l’énergie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éolienne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extracôtière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l’énergie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hydroélectrique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et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certains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minéraux</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critiques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peuvent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être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pris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compte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dans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la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liste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des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projets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0" fontAlgn="base" latinLnBrk="0" hangingPunct="0">
              <a:lnSpc>
                <a:spcPct val="100000"/>
              </a:lnSpc>
              <a:spcBef>
                <a:spcPct val="20000"/>
              </a:spcBef>
              <a:spcAft>
                <a:spcPts val="0"/>
              </a:spcAft>
              <a:buClr>
                <a:srgbClr val="4269B2"/>
              </a:buClr>
              <a:buSzTx/>
              <a:buFont typeface="Symbol" panose="05050102010706020507" pitchFamily="18" charset="2"/>
              <a:buChar char=""/>
              <a:tabLst>
                <a:tab pos="457200" algn="l"/>
              </a:tabLst>
              <a:defRPr/>
            </a:pP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Toutefois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certains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projets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de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croissance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propre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pourraient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être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assujettis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à la LEI,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s’ils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constituent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une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partie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ou</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une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composante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d’un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projet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désigné</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par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exemple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s’ils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nécessitent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de nouveaux pipelines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ou</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de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nouvelles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lignes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 de transmission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électrique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6" charset="-128"/>
                <a:cs typeface="Arial" panose="020B0604020202020204" pitchFamily="34" charset="0"/>
              </a:rPr>
              <a:t>.</a:t>
            </a:r>
          </a:p>
          <a:p>
            <a:pPr lvl="0"/>
            <a:endParaRPr lang="fr-CA"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Bien qu’il n’existe pas de définition unique d’un projet de croissance propre, le groupe de travail interministériel a axé ses discussions sur les secteurs qui remplacent ou captent le carbone ou qui font progresser l’électrification.</a:t>
            </a:r>
          </a:p>
          <a:p>
            <a:pPr lvl="0"/>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4439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sz="1200" b="1" i="0" u="none" strike="noStrike" kern="1200" dirty="0" err="1">
                <a:solidFill>
                  <a:schemeClr val="tx1"/>
                </a:solidFill>
                <a:effectLst/>
                <a:latin typeface="+mn-lt"/>
                <a:ea typeface="+mn-ea"/>
                <a:cs typeface="+mn-cs"/>
              </a:rPr>
              <a:t>Secteur</a:t>
            </a:r>
            <a:r>
              <a:rPr lang="en-CA" sz="1200" b="1" i="0" u="none" strike="noStrike" kern="1200" dirty="0">
                <a:solidFill>
                  <a:schemeClr val="tx1"/>
                </a:solidFill>
                <a:effectLst/>
                <a:latin typeface="+mn-lt"/>
                <a:ea typeface="+mn-ea"/>
                <a:cs typeface="+mn-cs"/>
              </a:rPr>
              <a:t> </a:t>
            </a:r>
            <a:endParaRPr lang="en-CA" sz="1200" b="0" i="0" u="none" strike="noStrike" kern="1200" dirty="0">
              <a:solidFill>
                <a:schemeClr val="tx1"/>
              </a:solidFill>
              <a:effectLst/>
              <a:latin typeface="+mn-lt"/>
              <a:ea typeface="+mn-ea"/>
              <a:cs typeface="+mn-cs"/>
            </a:endParaRPr>
          </a:p>
          <a:p>
            <a:pPr rtl="0" eaLnBrk="1" fontAlgn="t" latinLnBrk="0" hangingPunct="1"/>
            <a:r>
              <a:rPr lang="en-CA" sz="1200" b="1" i="0" u="none" strike="noStrike" kern="1200" dirty="0" err="1">
                <a:solidFill>
                  <a:schemeClr val="tx1"/>
                </a:solidFill>
                <a:effectLst/>
                <a:latin typeface="+mn-lt"/>
                <a:ea typeface="+mn-ea"/>
                <a:cs typeface="+mn-cs"/>
              </a:rPr>
              <a:t>Seuil</a:t>
            </a:r>
            <a:endParaRPr lang="en-CA" sz="1200" b="0" i="0" u="none" strike="noStrike" kern="1200" dirty="0">
              <a:solidFill>
                <a:schemeClr val="tx1"/>
              </a:solidFill>
              <a:effectLst/>
              <a:latin typeface="+mn-lt"/>
              <a:ea typeface="+mn-ea"/>
              <a:cs typeface="+mn-cs"/>
            </a:endParaRPr>
          </a:p>
          <a:p>
            <a:pPr rtl="0" eaLnBrk="1" fontAlgn="t" latinLnBrk="0" hangingPunct="1"/>
            <a:r>
              <a:rPr lang="en-CA" sz="1200" b="1" i="0" u="none" strike="noStrike" kern="1200" dirty="0">
                <a:solidFill>
                  <a:schemeClr val="tx1"/>
                </a:solidFill>
                <a:effectLst/>
                <a:latin typeface="+mn-lt"/>
                <a:ea typeface="+mn-ea"/>
                <a:cs typeface="+mn-cs"/>
              </a:rPr>
              <a:t>CUSC</a:t>
            </a:r>
            <a:endParaRPr lang="en-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a:solidFill>
                  <a:schemeClr val="tx1"/>
                </a:solidFill>
                <a:effectLst/>
                <a:latin typeface="+mn-lt"/>
                <a:ea typeface="+mn-ea"/>
                <a:cs typeface="+mn-cs"/>
              </a:rPr>
              <a:t>Non </a:t>
            </a:r>
            <a:r>
              <a:rPr lang="en-CA" sz="1200" b="0" i="0" u="none" strike="noStrike" kern="1200" dirty="0" err="1">
                <a:solidFill>
                  <a:schemeClr val="tx1"/>
                </a:solidFill>
                <a:effectLst/>
                <a:latin typeface="+mn-lt"/>
                <a:ea typeface="+mn-ea"/>
                <a:cs typeface="+mn-cs"/>
              </a:rPr>
              <a:t>explicitement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visé</a:t>
            </a:r>
            <a:r>
              <a:rPr lang="en-CA" sz="1200" b="0" i="0" u="none" strike="noStrike" kern="1200" dirty="0">
                <a:solidFill>
                  <a:schemeClr val="tx1"/>
                </a:solidFill>
                <a:effectLst/>
                <a:latin typeface="+mn-lt"/>
                <a:ea typeface="+mn-ea"/>
                <a:cs typeface="+mn-cs"/>
              </a:rPr>
              <a:t> par la </a:t>
            </a:r>
            <a:r>
              <a:rPr lang="en-CA" sz="1200" b="0" i="0" u="none" strike="noStrike" kern="1200" baseline="0" dirty="0" err="1">
                <a:solidFill>
                  <a:schemeClr val="tx1"/>
                </a:solidFill>
                <a:effectLst/>
                <a:latin typeface="+mn-lt"/>
                <a:ea typeface="+mn-ea"/>
                <a:cs typeface="+mn-cs"/>
              </a:rPr>
              <a:t>Liste</a:t>
            </a:r>
            <a:r>
              <a:rPr lang="en-CA" sz="1200" b="0" i="0" u="none" strike="noStrike" kern="1200" baseline="0" dirty="0">
                <a:solidFill>
                  <a:schemeClr val="tx1"/>
                </a:solidFill>
                <a:effectLst/>
                <a:latin typeface="+mn-lt"/>
                <a:ea typeface="+mn-ea"/>
                <a:cs typeface="+mn-cs"/>
              </a:rPr>
              <a:t> des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Toutefois</a:t>
            </a:r>
            <a:r>
              <a:rPr lang="en-CA" sz="1200" b="0" i="0" u="none" strike="noStrike" kern="1200" dirty="0">
                <a:solidFill>
                  <a:schemeClr val="tx1"/>
                </a:solidFill>
                <a:effectLst/>
                <a:latin typeface="+mn-lt"/>
                <a:ea typeface="+mn-ea"/>
                <a:cs typeface="+mn-cs"/>
              </a:rPr>
              <a:t>, les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 de CCUS </a:t>
            </a:r>
            <a:r>
              <a:rPr lang="en-CA" sz="1200" b="0" i="0" u="none" strike="noStrike" kern="1200" dirty="0" err="1">
                <a:solidFill>
                  <a:schemeClr val="tx1"/>
                </a:solidFill>
                <a:effectLst/>
                <a:latin typeface="+mn-lt"/>
                <a:ea typeface="+mn-ea"/>
                <a:cs typeface="+mn-cs"/>
              </a:rPr>
              <a:t>pourraient</a:t>
            </a:r>
            <a:r>
              <a:rPr lang="en-CA" sz="1200" b="0" i="0" u="none" strike="noStrike" kern="1200" dirty="0">
                <a:solidFill>
                  <a:schemeClr val="tx1"/>
                </a:solidFill>
                <a:effectLst/>
                <a:latin typeface="+mn-lt"/>
                <a:ea typeface="+mn-ea"/>
                <a:cs typeface="+mn-cs"/>
              </a:rPr>
              <a:t> faire </a:t>
            </a:r>
            <a:r>
              <a:rPr lang="en-CA" sz="1200" b="0" i="0" u="none" strike="noStrike" kern="1200" dirty="0" err="1">
                <a:solidFill>
                  <a:schemeClr val="tx1"/>
                </a:solidFill>
                <a:effectLst/>
                <a:latin typeface="+mn-lt"/>
                <a:ea typeface="+mn-ea"/>
                <a:cs typeface="+mn-cs"/>
              </a:rPr>
              <a:t>l’objet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d’une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évaluation</a:t>
            </a:r>
            <a:r>
              <a:rPr lang="en-CA" sz="1200" b="0" i="0" u="none" strike="noStrike" kern="1200" baseline="0" dirty="0">
                <a:solidFill>
                  <a:schemeClr val="tx1"/>
                </a:solidFill>
                <a:effectLst/>
                <a:latin typeface="+mn-lt"/>
                <a:ea typeface="+mn-ea"/>
                <a:cs typeface="+mn-cs"/>
              </a:rPr>
              <a:t> </a:t>
            </a:r>
            <a:r>
              <a:rPr lang="en-CA" sz="1200" b="0" i="0" u="none" strike="noStrike" kern="1200" baseline="0" dirty="0" err="1">
                <a:solidFill>
                  <a:schemeClr val="tx1"/>
                </a:solidFill>
                <a:effectLst/>
                <a:latin typeface="+mn-lt"/>
                <a:ea typeface="+mn-ea"/>
                <a:cs typeface="+mn-cs"/>
              </a:rPr>
              <a:t>d’impact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fédérale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s’ils</a:t>
            </a:r>
            <a:r>
              <a:rPr lang="en-CA" sz="1200" b="0" i="0" u="none" strike="noStrike" kern="1200" dirty="0">
                <a:solidFill>
                  <a:schemeClr val="tx1"/>
                </a:solidFill>
                <a:effectLst/>
                <a:latin typeface="+mn-lt"/>
                <a:ea typeface="+mn-ea"/>
                <a:cs typeface="+mn-cs"/>
              </a:rPr>
              <a:t> font </a:t>
            </a:r>
            <a:r>
              <a:rPr lang="en-CA" sz="1200" b="0" i="0" u="none" strike="noStrike" kern="1200" dirty="0" err="1">
                <a:solidFill>
                  <a:schemeClr val="tx1"/>
                </a:solidFill>
                <a:effectLst/>
                <a:latin typeface="+mn-lt"/>
                <a:ea typeface="+mn-ea"/>
                <a:cs typeface="+mn-cs"/>
              </a:rPr>
              <a:t>partie</a:t>
            </a:r>
            <a:r>
              <a:rPr lang="en-CA" sz="1200" b="0" i="0" u="none" strike="noStrike" kern="1200" dirty="0">
                <a:solidFill>
                  <a:schemeClr val="tx1"/>
                </a:solidFill>
                <a:effectLst/>
                <a:latin typeface="+mn-lt"/>
                <a:ea typeface="+mn-ea"/>
                <a:cs typeface="+mn-cs"/>
              </a:rPr>
              <a:t> d’un </a:t>
            </a:r>
            <a:r>
              <a:rPr lang="en-CA" sz="1200" b="0" i="0" u="none" strike="noStrike" kern="1200" dirty="0" err="1">
                <a:solidFill>
                  <a:schemeClr val="tx1"/>
                </a:solidFill>
                <a:effectLst/>
                <a:latin typeface="+mn-lt"/>
                <a:ea typeface="+mn-ea"/>
                <a:cs typeface="+mn-cs"/>
              </a:rPr>
              <a:t>projet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désigné</a:t>
            </a:r>
            <a:r>
              <a:rPr lang="en-CA" sz="1200" b="0" i="0" u="none" strike="noStrike" kern="1200" dirty="0">
                <a:solidFill>
                  <a:schemeClr val="tx1"/>
                </a:solidFill>
                <a:effectLst/>
                <a:latin typeface="+mn-lt"/>
                <a:ea typeface="+mn-ea"/>
                <a:cs typeface="+mn-cs"/>
              </a:rPr>
              <a:t> (par </a:t>
            </a:r>
            <a:r>
              <a:rPr lang="en-CA" sz="1200" b="0" i="0" u="none" strike="noStrike" kern="1200" dirty="0" err="1">
                <a:solidFill>
                  <a:schemeClr val="tx1"/>
                </a:solidFill>
                <a:effectLst/>
                <a:latin typeface="+mn-lt"/>
                <a:ea typeface="+mn-ea"/>
                <a:cs typeface="+mn-cs"/>
              </a:rPr>
              <a:t>exemple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une</a:t>
            </a:r>
            <a:r>
              <a:rPr lang="en-CA" sz="1200" b="0" i="0" u="none" strike="noStrike" kern="1200" dirty="0">
                <a:solidFill>
                  <a:schemeClr val="tx1"/>
                </a:solidFill>
                <a:effectLst/>
                <a:latin typeface="+mn-lt"/>
                <a:ea typeface="+mn-ea"/>
                <a:cs typeface="+mn-cs"/>
              </a:rPr>
              <a:t> mine).</a:t>
            </a:r>
          </a:p>
          <a:p>
            <a:pPr rtl="0" eaLnBrk="1" fontAlgn="auto" latinLnBrk="0" hangingPunct="1"/>
            <a:r>
              <a:rPr lang="en-CA" sz="1200" b="1" i="0" u="none" strike="noStrike" kern="1200" baseline="0" dirty="0" err="1">
                <a:solidFill>
                  <a:schemeClr val="tx1"/>
                </a:solidFill>
                <a:effectLst/>
                <a:latin typeface="+mn-lt"/>
                <a:ea typeface="+mn-ea"/>
                <a:cs typeface="+mn-cs"/>
              </a:rPr>
              <a:t>Énergie</a:t>
            </a:r>
            <a:r>
              <a:rPr lang="en-CA" sz="1200" b="1" i="0" u="none" strike="noStrike" kern="1200" baseline="0" dirty="0">
                <a:solidFill>
                  <a:schemeClr val="tx1"/>
                </a:solidFill>
                <a:effectLst/>
                <a:latin typeface="+mn-lt"/>
                <a:ea typeface="+mn-ea"/>
                <a:cs typeface="+mn-cs"/>
              </a:rPr>
              <a:t> </a:t>
            </a:r>
            <a:r>
              <a:rPr lang="en-CA" sz="1200" b="1" i="0" u="none" strike="noStrike" kern="1200" dirty="0" err="1">
                <a:solidFill>
                  <a:schemeClr val="tx1"/>
                </a:solidFill>
                <a:effectLst/>
                <a:latin typeface="+mn-lt"/>
                <a:ea typeface="+mn-ea"/>
                <a:cs typeface="+mn-cs"/>
              </a:rPr>
              <a:t>renouvelable</a:t>
            </a:r>
            <a:r>
              <a:rPr lang="en-CA" sz="1200" b="1" i="0" u="none" strike="noStrike" kern="1200" dirty="0">
                <a:solidFill>
                  <a:schemeClr val="tx1"/>
                </a:solidFill>
                <a:effectLst/>
                <a:latin typeface="+mn-lt"/>
                <a:ea typeface="+mn-ea"/>
                <a:cs typeface="+mn-cs"/>
              </a:rPr>
              <a:t> (par </a:t>
            </a:r>
            <a:r>
              <a:rPr lang="en-CA" sz="1200" b="1" i="0" u="none" strike="noStrike" kern="1200" dirty="0" err="1">
                <a:solidFill>
                  <a:schemeClr val="tx1"/>
                </a:solidFill>
                <a:effectLst/>
                <a:latin typeface="+mn-lt"/>
                <a:ea typeface="+mn-ea"/>
                <a:cs typeface="+mn-cs"/>
              </a:rPr>
              <a:t>exemple</a:t>
            </a:r>
            <a:r>
              <a:rPr lang="en-CA" sz="1200" b="1" i="0" u="none" strike="noStrike" kern="1200" dirty="0">
                <a:solidFill>
                  <a:schemeClr val="tx1"/>
                </a:solidFill>
                <a:effectLst/>
                <a:latin typeface="+mn-lt"/>
                <a:ea typeface="+mn-ea"/>
                <a:cs typeface="+mn-cs"/>
              </a:rPr>
              <a:t>, </a:t>
            </a:r>
            <a:r>
              <a:rPr lang="en-CA" sz="1200" b="1" i="0" u="none" strike="noStrike" kern="1200" baseline="0" dirty="0" err="1">
                <a:solidFill>
                  <a:schemeClr val="tx1"/>
                </a:solidFill>
                <a:effectLst/>
                <a:latin typeface="+mn-lt"/>
                <a:ea typeface="+mn-ea"/>
                <a:cs typeface="+mn-cs"/>
              </a:rPr>
              <a:t>énergie</a:t>
            </a:r>
            <a:r>
              <a:rPr lang="en-CA" sz="1200" b="1" i="0" u="none" strike="noStrike" kern="1200" baseline="0" dirty="0">
                <a:solidFill>
                  <a:schemeClr val="tx1"/>
                </a:solidFill>
                <a:effectLst/>
                <a:latin typeface="+mn-lt"/>
                <a:ea typeface="+mn-ea"/>
                <a:cs typeface="+mn-cs"/>
              </a:rPr>
              <a:t> </a:t>
            </a:r>
            <a:r>
              <a:rPr lang="en-CA" sz="1200" b="1" i="0" u="none" strike="noStrike" kern="1200" baseline="0" dirty="0" err="1">
                <a:solidFill>
                  <a:schemeClr val="tx1"/>
                </a:solidFill>
                <a:effectLst/>
                <a:latin typeface="+mn-lt"/>
                <a:ea typeface="+mn-ea"/>
                <a:cs typeface="+mn-cs"/>
              </a:rPr>
              <a:t>éolienne</a:t>
            </a:r>
            <a:r>
              <a:rPr lang="en-CA" sz="1200" b="1" i="0" u="none" strike="noStrike" kern="1200" baseline="0" dirty="0">
                <a:solidFill>
                  <a:schemeClr val="tx1"/>
                </a:solidFill>
                <a:effectLst/>
                <a:latin typeface="+mn-lt"/>
                <a:ea typeface="+mn-ea"/>
                <a:cs typeface="+mn-cs"/>
              </a:rPr>
              <a:t>, </a:t>
            </a:r>
            <a:r>
              <a:rPr lang="en-CA" sz="1200" b="1" i="0" u="none" strike="noStrike" kern="1200" baseline="0" dirty="0" err="1">
                <a:solidFill>
                  <a:schemeClr val="tx1"/>
                </a:solidFill>
                <a:effectLst/>
                <a:latin typeface="+mn-lt"/>
                <a:ea typeface="+mn-ea"/>
                <a:cs typeface="+mn-cs"/>
              </a:rPr>
              <a:t>marémotrice</a:t>
            </a:r>
            <a:r>
              <a:rPr lang="en-CA" sz="1200" b="1" i="0" u="none" strike="noStrike" kern="1200" baseline="0" dirty="0">
                <a:solidFill>
                  <a:schemeClr val="tx1"/>
                </a:solidFill>
                <a:effectLst/>
                <a:latin typeface="+mn-lt"/>
                <a:ea typeface="+mn-ea"/>
                <a:cs typeface="+mn-cs"/>
              </a:rPr>
              <a:t>, </a:t>
            </a:r>
            <a:r>
              <a:rPr lang="en-CA" sz="1200" b="1" i="0" u="none" strike="noStrike" kern="1200" baseline="0" dirty="0" err="1">
                <a:solidFill>
                  <a:schemeClr val="tx1"/>
                </a:solidFill>
                <a:effectLst/>
                <a:latin typeface="+mn-lt"/>
                <a:ea typeface="+mn-ea"/>
                <a:cs typeface="+mn-cs"/>
              </a:rPr>
              <a:t>hydroélectricité</a:t>
            </a:r>
            <a:r>
              <a:rPr lang="en-CA" sz="1200" b="1" i="0" u="none" strike="noStrike" kern="1200" baseline="0" dirty="0">
                <a:solidFill>
                  <a:schemeClr val="tx1"/>
                </a:solidFill>
                <a:effectLst/>
                <a:latin typeface="+mn-lt"/>
                <a:ea typeface="+mn-ea"/>
                <a:cs typeface="+mn-cs"/>
              </a:rPr>
              <a:t>) </a:t>
            </a:r>
            <a:endParaRPr lang="en-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err="1">
                <a:solidFill>
                  <a:schemeClr val="tx1"/>
                </a:solidFill>
                <a:effectLst/>
                <a:latin typeface="+mn-lt"/>
                <a:ea typeface="+mn-ea"/>
                <a:cs typeface="+mn-cs"/>
              </a:rPr>
              <a:t>Certains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d’énergie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renouvelable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sont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indiqués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dans</a:t>
            </a:r>
            <a:r>
              <a:rPr lang="en-CA" sz="1200" b="0" i="0" u="none" strike="noStrike" kern="1200" dirty="0">
                <a:solidFill>
                  <a:schemeClr val="tx1"/>
                </a:solidFill>
                <a:effectLst/>
                <a:latin typeface="+mn-lt"/>
                <a:ea typeface="+mn-ea"/>
                <a:cs typeface="+mn-cs"/>
              </a:rPr>
              <a:t> la </a:t>
            </a:r>
            <a:r>
              <a:rPr lang="en-CA" sz="1200" b="0" i="0" u="none" strike="noStrike" kern="1200" dirty="0" err="1">
                <a:solidFill>
                  <a:schemeClr val="tx1"/>
                </a:solidFill>
                <a:effectLst/>
                <a:latin typeface="+mn-lt"/>
                <a:ea typeface="+mn-ea"/>
                <a:cs typeface="+mn-cs"/>
              </a:rPr>
              <a:t>Liste</a:t>
            </a:r>
            <a:r>
              <a:rPr lang="en-CA" sz="1200" b="0" i="0" u="none" strike="noStrike" kern="1200" dirty="0">
                <a:solidFill>
                  <a:schemeClr val="tx1"/>
                </a:solidFill>
                <a:effectLst/>
                <a:latin typeface="+mn-lt"/>
                <a:ea typeface="+mn-ea"/>
                <a:cs typeface="+mn-cs"/>
              </a:rPr>
              <a:t> des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 </a:t>
            </a:r>
          </a:p>
          <a:p>
            <a:pPr rtl="0" eaLnBrk="1" fontAlgn="t" latinLnBrk="0" hangingPunct="1"/>
            <a:r>
              <a:rPr lang="en-CA" sz="1200" b="0" i="0" u="none" strike="noStrike" kern="1200" dirty="0">
                <a:solidFill>
                  <a:schemeClr val="tx1"/>
                </a:solidFill>
                <a:effectLst/>
                <a:latin typeface="+mn-lt"/>
                <a:ea typeface="+mn-ea"/>
                <a:cs typeface="+mn-cs"/>
              </a:rPr>
              <a:t>Installation de production </a:t>
            </a:r>
            <a:r>
              <a:rPr lang="en-CA" sz="1200" b="0" i="0" u="none" strike="noStrike" kern="1200" dirty="0" err="1">
                <a:solidFill>
                  <a:schemeClr val="tx1"/>
                </a:solidFill>
                <a:effectLst/>
                <a:latin typeface="+mn-lt"/>
                <a:ea typeface="+mn-ea"/>
                <a:cs typeface="+mn-cs"/>
              </a:rPr>
              <a:t>d'énergie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éolienne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extracôtière</a:t>
            </a:r>
            <a:r>
              <a:rPr lang="en-CA" sz="1200" b="0" i="0" u="none" strike="noStrike" kern="1200" dirty="0">
                <a:solidFill>
                  <a:schemeClr val="tx1"/>
                </a:solidFill>
                <a:effectLst/>
                <a:latin typeface="+mn-lt"/>
                <a:ea typeface="+mn-ea"/>
                <a:cs typeface="+mn-cs"/>
              </a:rPr>
              <a:t> avec 10 turbines </a:t>
            </a:r>
            <a:r>
              <a:rPr lang="en-CA" sz="1200" b="0" i="0" u="none" strike="noStrike" kern="1200" dirty="0" err="1">
                <a:solidFill>
                  <a:schemeClr val="tx1"/>
                </a:solidFill>
                <a:effectLst/>
                <a:latin typeface="+mn-lt"/>
                <a:ea typeface="+mn-ea"/>
                <a:cs typeface="+mn-cs"/>
              </a:rPr>
              <a:t>éoliennes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ou</a:t>
            </a:r>
            <a:r>
              <a:rPr lang="en-CA" sz="1200" b="0" i="0" u="none" strike="noStrike" kern="1200" dirty="0">
                <a:solidFill>
                  <a:schemeClr val="tx1"/>
                </a:solidFill>
                <a:effectLst/>
                <a:latin typeface="+mn-lt"/>
                <a:ea typeface="+mn-ea"/>
                <a:cs typeface="+mn-cs"/>
              </a:rPr>
              <a:t> plus</a:t>
            </a:r>
          </a:p>
          <a:p>
            <a:pPr rtl="0" eaLnBrk="1" fontAlgn="auto" latinLnBrk="0" hangingPunct="1"/>
            <a:r>
              <a:rPr lang="en-CA" sz="1200" b="0" i="0" u="none" strike="noStrike" kern="1200" dirty="0">
                <a:solidFill>
                  <a:schemeClr val="tx1"/>
                </a:solidFill>
                <a:effectLst/>
                <a:latin typeface="+mn-lt"/>
                <a:ea typeface="+mn-ea"/>
                <a:cs typeface="+mn-cs"/>
              </a:rPr>
              <a:t>Installation de production </a:t>
            </a:r>
            <a:r>
              <a:rPr lang="en-CA" sz="1200" b="0" i="0" u="none" strike="noStrike" kern="1200" dirty="0" err="1">
                <a:solidFill>
                  <a:schemeClr val="tx1"/>
                </a:solidFill>
                <a:effectLst/>
                <a:latin typeface="+mn-lt"/>
                <a:ea typeface="+mn-ea"/>
                <a:cs typeface="+mn-cs"/>
              </a:rPr>
              <a:t>d'énergie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marémotrice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ou</a:t>
            </a:r>
            <a:r>
              <a:rPr lang="en-CA" sz="1200" b="0" i="0" u="none" strike="noStrike" kern="1200" dirty="0">
                <a:solidFill>
                  <a:schemeClr val="tx1"/>
                </a:solidFill>
                <a:effectLst/>
                <a:latin typeface="+mn-lt"/>
                <a:ea typeface="+mn-ea"/>
                <a:cs typeface="+mn-cs"/>
              </a:rPr>
              <a:t> nouvelle </a:t>
            </a:r>
            <a:r>
              <a:rPr lang="en-CA" sz="1200" b="0" i="0" u="none" strike="noStrike" kern="1200" baseline="0" dirty="0">
                <a:solidFill>
                  <a:schemeClr val="tx1"/>
                </a:solidFill>
                <a:effectLst/>
                <a:latin typeface="+mn-lt"/>
                <a:ea typeface="+mn-ea"/>
                <a:cs typeface="+mn-cs"/>
              </a:rPr>
              <a:t>installation de production </a:t>
            </a:r>
            <a:r>
              <a:rPr lang="en-CA" sz="1200" b="0" i="0" u="none" strike="noStrike" kern="1200" baseline="0" dirty="0" err="1">
                <a:solidFill>
                  <a:schemeClr val="tx1"/>
                </a:solidFill>
                <a:effectLst/>
                <a:latin typeface="+mn-lt"/>
                <a:ea typeface="+mn-ea"/>
                <a:cs typeface="+mn-cs"/>
              </a:rPr>
              <a:t>d'énergie</a:t>
            </a:r>
            <a:r>
              <a:rPr lang="en-CA" sz="1200" b="0" i="0" u="none" strike="noStrike" kern="1200" baseline="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marémotrice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en</a:t>
            </a:r>
            <a:r>
              <a:rPr lang="en-CA" sz="1200" b="0" i="0" u="none" strike="noStrike" kern="1200" dirty="0">
                <a:solidFill>
                  <a:schemeClr val="tx1"/>
                </a:solidFill>
                <a:effectLst/>
                <a:latin typeface="+mn-lt"/>
                <a:ea typeface="+mn-ea"/>
                <a:cs typeface="+mn-cs"/>
              </a:rPr>
              <a:t> eau vive </a:t>
            </a:r>
            <a:r>
              <a:rPr lang="en-CA" sz="1200" b="0" i="0" u="none" strike="noStrike" kern="1200" dirty="0" err="1">
                <a:solidFill>
                  <a:schemeClr val="tx1"/>
                </a:solidFill>
                <a:effectLst/>
                <a:latin typeface="+mn-lt"/>
                <a:ea typeface="+mn-ea"/>
                <a:cs typeface="+mn-cs"/>
              </a:rPr>
              <a:t>d’une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capacité</a:t>
            </a:r>
            <a:r>
              <a:rPr lang="en-CA" sz="1200" b="0" i="0" u="none" strike="noStrike" kern="1200" dirty="0">
                <a:solidFill>
                  <a:schemeClr val="tx1"/>
                </a:solidFill>
                <a:effectLst/>
                <a:latin typeface="+mn-lt"/>
                <a:ea typeface="+mn-ea"/>
                <a:cs typeface="+mn-cs"/>
              </a:rPr>
              <a:t> de production de 15 MW </a:t>
            </a:r>
            <a:r>
              <a:rPr lang="en-CA" sz="1200" b="0" i="0" u="none" strike="noStrike" kern="1200" dirty="0" err="1">
                <a:solidFill>
                  <a:schemeClr val="tx1"/>
                </a:solidFill>
                <a:effectLst/>
                <a:latin typeface="+mn-lt"/>
                <a:ea typeface="+mn-ea"/>
                <a:cs typeface="+mn-cs"/>
              </a:rPr>
              <a:t>ou</a:t>
            </a:r>
            <a:r>
              <a:rPr lang="en-CA" sz="1200" b="0" i="0" u="none" strike="noStrike" kern="1200" dirty="0">
                <a:solidFill>
                  <a:schemeClr val="tx1"/>
                </a:solidFill>
                <a:effectLst/>
                <a:latin typeface="+mn-lt"/>
                <a:ea typeface="+mn-ea"/>
                <a:cs typeface="+mn-cs"/>
              </a:rPr>
              <a:t> plus</a:t>
            </a:r>
          </a:p>
          <a:p>
            <a:pPr rtl="0" eaLnBrk="1" fontAlgn="auto" latinLnBrk="0" hangingPunct="1"/>
            <a:r>
              <a:rPr lang="en-CA" sz="1200" b="0" i="0" u="none" strike="noStrike" kern="1200" dirty="0">
                <a:solidFill>
                  <a:schemeClr val="tx1"/>
                </a:solidFill>
                <a:effectLst/>
                <a:latin typeface="+mn-lt"/>
                <a:ea typeface="+mn-ea"/>
                <a:cs typeface="+mn-cs"/>
              </a:rPr>
              <a:t>Centrale </a:t>
            </a:r>
            <a:r>
              <a:rPr lang="en-CA" sz="1200" b="0" i="0" u="none" strike="noStrike" kern="1200" dirty="0" err="1">
                <a:solidFill>
                  <a:schemeClr val="tx1"/>
                </a:solidFill>
                <a:effectLst/>
                <a:latin typeface="+mn-lt"/>
                <a:ea typeface="+mn-ea"/>
                <a:cs typeface="+mn-cs"/>
              </a:rPr>
              <a:t>hydroélectrique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d’une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capacité</a:t>
            </a:r>
            <a:r>
              <a:rPr lang="en-CA" sz="1200" b="0" i="0" u="none" strike="noStrike" kern="1200" dirty="0">
                <a:solidFill>
                  <a:schemeClr val="tx1"/>
                </a:solidFill>
                <a:effectLst/>
                <a:latin typeface="+mn-lt"/>
                <a:ea typeface="+mn-ea"/>
                <a:cs typeface="+mn-cs"/>
              </a:rPr>
              <a:t> de production de</a:t>
            </a:r>
            <a:r>
              <a:rPr lang="en-CA" sz="1200" b="0" i="0" u="none" strike="noStrike" kern="1200" baseline="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200 MW </a:t>
            </a:r>
            <a:r>
              <a:rPr lang="en-CA" sz="1200" b="0" i="0" u="none" strike="noStrike" kern="1200" dirty="0" err="1">
                <a:solidFill>
                  <a:schemeClr val="tx1"/>
                </a:solidFill>
                <a:effectLst/>
                <a:latin typeface="+mn-lt"/>
                <a:ea typeface="+mn-ea"/>
                <a:cs typeface="+mn-cs"/>
              </a:rPr>
              <a:t>ou</a:t>
            </a:r>
            <a:r>
              <a:rPr lang="en-CA" sz="1200" b="0" i="0" u="none" strike="noStrike" kern="1200" dirty="0">
                <a:solidFill>
                  <a:schemeClr val="tx1"/>
                </a:solidFill>
                <a:effectLst/>
                <a:latin typeface="+mn-lt"/>
                <a:ea typeface="+mn-ea"/>
                <a:cs typeface="+mn-cs"/>
              </a:rPr>
              <a:t> plus</a:t>
            </a:r>
          </a:p>
          <a:p>
            <a:pPr rtl="0" eaLnBrk="1" fontAlgn="t" latinLnBrk="0" hangingPunct="1"/>
            <a:r>
              <a:rPr lang="en-CA" sz="1200" b="1" i="0" u="none" strike="noStrike" kern="1200" dirty="0" err="1">
                <a:solidFill>
                  <a:schemeClr val="tx1"/>
                </a:solidFill>
                <a:effectLst/>
                <a:latin typeface="+mn-lt"/>
                <a:ea typeface="+mn-ea"/>
                <a:cs typeface="+mn-cs"/>
              </a:rPr>
              <a:t>Hydrogène</a:t>
            </a:r>
            <a:r>
              <a:rPr lang="en-CA" sz="1200" b="1" i="0" u="none" strike="noStrike" kern="1200" dirty="0">
                <a:solidFill>
                  <a:schemeClr val="tx1"/>
                </a:solidFill>
                <a:effectLst/>
                <a:latin typeface="+mn-lt"/>
                <a:ea typeface="+mn-ea"/>
                <a:cs typeface="+mn-cs"/>
              </a:rPr>
              <a:t> </a:t>
            </a:r>
            <a:r>
              <a:rPr lang="en-CA" sz="1200" b="1" i="0" u="none" strike="noStrike" kern="1200" dirty="0" err="1">
                <a:solidFill>
                  <a:schemeClr val="tx1"/>
                </a:solidFill>
                <a:effectLst/>
                <a:latin typeface="+mn-lt"/>
                <a:ea typeface="+mn-ea"/>
                <a:cs typeface="+mn-cs"/>
              </a:rPr>
              <a:t>propre</a:t>
            </a:r>
            <a:endParaRPr lang="en-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a:solidFill>
                  <a:schemeClr val="tx1"/>
                </a:solidFill>
                <a:effectLst/>
                <a:latin typeface="+mn-lt"/>
                <a:ea typeface="+mn-ea"/>
                <a:cs typeface="+mn-cs"/>
              </a:rPr>
              <a:t>Non </a:t>
            </a:r>
            <a:r>
              <a:rPr lang="en-CA" sz="1200" b="0" i="0" u="none" strike="noStrike" kern="1200" dirty="0" err="1">
                <a:solidFill>
                  <a:schemeClr val="tx1"/>
                </a:solidFill>
                <a:effectLst/>
                <a:latin typeface="+mn-lt"/>
                <a:ea typeface="+mn-ea"/>
                <a:cs typeface="+mn-cs"/>
              </a:rPr>
              <a:t>explicitement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visé</a:t>
            </a:r>
            <a:r>
              <a:rPr lang="en-CA" sz="1200" b="0" i="0" u="none" strike="noStrike" kern="1200" dirty="0">
                <a:solidFill>
                  <a:schemeClr val="tx1"/>
                </a:solidFill>
                <a:effectLst/>
                <a:latin typeface="+mn-lt"/>
                <a:ea typeface="+mn-ea"/>
                <a:cs typeface="+mn-cs"/>
              </a:rPr>
              <a:t> par la </a:t>
            </a:r>
            <a:r>
              <a:rPr lang="en-CA" sz="1200" b="0" i="0" u="none" strike="noStrike" kern="1200" dirty="0" err="1">
                <a:solidFill>
                  <a:schemeClr val="tx1"/>
                </a:solidFill>
                <a:effectLst/>
                <a:latin typeface="+mn-lt"/>
                <a:ea typeface="+mn-ea"/>
                <a:cs typeface="+mn-cs"/>
              </a:rPr>
              <a:t>Liste</a:t>
            </a:r>
            <a:r>
              <a:rPr lang="en-CA" sz="1200" b="0" i="0" u="none" strike="noStrike" kern="1200" dirty="0">
                <a:solidFill>
                  <a:schemeClr val="tx1"/>
                </a:solidFill>
                <a:effectLst/>
                <a:latin typeface="+mn-lt"/>
                <a:ea typeface="+mn-ea"/>
                <a:cs typeface="+mn-cs"/>
              </a:rPr>
              <a:t> des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Toutefois</a:t>
            </a:r>
            <a:r>
              <a:rPr lang="en-CA" sz="1200" b="0" i="0" u="none" strike="noStrike" kern="1200" dirty="0">
                <a:solidFill>
                  <a:schemeClr val="tx1"/>
                </a:solidFill>
                <a:effectLst/>
                <a:latin typeface="+mn-lt"/>
                <a:ea typeface="+mn-ea"/>
                <a:cs typeface="+mn-cs"/>
              </a:rPr>
              <a:t>, les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d’hydrogène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propre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pourraient</a:t>
            </a:r>
            <a:r>
              <a:rPr lang="en-CA" sz="1200" b="0" i="0" u="none" strike="noStrike" kern="1200" dirty="0">
                <a:solidFill>
                  <a:schemeClr val="tx1"/>
                </a:solidFill>
                <a:effectLst/>
                <a:latin typeface="+mn-lt"/>
                <a:ea typeface="+mn-ea"/>
                <a:cs typeface="+mn-cs"/>
              </a:rPr>
              <a:t> faire </a:t>
            </a:r>
            <a:r>
              <a:rPr lang="en-CA" sz="1200" b="0" i="0" u="none" strike="noStrike" kern="1200" dirty="0" err="1">
                <a:solidFill>
                  <a:schemeClr val="tx1"/>
                </a:solidFill>
                <a:effectLst/>
                <a:latin typeface="+mn-lt"/>
                <a:ea typeface="+mn-ea"/>
                <a:cs typeface="+mn-cs"/>
              </a:rPr>
              <a:t>l’objet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d’une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évaluation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d’impact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fédérale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s’ils</a:t>
            </a:r>
            <a:r>
              <a:rPr lang="en-CA" sz="1200" b="0" i="0" u="none" strike="noStrike" kern="1200" dirty="0">
                <a:solidFill>
                  <a:schemeClr val="tx1"/>
                </a:solidFill>
                <a:effectLst/>
                <a:latin typeface="+mn-lt"/>
                <a:ea typeface="+mn-ea"/>
                <a:cs typeface="+mn-cs"/>
              </a:rPr>
              <a:t> font </a:t>
            </a:r>
            <a:r>
              <a:rPr lang="en-CA" sz="1200" b="0" i="0" u="none" strike="noStrike" kern="1200" dirty="0" err="1">
                <a:solidFill>
                  <a:schemeClr val="tx1"/>
                </a:solidFill>
                <a:effectLst/>
                <a:latin typeface="+mn-lt"/>
                <a:ea typeface="+mn-ea"/>
                <a:cs typeface="+mn-cs"/>
              </a:rPr>
              <a:t>partie</a:t>
            </a:r>
            <a:r>
              <a:rPr lang="en-CA" sz="1200" b="0" i="0" u="none" strike="noStrike" kern="1200" dirty="0">
                <a:solidFill>
                  <a:schemeClr val="tx1"/>
                </a:solidFill>
                <a:effectLst/>
                <a:latin typeface="+mn-lt"/>
                <a:ea typeface="+mn-ea"/>
                <a:cs typeface="+mn-cs"/>
              </a:rPr>
              <a:t> d’un </a:t>
            </a:r>
            <a:r>
              <a:rPr lang="en-CA" sz="1200" b="0" i="0" u="none" strike="noStrike" kern="1200" dirty="0" err="1">
                <a:solidFill>
                  <a:schemeClr val="tx1"/>
                </a:solidFill>
                <a:effectLst/>
                <a:latin typeface="+mn-lt"/>
                <a:ea typeface="+mn-ea"/>
                <a:cs typeface="+mn-cs"/>
              </a:rPr>
              <a:t>projet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désigné</a:t>
            </a:r>
            <a:r>
              <a:rPr lang="en-CA" sz="1200" b="0" i="0" u="none" strike="noStrike" kern="1200" dirty="0">
                <a:solidFill>
                  <a:schemeClr val="tx1"/>
                </a:solidFill>
                <a:effectLst/>
                <a:latin typeface="+mn-lt"/>
                <a:ea typeface="+mn-ea"/>
                <a:cs typeface="+mn-cs"/>
              </a:rPr>
              <a:t> (par </a:t>
            </a:r>
            <a:r>
              <a:rPr lang="en-CA" sz="1200" b="0" i="0" u="none" strike="noStrike" kern="1200" dirty="0" err="1">
                <a:solidFill>
                  <a:schemeClr val="tx1"/>
                </a:solidFill>
                <a:effectLst/>
                <a:latin typeface="+mn-lt"/>
                <a:ea typeface="+mn-ea"/>
                <a:cs typeface="+mn-cs"/>
              </a:rPr>
              <a:t>exemple</a:t>
            </a:r>
            <a:r>
              <a:rPr lang="en-CA" sz="1200" b="0" i="0" u="none" strike="noStrike" kern="1200" dirty="0">
                <a:solidFill>
                  <a:schemeClr val="tx1"/>
                </a:solidFill>
                <a:effectLst/>
                <a:latin typeface="+mn-lt"/>
                <a:ea typeface="+mn-ea"/>
                <a:cs typeface="+mn-cs"/>
              </a:rPr>
              <a:t>, un nouveau pipeline de 75 km </a:t>
            </a:r>
            <a:r>
              <a:rPr lang="en-CA" sz="1200" b="0" i="0" u="none" strike="noStrike" kern="1200" dirty="0" err="1">
                <a:solidFill>
                  <a:schemeClr val="tx1"/>
                </a:solidFill>
                <a:effectLst/>
                <a:latin typeface="+mn-lt"/>
                <a:ea typeface="+mn-ea"/>
                <a:cs typeface="+mn-cs"/>
              </a:rPr>
              <a:t>ou</a:t>
            </a:r>
            <a:r>
              <a:rPr lang="en-CA" sz="1200" b="0" i="0" u="none" strike="noStrike" kern="1200" dirty="0">
                <a:solidFill>
                  <a:schemeClr val="tx1"/>
                </a:solidFill>
                <a:effectLst/>
                <a:latin typeface="+mn-lt"/>
                <a:ea typeface="+mn-ea"/>
                <a:cs typeface="+mn-cs"/>
              </a:rPr>
              <a:t> plus </a:t>
            </a:r>
            <a:r>
              <a:rPr lang="en-CA" sz="1200" b="0" i="0" u="none" strike="noStrike" kern="1200" dirty="0" err="1">
                <a:solidFill>
                  <a:schemeClr val="tx1"/>
                </a:solidFill>
                <a:effectLst/>
                <a:latin typeface="+mn-lt"/>
                <a:ea typeface="+mn-ea"/>
                <a:cs typeface="+mn-cs"/>
              </a:rPr>
              <a:t>dans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une</a:t>
            </a:r>
            <a:r>
              <a:rPr lang="en-CA" sz="1200" b="0" i="0" u="none" strike="noStrike" kern="1200" dirty="0">
                <a:solidFill>
                  <a:schemeClr val="tx1"/>
                </a:solidFill>
                <a:effectLst/>
                <a:latin typeface="+mn-lt"/>
                <a:ea typeface="+mn-ea"/>
                <a:cs typeface="+mn-cs"/>
              </a:rPr>
              <a:t> nouvelle emprise).</a:t>
            </a:r>
          </a:p>
          <a:p>
            <a:pPr rtl="0" eaLnBrk="1" fontAlgn="t" latinLnBrk="0" hangingPunct="1"/>
            <a:r>
              <a:rPr lang="en-CA" sz="1200" b="1" i="0" u="none" strike="noStrike" kern="1200" dirty="0" err="1">
                <a:solidFill>
                  <a:schemeClr val="tx1"/>
                </a:solidFill>
                <a:effectLst/>
                <a:latin typeface="+mn-lt"/>
                <a:ea typeface="+mn-ea"/>
                <a:cs typeface="+mn-cs"/>
              </a:rPr>
              <a:t>Petits</a:t>
            </a:r>
            <a:r>
              <a:rPr lang="en-CA" sz="1200" b="1" i="0" u="none" strike="noStrike" kern="1200" dirty="0">
                <a:solidFill>
                  <a:schemeClr val="tx1"/>
                </a:solidFill>
                <a:effectLst/>
                <a:latin typeface="+mn-lt"/>
                <a:ea typeface="+mn-ea"/>
                <a:cs typeface="+mn-cs"/>
              </a:rPr>
              <a:t> </a:t>
            </a:r>
            <a:r>
              <a:rPr lang="en-CA" sz="1200" b="1" i="0" u="none" strike="noStrike" kern="1200" dirty="0" err="1">
                <a:solidFill>
                  <a:schemeClr val="tx1"/>
                </a:solidFill>
                <a:effectLst/>
                <a:latin typeface="+mn-lt"/>
                <a:ea typeface="+mn-ea"/>
                <a:cs typeface="+mn-cs"/>
              </a:rPr>
              <a:t>réacteurs</a:t>
            </a:r>
            <a:r>
              <a:rPr lang="en-CA" sz="1200" b="1" i="0" u="none" strike="noStrike" kern="1200" dirty="0">
                <a:solidFill>
                  <a:schemeClr val="tx1"/>
                </a:solidFill>
                <a:effectLst/>
                <a:latin typeface="+mn-lt"/>
                <a:ea typeface="+mn-ea"/>
                <a:cs typeface="+mn-cs"/>
              </a:rPr>
              <a:t> </a:t>
            </a:r>
            <a:r>
              <a:rPr lang="en-CA" sz="1200" b="1" i="0" u="none" strike="noStrike" kern="1200" dirty="0" err="1">
                <a:solidFill>
                  <a:schemeClr val="tx1"/>
                </a:solidFill>
                <a:effectLst/>
                <a:latin typeface="+mn-lt"/>
                <a:ea typeface="+mn-ea"/>
                <a:cs typeface="+mn-cs"/>
              </a:rPr>
              <a:t>modulaires</a:t>
            </a:r>
            <a:endParaRPr lang="en-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err="1">
                <a:solidFill>
                  <a:schemeClr val="tx1"/>
                </a:solidFill>
                <a:effectLst/>
                <a:latin typeface="+mn-lt"/>
                <a:ea typeface="+mn-ea"/>
                <a:cs typeface="+mn-cs"/>
              </a:rPr>
              <a:t>Certains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petits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réacteurs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modulaires</a:t>
            </a:r>
            <a:r>
              <a:rPr lang="en-CA" sz="1200" b="0" i="0" u="none" strike="noStrike" kern="1200" dirty="0">
                <a:solidFill>
                  <a:schemeClr val="tx1"/>
                </a:solidFill>
                <a:effectLst/>
                <a:latin typeface="+mn-lt"/>
                <a:ea typeface="+mn-ea"/>
                <a:cs typeface="+mn-cs"/>
              </a:rPr>
              <a:t> (PRM) </a:t>
            </a:r>
            <a:r>
              <a:rPr lang="en-CA" sz="1200" b="0" i="0" u="none" strike="noStrike" kern="1200" dirty="0" err="1">
                <a:solidFill>
                  <a:schemeClr val="tx1"/>
                </a:solidFill>
                <a:effectLst/>
                <a:latin typeface="+mn-lt"/>
                <a:ea typeface="+mn-ea"/>
                <a:cs typeface="+mn-cs"/>
              </a:rPr>
              <a:t>sont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indiqués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dans</a:t>
            </a:r>
            <a:r>
              <a:rPr lang="en-CA" sz="1200" b="0" i="0" u="none" strike="noStrike" kern="1200" dirty="0">
                <a:solidFill>
                  <a:schemeClr val="tx1"/>
                </a:solidFill>
                <a:effectLst/>
                <a:latin typeface="+mn-lt"/>
                <a:ea typeface="+mn-ea"/>
                <a:cs typeface="+mn-cs"/>
              </a:rPr>
              <a:t> la </a:t>
            </a:r>
            <a:r>
              <a:rPr lang="en-CA" sz="1200" b="0" i="0" u="none" strike="noStrike" kern="1200" dirty="0" err="1">
                <a:solidFill>
                  <a:schemeClr val="tx1"/>
                </a:solidFill>
                <a:effectLst/>
                <a:latin typeface="+mn-lt"/>
                <a:ea typeface="+mn-ea"/>
                <a:cs typeface="+mn-cs"/>
              </a:rPr>
              <a:t>Liste</a:t>
            </a:r>
            <a:r>
              <a:rPr lang="en-CA" sz="1200" b="0" i="0" u="none" strike="noStrike" kern="1200" dirty="0">
                <a:solidFill>
                  <a:schemeClr val="tx1"/>
                </a:solidFill>
                <a:effectLst/>
                <a:latin typeface="+mn-lt"/>
                <a:ea typeface="+mn-ea"/>
                <a:cs typeface="+mn-cs"/>
              </a:rPr>
              <a:t> des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 </a:t>
            </a:r>
          </a:p>
          <a:p>
            <a:pPr rtl="0" eaLnBrk="1" fontAlgn="t" latinLnBrk="0" hangingPunct="1"/>
            <a:r>
              <a:rPr lang="en-CA" sz="1200" b="0" i="0" u="none" strike="noStrike" kern="1200" dirty="0">
                <a:solidFill>
                  <a:schemeClr val="tx1"/>
                </a:solidFill>
                <a:effectLst/>
                <a:latin typeface="+mn-lt"/>
                <a:ea typeface="+mn-ea"/>
                <a:cs typeface="+mn-cs"/>
              </a:rPr>
              <a:t>     Nouveaux PRM sur les sites </a:t>
            </a:r>
            <a:r>
              <a:rPr lang="en-CA" sz="1200" b="0" i="0" u="none" strike="noStrike" kern="1200" dirty="0" err="1">
                <a:solidFill>
                  <a:schemeClr val="tx1"/>
                </a:solidFill>
                <a:effectLst/>
                <a:latin typeface="+mn-lt"/>
                <a:ea typeface="+mn-ea"/>
                <a:cs typeface="+mn-cs"/>
              </a:rPr>
              <a:t>existants</a:t>
            </a:r>
            <a:r>
              <a:rPr lang="en-CA" sz="1200" b="0" i="0" u="none" strike="noStrike" kern="1200" dirty="0">
                <a:solidFill>
                  <a:schemeClr val="tx1"/>
                </a:solidFill>
                <a:effectLst/>
                <a:latin typeface="+mn-lt"/>
                <a:ea typeface="+mn-ea"/>
                <a:cs typeface="+mn-cs"/>
              </a:rPr>
              <a:t> de </a:t>
            </a:r>
            <a:r>
              <a:rPr lang="en-CA" sz="1200" b="0" i="0" u="none" strike="noStrike" kern="1200" dirty="0" err="1">
                <a:solidFill>
                  <a:schemeClr val="tx1"/>
                </a:solidFill>
                <a:effectLst/>
                <a:latin typeface="+mn-lt"/>
                <a:ea typeface="+mn-ea"/>
                <a:cs typeface="+mn-cs"/>
              </a:rPr>
              <a:t>catégorie</a:t>
            </a:r>
            <a:r>
              <a:rPr lang="en-CA" sz="1200" b="0" i="0" u="none" strike="noStrike" kern="1200" dirty="0">
                <a:solidFill>
                  <a:schemeClr val="tx1"/>
                </a:solidFill>
                <a:effectLst/>
                <a:latin typeface="+mn-lt"/>
                <a:ea typeface="+mn-ea"/>
                <a:cs typeface="+mn-cs"/>
              </a:rPr>
              <a:t> IA </a:t>
            </a:r>
            <a:r>
              <a:rPr lang="en-CA" sz="1200" b="0" i="0" u="none" strike="noStrike" kern="1200" dirty="0" err="1">
                <a:solidFill>
                  <a:schemeClr val="tx1"/>
                </a:solidFill>
                <a:effectLst/>
                <a:latin typeface="+mn-lt"/>
                <a:ea typeface="+mn-ea"/>
                <a:cs typeface="+mn-cs"/>
              </a:rPr>
              <a:t>ayant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une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capacité</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thermique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combinée</a:t>
            </a:r>
            <a:r>
              <a:rPr lang="en-CA" sz="1200" b="0" i="0" u="none" strike="noStrike" kern="1200" dirty="0">
                <a:solidFill>
                  <a:schemeClr val="tx1"/>
                </a:solidFill>
                <a:effectLst/>
                <a:latin typeface="+mn-lt"/>
                <a:ea typeface="+mn-ea"/>
                <a:cs typeface="+mn-cs"/>
              </a:rPr>
              <a:t> de plus de 900 </a:t>
            </a:r>
            <a:r>
              <a:rPr lang="en-CA" sz="1200" b="0" i="0" u="none" strike="noStrike" kern="1200" dirty="0" err="1">
                <a:solidFill>
                  <a:schemeClr val="tx1"/>
                </a:solidFill>
                <a:effectLst/>
                <a:latin typeface="+mn-lt"/>
                <a:ea typeface="+mn-ea"/>
                <a:cs typeface="+mn-cs"/>
              </a:rPr>
              <a:t>MWth</a:t>
            </a:r>
            <a:endParaRPr lang="en-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a:solidFill>
                  <a:schemeClr val="tx1"/>
                </a:solidFill>
                <a:effectLst/>
                <a:latin typeface="+mn-lt"/>
                <a:ea typeface="+mn-ea"/>
                <a:cs typeface="+mn-cs"/>
              </a:rPr>
              <a:t>     Nouveaux PRM </a:t>
            </a:r>
            <a:r>
              <a:rPr lang="en-CA" sz="1200" b="0" i="0" u="none" strike="noStrike" kern="1200" dirty="0" err="1">
                <a:solidFill>
                  <a:schemeClr val="tx1"/>
                </a:solidFill>
                <a:effectLst/>
                <a:latin typeface="+mn-lt"/>
                <a:ea typeface="+mn-ea"/>
                <a:cs typeface="+mn-cs"/>
              </a:rPr>
              <a:t>en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dehors</a:t>
            </a:r>
            <a:r>
              <a:rPr lang="en-CA" sz="1200" b="0" i="0" u="none" strike="noStrike" kern="1200" dirty="0">
                <a:solidFill>
                  <a:schemeClr val="tx1"/>
                </a:solidFill>
                <a:effectLst/>
                <a:latin typeface="+mn-lt"/>
                <a:ea typeface="+mn-ea"/>
                <a:cs typeface="+mn-cs"/>
              </a:rPr>
              <a:t> des sites </a:t>
            </a:r>
            <a:r>
              <a:rPr lang="en-CA" sz="1200" b="0" i="0" u="none" strike="noStrike" kern="1200" dirty="0" err="1">
                <a:solidFill>
                  <a:schemeClr val="tx1"/>
                </a:solidFill>
                <a:effectLst/>
                <a:latin typeface="+mn-lt"/>
                <a:ea typeface="+mn-ea"/>
                <a:cs typeface="+mn-cs"/>
              </a:rPr>
              <a:t>visés</a:t>
            </a:r>
            <a:r>
              <a:rPr lang="en-CA" sz="1200" b="0" i="0" u="none" strike="noStrike" kern="1200" baseline="0" dirty="0">
                <a:solidFill>
                  <a:schemeClr val="tx1"/>
                </a:solidFill>
                <a:effectLst/>
                <a:latin typeface="+mn-lt"/>
                <a:ea typeface="+mn-ea"/>
                <a:cs typeface="+mn-cs"/>
              </a:rPr>
              <a:t> par les </a:t>
            </a:r>
            <a:r>
              <a:rPr lang="en-CA" sz="1200" b="0" i="0" u="none" strike="noStrike" kern="1200" baseline="0" dirty="0" err="1">
                <a:solidFill>
                  <a:schemeClr val="tx1"/>
                </a:solidFill>
                <a:effectLst/>
                <a:latin typeface="+mn-lt"/>
                <a:ea typeface="+mn-ea"/>
                <a:cs typeface="+mn-cs"/>
              </a:rPr>
              <a:t>permis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existants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ayant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une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capacité</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thermique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combinée</a:t>
            </a:r>
            <a:r>
              <a:rPr lang="en-CA" sz="1200" b="0" i="0" u="none" strike="noStrike" kern="1200" dirty="0">
                <a:solidFill>
                  <a:schemeClr val="tx1"/>
                </a:solidFill>
                <a:effectLst/>
                <a:latin typeface="+mn-lt"/>
                <a:ea typeface="+mn-ea"/>
                <a:cs typeface="+mn-cs"/>
              </a:rPr>
              <a:t> de plus de 200 </a:t>
            </a:r>
            <a:r>
              <a:rPr lang="en-CA" sz="1200" b="0" i="0" u="none" strike="noStrike" kern="1200" dirty="0" err="1">
                <a:solidFill>
                  <a:schemeClr val="tx1"/>
                </a:solidFill>
                <a:effectLst/>
                <a:latin typeface="+mn-lt"/>
                <a:ea typeface="+mn-ea"/>
                <a:cs typeface="+mn-cs"/>
              </a:rPr>
              <a:t>MWth</a:t>
            </a:r>
            <a:endParaRPr lang="en-CA" sz="1200" b="0" i="0" u="none" strike="noStrike" kern="1200" dirty="0">
              <a:solidFill>
                <a:schemeClr val="tx1"/>
              </a:solidFill>
              <a:effectLst/>
              <a:latin typeface="+mn-lt"/>
              <a:ea typeface="+mn-ea"/>
              <a:cs typeface="+mn-cs"/>
            </a:endParaRPr>
          </a:p>
          <a:p>
            <a:pPr rtl="0" eaLnBrk="1" fontAlgn="t" latinLnBrk="0" hangingPunct="1"/>
            <a:r>
              <a:rPr lang="en-CA" sz="1200" b="1" i="0" u="none" strike="noStrike" kern="1200" dirty="0" err="1">
                <a:solidFill>
                  <a:schemeClr val="tx1"/>
                </a:solidFill>
                <a:effectLst/>
                <a:latin typeface="+mn-lt"/>
                <a:ea typeface="+mn-ea"/>
                <a:cs typeface="+mn-cs"/>
              </a:rPr>
              <a:t>Minéraux</a:t>
            </a:r>
            <a:r>
              <a:rPr lang="en-CA" sz="1200" b="1" i="0" u="none" strike="noStrike" kern="1200" dirty="0">
                <a:solidFill>
                  <a:schemeClr val="tx1"/>
                </a:solidFill>
                <a:effectLst/>
                <a:latin typeface="+mn-lt"/>
                <a:ea typeface="+mn-ea"/>
                <a:cs typeface="+mn-cs"/>
              </a:rPr>
              <a:t> critiques</a:t>
            </a:r>
            <a:endParaRPr lang="en-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err="1">
                <a:solidFill>
                  <a:schemeClr val="tx1"/>
                </a:solidFill>
                <a:effectLst/>
                <a:latin typeface="+mn-lt"/>
                <a:ea typeface="+mn-ea"/>
                <a:cs typeface="+mn-cs"/>
              </a:rPr>
              <a:t>Certains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d’exploitation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minière</a:t>
            </a:r>
            <a:r>
              <a:rPr lang="en-CA" sz="1200" b="0" i="0" u="none" strike="noStrike" kern="1200" dirty="0">
                <a:solidFill>
                  <a:schemeClr val="tx1"/>
                </a:solidFill>
                <a:effectLst/>
                <a:latin typeface="+mn-lt"/>
                <a:ea typeface="+mn-ea"/>
                <a:cs typeface="+mn-cs"/>
              </a:rPr>
              <a:t> de </a:t>
            </a:r>
            <a:r>
              <a:rPr lang="en-CA" sz="1200" b="0" i="0" u="none" strike="noStrike" kern="1200" dirty="0" err="1">
                <a:solidFill>
                  <a:schemeClr val="tx1"/>
                </a:solidFill>
                <a:effectLst/>
                <a:latin typeface="+mn-lt"/>
                <a:ea typeface="+mn-ea"/>
                <a:cs typeface="+mn-cs"/>
              </a:rPr>
              <a:t>minéraux</a:t>
            </a:r>
            <a:r>
              <a:rPr lang="en-CA" sz="1200" b="0" i="0" u="none" strike="noStrike" kern="1200" dirty="0">
                <a:solidFill>
                  <a:schemeClr val="tx1"/>
                </a:solidFill>
                <a:effectLst/>
                <a:latin typeface="+mn-lt"/>
                <a:ea typeface="+mn-ea"/>
                <a:cs typeface="+mn-cs"/>
              </a:rPr>
              <a:t> critiques </a:t>
            </a:r>
            <a:r>
              <a:rPr lang="en-CA" sz="1200" b="0" i="0" u="none" strike="noStrike" kern="1200" dirty="0" err="1">
                <a:solidFill>
                  <a:schemeClr val="tx1"/>
                </a:solidFill>
                <a:effectLst/>
                <a:latin typeface="+mn-lt"/>
                <a:ea typeface="+mn-ea"/>
                <a:cs typeface="+mn-cs"/>
              </a:rPr>
              <a:t>sont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indiqués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dans</a:t>
            </a:r>
            <a:r>
              <a:rPr lang="en-CA" sz="1200" b="0" i="0" u="none" strike="noStrike" kern="1200" dirty="0">
                <a:solidFill>
                  <a:schemeClr val="tx1"/>
                </a:solidFill>
                <a:effectLst/>
                <a:latin typeface="+mn-lt"/>
                <a:ea typeface="+mn-ea"/>
                <a:cs typeface="+mn-cs"/>
              </a:rPr>
              <a:t> la </a:t>
            </a:r>
            <a:r>
              <a:rPr lang="en-CA" sz="1200" b="0" i="0" u="none" strike="noStrike" kern="1200" dirty="0" err="1">
                <a:solidFill>
                  <a:schemeClr val="tx1"/>
                </a:solidFill>
                <a:effectLst/>
                <a:latin typeface="+mn-lt"/>
                <a:ea typeface="+mn-ea"/>
                <a:cs typeface="+mn-cs"/>
              </a:rPr>
              <a:t>Liste</a:t>
            </a:r>
            <a:r>
              <a:rPr lang="en-CA" sz="1200" b="0" i="0" u="none" strike="noStrike" kern="1200" dirty="0">
                <a:solidFill>
                  <a:schemeClr val="tx1"/>
                </a:solidFill>
                <a:effectLst/>
                <a:latin typeface="+mn-lt"/>
                <a:ea typeface="+mn-ea"/>
                <a:cs typeface="+mn-cs"/>
              </a:rPr>
              <a:t> des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a:t>
            </a:r>
          </a:p>
          <a:p>
            <a:pPr rtl="0" eaLnBrk="1" fontAlgn="t" latinLnBrk="0" hangingPunct="1"/>
            <a:r>
              <a:rPr lang="en-CA" sz="1200" b="0" i="0" u="none" strike="noStrike" kern="1200" dirty="0">
                <a:solidFill>
                  <a:schemeClr val="tx1"/>
                </a:solidFill>
                <a:effectLst/>
                <a:latin typeface="+mn-lt"/>
                <a:ea typeface="+mn-ea"/>
                <a:cs typeface="+mn-cs"/>
              </a:rPr>
              <a:t>Mine </a:t>
            </a:r>
            <a:r>
              <a:rPr lang="en-CA" sz="1200" b="0" i="0" u="none" strike="noStrike" kern="1200" dirty="0" err="1">
                <a:solidFill>
                  <a:schemeClr val="tx1"/>
                </a:solidFill>
                <a:effectLst/>
                <a:latin typeface="+mn-lt"/>
                <a:ea typeface="+mn-ea"/>
                <a:cs typeface="+mn-cs"/>
              </a:rPr>
              <a:t>métallifère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ou</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usine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metallurgique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d’une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capacité</a:t>
            </a:r>
            <a:r>
              <a:rPr lang="en-CA" sz="1200" b="0" i="0" u="none" strike="noStrike" kern="1200" dirty="0">
                <a:solidFill>
                  <a:schemeClr val="tx1"/>
                </a:solidFill>
                <a:effectLst/>
                <a:latin typeface="+mn-lt"/>
                <a:ea typeface="+mn-ea"/>
                <a:cs typeface="+mn-cs"/>
              </a:rPr>
              <a:t> de 5 000 t/jour </a:t>
            </a:r>
            <a:r>
              <a:rPr lang="en-CA" sz="1200" b="0" i="0" u="none" strike="noStrike" kern="1200" dirty="0" err="1">
                <a:solidFill>
                  <a:schemeClr val="tx1"/>
                </a:solidFill>
                <a:effectLst/>
                <a:latin typeface="+mn-lt"/>
                <a:ea typeface="+mn-ea"/>
                <a:cs typeface="+mn-cs"/>
              </a:rPr>
              <a:t>ou</a:t>
            </a:r>
            <a:r>
              <a:rPr lang="en-CA" sz="1200" b="0" i="0" u="none" strike="noStrike" kern="1200" dirty="0">
                <a:solidFill>
                  <a:schemeClr val="tx1"/>
                </a:solidFill>
                <a:effectLst/>
                <a:latin typeface="+mn-lt"/>
                <a:ea typeface="+mn-ea"/>
                <a:cs typeface="+mn-cs"/>
              </a:rPr>
              <a:t> plus</a:t>
            </a:r>
          </a:p>
          <a:p>
            <a:pPr rtl="0" eaLnBrk="1" fontAlgn="t" latinLnBrk="0" hangingPunct="1"/>
            <a:r>
              <a:rPr lang="en-CA" sz="1200" b="0" i="0" u="none" strike="noStrike" kern="1200" dirty="0">
                <a:solidFill>
                  <a:schemeClr val="tx1"/>
                </a:solidFill>
                <a:effectLst/>
                <a:latin typeface="+mn-lt"/>
                <a:ea typeface="+mn-ea"/>
                <a:cs typeface="+mn-cs"/>
              </a:rPr>
              <a:t>Mine de </a:t>
            </a:r>
            <a:r>
              <a:rPr lang="en-CA" sz="1200" b="0" i="0" u="none" strike="noStrike" kern="1200" dirty="0" err="1">
                <a:solidFill>
                  <a:schemeClr val="tx1"/>
                </a:solidFill>
                <a:effectLst/>
                <a:latin typeface="+mn-lt"/>
                <a:ea typeface="+mn-ea"/>
                <a:cs typeface="+mn-cs"/>
              </a:rPr>
              <a:t>terres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rares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d’une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capacité</a:t>
            </a:r>
            <a:r>
              <a:rPr lang="en-CA" sz="1200" b="0" i="0" u="none" strike="noStrike" kern="1200" dirty="0">
                <a:solidFill>
                  <a:schemeClr val="tx1"/>
                </a:solidFill>
                <a:effectLst/>
                <a:latin typeface="+mn-lt"/>
                <a:ea typeface="+mn-ea"/>
                <a:cs typeface="+mn-cs"/>
              </a:rPr>
              <a:t> de production de 2 500 t/jour </a:t>
            </a:r>
            <a:r>
              <a:rPr lang="en-CA" sz="1200" b="0" i="0" u="none" strike="noStrike" kern="1200" dirty="0" err="1">
                <a:solidFill>
                  <a:schemeClr val="tx1"/>
                </a:solidFill>
                <a:effectLst/>
                <a:latin typeface="+mn-lt"/>
                <a:ea typeface="+mn-ea"/>
                <a:cs typeface="+mn-cs"/>
              </a:rPr>
              <a:t>ou</a:t>
            </a:r>
            <a:r>
              <a:rPr lang="en-CA" sz="1200" b="0" i="0" u="none" strike="noStrike" kern="1200" dirty="0">
                <a:solidFill>
                  <a:schemeClr val="tx1"/>
                </a:solidFill>
                <a:effectLst/>
                <a:latin typeface="+mn-lt"/>
                <a:ea typeface="+mn-ea"/>
                <a:cs typeface="+mn-cs"/>
              </a:rPr>
              <a:t> plus</a:t>
            </a:r>
          </a:p>
          <a:p>
            <a:pPr rtl="0" eaLnBrk="1" fontAlgn="t" latinLnBrk="0" hangingPunct="1"/>
            <a:r>
              <a:rPr lang="en-CA" sz="1200" b="1" i="0" u="none" strike="noStrike" kern="1200" dirty="0">
                <a:solidFill>
                  <a:schemeClr val="tx1"/>
                </a:solidFill>
                <a:effectLst/>
                <a:latin typeface="+mn-lt"/>
                <a:ea typeface="+mn-ea"/>
                <a:cs typeface="+mn-cs"/>
              </a:rPr>
              <a:t>Transport </a:t>
            </a:r>
            <a:r>
              <a:rPr lang="en-CA" sz="1200" b="1" i="0" u="none" strike="noStrike" kern="1200" dirty="0" err="1">
                <a:solidFill>
                  <a:schemeClr val="tx1"/>
                </a:solidFill>
                <a:effectLst/>
                <a:latin typeface="+mn-lt"/>
                <a:ea typeface="+mn-ea"/>
                <a:cs typeface="+mn-cs"/>
              </a:rPr>
              <a:t>vert</a:t>
            </a:r>
            <a:r>
              <a:rPr lang="en-CA" sz="1200" b="1" i="0" u="none" strike="noStrike" kern="1200" dirty="0">
                <a:solidFill>
                  <a:schemeClr val="tx1"/>
                </a:solidFill>
                <a:effectLst/>
                <a:latin typeface="+mn-lt"/>
                <a:ea typeface="+mn-ea"/>
                <a:cs typeface="+mn-cs"/>
              </a:rPr>
              <a:t> </a:t>
            </a:r>
            <a:endParaRPr lang="en-CA" sz="1200" b="0" i="0" u="none" strike="noStrike" kern="1200" dirty="0">
              <a:solidFill>
                <a:schemeClr val="tx1"/>
              </a:solidFill>
              <a:effectLst/>
              <a:latin typeface="+mn-lt"/>
              <a:ea typeface="+mn-ea"/>
              <a:cs typeface="+mn-cs"/>
            </a:endParaRPr>
          </a:p>
          <a:p>
            <a:pPr rtl="0" eaLnBrk="1" fontAlgn="auto" latinLnBrk="0" hangingPunct="1"/>
            <a:r>
              <a:rPr lang="en-CA" sz="1200" b="0" i="0" u="none" strike="noStrike" kern="1200" dirty="0" err="1">
                <a:solidFill>
                  <a:schemeClr val="tx1"/>
                </a:solidFill>
                <a:effectLst/>
                <a:latin typeface="+mn-lt"/>
                <a:ea typeface="+mn-ea"/>
                <a:cs typeface="+mn-cs"/>
              </a:rPr>
              <a:t>Certains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 de transport </a:t>
            </a:r>
            <a:r>
              <a:rPr lang="en-CA" sz="1200" b="0" i="0" u="none" strike="noStrike" kern="1200" dirty="0" err="1">
                <a:solidFill>
                  <a:schemeClr val="tx1"/>
                </a:solidFill>
                <a:effectLst/>
                <a:latin typeface="+mn-lt"/>
                <a:ea typeface="+mn-ea"/>
                <a:cs typeface="+mn-cs"/>
              </a:rPr>
              <a:t>écologique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peuvent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être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indiqués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dans</a:t>
            </a:r>
            <a:r>
              <a:rPr lang="en-CA" sz="1200" b="0" i="0" u="none" strike="noStrike" kern="1200" dirty="0">
                <a:solidFill>
                  <a:schemeClr val="tx1"/>
                </a:solidFill>
                <a:effectLst/>
                <a:latin typeface="+mn-lt"/>
                <a:ea typeface="+mn-ea"/>
                <a:cs typeface="+mn-cs"/>
              </a:rPr>
              <a:t> la </a:t>
            </a:r>
            <a:r>
              <a:rPr lang="en-CA" sz="1200" b="0" i="0" u="none" strike="noStrike" kern="1200" dirty="0" err="1">
                <a:solidFill>
                  <a:schemeClr val="tx1"/>
                </a:solidFill>
                <a:effectLst/>
                <a:latin typeface="+mn-lt"/>
                <a:ea typeface="+mn-ea"/>
                <a:cs typeface="+mn-cs"/>
              </a:rPr>
              <a:t>Liste</a:t>
            </a:r>
            <a:r>
              <a:rPr lang="en-CA" sz="1200" b="0" i="0" u="none" strike="noStrike" kern="1200" dirty="0">
                <a:solidFill>
                  <a:schemeClr val="tx1"/>
                </a:solidFill>
                <a:effectLst/>
                <a:latin typeface="+mn-lt"/>
                <a:ea typeface="+mn-ea"/>
                <a:cs typeface="+mn-cs"/>
              </a:rPr>
              <a:t> des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a:t>
            </a:r>
          </a:p>
          <a:p>
            <a:pPr rtl="0" eaLnBrk="1" fontAlgn="t" latinLnBrk="0" hangingPunct="1"/>
            <a:r>
              <a:rPr lang="en-CA" sz="1200" b="0" i="0" u="none" strike="noStrike" kern="1200" dirty="0" err="1">
                <a:solidFill>
                  <a:schemeClr val="tx1"/>
                </a:solidFill>
                <a:effectLst/>
                <a:latin typeface="+mn-lt"/>
                <a:ea typeface="+mn-ea"/>
                <a:cs typeface="+mn-cs"/>
              </a:rPr>
              <a:t>Nouvelles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lignes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ferroviaires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interurbaines</a:t>
            </a:r>
            <a:r>
              <a:rPr lang="en-CA" sz="1200" b="0" i="0" u="none" strike="noStrike" kern="1200" dirty="0">
                <a:solidFill>
                  <a:schemeClr val="tx1"/>
                </a:solidFill>
                <a:effectLst/>
                <a:latin typeface="+mn-lt"/>
                <a:ea typeface="+mn-ea"/>
                <a:cs typeface="+mn-cs"/>
              </a:rPr>
              <a:t> de </a:t>
            </a:r>
            <a:r>
              <a:rPr lang="en-CA" sz="1200" b="0" i="0" u="none" strike="noStrike" kern="1200" baseline="0" dirty="0">
                <a:solidFill>
                  <a:schemeClr val="tx1"/>
                </a:solidFill>
                <a:effectLst/>
                <a:latin typeface="+mn-lt"/>
                <a:ea typeface="+mn-ea"/>
                <a:cs typeface="+mn-cs"/>
              </a:rPr>
              <a:t>50 km </a:t>
            </a:r>
            <a:r>
              <a:rPr lang="en-CA" sz="1200" b="0" i="0" u="none" strike="noStrike" kern="1200" baseline="0" dirty="0" err="1">
                <a:solidFill>
                  <a:schemeClr val="tx1"/>
                </a:solidFill>
                <a:effectLst/>
                <a:latin typeface="+mn-lt"/>
                <a:ea typeface="+mn-ea"/>
                <a:cs typeface="+mn-cs"/>
              </a:rPr>
              <a:t>ou</a:t>
            </a:r>
            <a:r>
              <a:rPr lang="en-CA" sz="1200" b="0" i="0" u="none" strike="noStrike" kern="1200" baseline="0" dirty="0">
                <a:solidFill>
                  <a:schemeClr val="tx1"/>
                </a:solidFill>
                <a:effectLst/>
                <a:latin typeface="+mn-lt"/>
                <a:ea typeface="+mn-ea"/>
                <a:cs typeface="+mn-cs"/>
              </a:rPr>
              <a:t> plus </a:t>
            </a:r>
            <a:r>
              <a:rPr lang="en-CA" sz="1200" b="0" i="0" u="none" strike="noStrike" kern="1200" baseline="0" dirty="0" err="1">
                <a:solidFill>
                  <a:schemeClr val="tx1"/>
                </a:solidFill>
                <a:effectLst/>
                <a:latin typeface="+mn-lt"/>
                <a:ea typeface="+mn-ea"/>
                <a:cs typeface="+mn-cs"/>
              </a:rPr>
              <a:t>dans</a:t>
            </a:r>
            <a:r>
              <a:rPr lang="en-CA" sz="1200" b="0" i="0" u="none" strike="noStrike" kern="1200" baseline="0" dirty="0">
                <a:solidFill>
                  <a:schemeClr val="tx1"/>
                </a:solidFill>
                <a:effectLst/>
                <a:latin typeface="+mn-lt"/>
                <a:ea typeface="+mn-ea"/>
                <a:cs typeface="+mn-cs"/>
              </a:rPr>
              <a:t> </a:t>
            </a:r>
            <a:r>
              <a:rPr lang="en-CA" sz="1200" b="0" i="0" u="none" strike="noStrike" kern="1200" baseline="0" dirty="0" err="1">
                <a:solidFill>
                  <a:schemeClr val="tx1"/>
                </a:solidFill>
                <a:effectLst/>
                <a:latin typeface="+mn-lt"/>
                <a:ea typeface="+mn-ea"/>
                <a:cs typeface="+mn-cs"/>
              </a:rPr>
              <a:t>une</a:t>
            </a:r>
            <a:r>
              <a:rPr lang="en-CA" sz="1200" b="0" i="0" u="none" strike="noStrike" kern="1200" baseline="0" dirty="0">
                <a:solidFill>
                  <a:schemeClr val="tx1"/>
                </a:solidFill>
                <a:effectLst/>
                <a:latin typeface="+mn-lt"/>
                <a:ea typeface="+mn-ea"/>
                <a:cs typeface="+mn-cs"/>
              </a:rPr>
              <a:t> nouvelle emprise</a:t>
            </a:r>
            <a:endParaRPr lang="en-CA"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Infrastructure </a:t>
            </a:r>
            <a:r>
              <a:rPr lang="en-US" sz="1200" b="1" i="0" u="none" strike="noStrike" kern="1200" dirty="0" err="1">
                <a:solidFill>
                  <a:schemeClr val="tx1"/>
                </a:solidFill>
                <a:effectLst/>
                <a:latin typeface="+mn-lt"/>
                <a:ea typeface="+mn-ea"/>
                <a:cs typeface="+mn-cs"/>
              </a:rPr>
              <a:t>verte</a:t>
            </a:r>
            <a:r>
              <a:rPr lang="en-US" sz="1200" b="1" i="0" u="none" strike="noStrike" kern="1200" dirty="0">
                <a:solidFill>
                  <a:schemeClr val="tx1"/>
                </a:solidFill>
                <a:effectLst/>
                <a:latin typeface="+mn-lt"/>
                <a:ea typeface="+mn-ea"/>
                <a:cs typeface="+mn-cs"/>
              </a:rPr>
              <a:t> </a:t>
            </a:r>
            <a:endParaRPr lang="en-CA" sz="1200" b="0" i="0" u="none" strike="noStrike" kern="1200" dirty="0">
              <a:solidFill>
                <a:schemeClr val="tx1"/>
              </a:solidFill>
              <a:effectLst/>
              <a:latin typeface="+mn-lt"/>
              <a:ea typeface="+mn-ea"/>
              <a:cs typeface="+mn-cs"/>
            </a:endParaRPr>
          </a:p>
          <a:p>
            <a:pPr rtl="0" eaLnBrk="1" fontAlgn="auto" latinLnBrk="0" hangingPunct="1"/>
            <a:r>
              <a:rPr lang="en-CA" sz="1200" b="0" i="0" u="none" strike="noStrike" kern="1200" dirty="0">
                <a:solidFill>
                  <a:schemeClr val="tx1"/>
                </a:solidFill>
                <a:effectLst/>
                <a:latin typeface="+mn-lt"/>
                <a:ea typeface="+mn-ea"/>
                <a:cs typeface="+mn-cs"/>
              </a:rPr>
              <a:t>Pas </a:t>
            </a:r>
            <a:r>
              <a:rPr lang="en-CA" sz="1200" b="0" i="0" u="none" strike="noStrike" kern="1200" dirty="0" err="1">
                <a:solidFill>
                  <a:schemeClr val="tx1"/>
                </a:solidFill>
                <a:effectLst/>
                <a:latin typeface="+mn-lt"/>
                <a:ea typeface="+mn-ea"/>
                <a:cs typeface="+mn-cs"/>
              </a:rPr>
              <a:t>explicitement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couvert</a:t>
            </a:r>
            <a:r>
              <a:rPr lang="en-CA" sz="1200" b="0" i="0" u="none" strike="noStrike" kern="1200" dirty="0">
                <a:solidFill>
                  <a:schemeClr val="tx1"/>
                </a:solidFill>
                <a:effectLst/>
                <a:latin typeface="+mn-lt"/>
                <a:ea typeface="+mn-ea"/>
                <a:cs typeface="+mn-cs"/>
              </a:rPr>
              <a:t> par la </a:t>
            </a:r>
            <a:r>
              <a:rPr lang="en-CA" sz="1200" b="0" i="0" u="none" strike="noStrike" kern="1200" baseline="0" dirty="0" err="1">
                <a:solidFill>
                  <a:schemeClr val="tx1"/>
                </a:solidFill>
                <a:effectLst/>
                <a:latin typeface="+mn-lt"/>
                <a:ea typeface="+mn-ea"/>
                <a:cs typeface="+mn-cs"/>
              </a:rPr>
              <a:t>Liste</a:t>
            </a:r>
            <a:r>
              <a:rPr lang="en-CA" sz="1200" b="0" i="0" u="none" strike="noStrike" kern="1200" baseline="0" dirty="0">
                <a:solidFill>
                  <a:schemeClr val="tx1"/>
                </a:solidFill>
                <a:effectLst/>
                <a:latin typeface="+mn-lt"/>
                <a:ea typeface="+mn-ea"/>
                <a:cs typeface="+mn-cs"/>
              </a:rPr>
              <a:t> des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Cependant</a:t>
            </a:r>
            <a:r>
              <a:rPr lang="en-CA" sz="1200" b="0" i="0" u="none" strike="noStrike" kern="1200" dirty="0">
                <a:solidFill>
                  <a:schemeClr val="tx1"/>
                </a:solidFill>
                <a:effectLst/>
                <a:latin typeface="+mn-lt"/>
                <a:ea typeface="+mn-ea"/>
                <a:cs typeface="+mn-cs"/>
              </a:rPr>
              <a:t>, les </a:t>
            </a:r>
            <a:r>
              <a:rPr lang="en-CA" sz="1200" b="0" i="0" u="none" strike="noStrike" kern="1200" dirty="0" err="1">
                <a:solidFill>
                  <a:schemeClr val="tx1"/>
                </a:solidFill>
                <a:effectLst/>
                <a:latin typeface="+mn-lt"/>
                <a:ea typeface="+mn-ea"/>
                <a:cs typeface="+mn-cs"/>
              </a:rPr>
              <a:t>projets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d'infrastructure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verte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pourraient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être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soumis</a:t>
            </a:r>
            <a:r>
              <a:rPr lang="en-CA" sz="1200" b="0" i="0" u="none" strike="noStrike" kern="1200" dirty="0">
                <a:solidFill>
                  <a:schemeClr val="tx1"/>
                </a:solidFill>
                <a:effectLst/>
                <a:latin typeface="+mn-lt"/>
                <a:ea typeface="+mn-ea"/>
                <a:cs typeface="+mn-cs"/>
              </a:rPr>
              <a:t> à </a:t>
            </a:r>
            <a:r>
              <a:rPr lang="en-CA" sz="1200" b="0" i="0" u="none" strike="noStrike" kern="1200" dirty="0" err="1">
                <a:solidFill>
                  <a:schemeClr val="tx1"/>
                </a:solidFill>
                <a:effectLst/>
                <a:latin typeface="+mn-lt"/>
                <a:ea typeface="+mn-ea"/>
                <a:cs typeface="+mn-cs"/>
              </a:rPr>
              <a:t>une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évaluation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d’impact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fédérale</a:t>
            </a:r>
            <a:r>
              <a:rPr lang="en-CA" sz="1200" b="0" i="0" u="none" strike="noStrike" kern="1200" dirty="0">
                <a:solidFill>
                  <a:schemeClr val="tx1"/>
                </a:solidFill>
                <a:effectLst/>
                <a:latin typeface="+mn-lt"/>
                <a:ea typeface="+mn-ea"/>
                <a:cs typeface="+mn-cs"/>
              </a:rPr>
              <a:t>, </a:t>
            </a:r>
            <a:r>
              <a:rPr lang="en-CA" sz="1200" b="0" i="0" u="none" strike="noStrike" kern="1200" baseline="0" dirty="0" err="1">
                <a:solidFill>
                  <a:schemeClr val="tx1"/>
                </a:solidFill>
                <a:effectLst/>
                <a:latin typeface="+mn-lt"/>
                <a:ea typeface="+mn-ea"/>
                <a:cs typeface="+mn-cs"/>
              </a:rPr>
              <a:t>s'ils</a:t>
            </a:r>
            <a:r>
              <a:rPr lang="en-CA" sz="1200" b="0" i="0" u="none" strike="noStrike" kern="1200" baseline="0" dirty="0">
                <a:solidFill>
                  <a:schemeClr val="tx1"/>
                </a:solidFill>
                <a:effectLst/>
                <a:latin typeface="+mn-lt"/>
                <a:ea typeface="+mn-ea"/>
                <a:cs typeface="+mn-cs"/>
              </a:rPr>
              <a:t> font </a:t>
            </a:r>
            <a:r>
              <a:rPr lang="en-CA" sz="1200" b="0" i="0" u="none" strike="noStrike" kern="1200" baseline="0" dirty="0" err="1">
                <a:solidFill>
                  <a:schemeClr val="tx1"/>
                </a:solidFill>
                <a:effectLst/>
                <a:latin typeface="+mn-lt"/>
                <a:ea typeface="+mn-ea"/>
                <a:cs typeface="+mn-cs"/>
              </a:rPr>
              <a:t>partie</a:t>
            </a:r>
            <a:r>
              <a:rPr lang="en-CA" sz="1200" b="0" i="0" u="none" strike="noStrike" kern="1200" baseline="0" dirty="0">
                <a:solidFill>
                  <a:schemeClr val="tx1"/>
                </a:solidFill>
                <a:effectLst/>
                <a:latin typeface="+mn-lt"/>
                <a:ea typeface="+mn-ea"/>
                <a:cs typeface="+mn-cs"/>
              </a:rPr>
              <a:t> d'un </a:t>
            </a:r>
            <a:r>
              <a:rPr lang="en-CA" sz="1200" b="0" i="0" u="none" strike="noStrike" kern="1200" baseline="0" dirty="0" err="1">
                <a:solidFill>
                  <a:schemeClr val="tx1"/>
                </a:solidFill>
                <a:effectLst/>
                <a:latin typeface="+mn-lt"/>
                <a:ea typeface="+mn-ea"/>
                <a:cs typeface="+mn-cs"/>
              </a:rPr>
              <a:t>projet</a:t>
            </a:r>
            <a:r>
              <a:rPr lang="en-CA" sz="1200" b="0" i="0" u="none" strike="noStrike" kern="1200" baseline="0" dirty="0">
                <a:solidFill>
                  <a:schemeClr val="tx1"/>
                </a:solidFill>
                <a:effectLst/>
                <a:latin typeface="+mn-lt"/>
                <a:ea typeface="+mn-ea"/>
                <a:cs typeface="+mn-cs"/>
              </a:rPr>
              <a:t> </a:t>
            </a:r>
            <a:r>
              <a:rPr lang="en-CA" sz="1200" b="0" i="0" u="none" strike="noStrike" kern="1200" baseline="0" dirty="0" err="1">
                <a:solidFill>
                  <a:schemeClr val="tx1"/>
                </a:solidFill>
                <a:effectLst/>
                <a:latin typeface="+mn-lt"/>
                <a:ea typeface="+mn-ea"/>
                <a:cs typeface="+mn-cs"/>
              </a:rPr>
              <a:t>désigné</a:t>
            </a:r>
            <a:r>
              <a:rPr lang="en-CA" sz="1200" b="0" i="0" u="none" strike="noStrike" kern="1200" baseline="0" dirty="0">
                <a:solidFill>
                  <a:schemeClr val="tx1"/>
                </a:solidFill>
                <a:effectLst/>
                <a:latin typeface="+mn-lt"/>
                <a:ea typeface="+mn-ea"/>
                <a:cs typeface="+mn-cs"/>
              </a:rPr>
              <a:t>.</a:t>
            </a:r>
            <a:endParaRPr lang="en-CA" sz="1200" b="0" i="0" u="none" strike="noStrike" kern="1200" dirty="0">
              <a:solidFill>
                <a:schemeClr val="tx1"/>
              </a:solidFill>
              <a:effectLst/>
              <a:latin typeface="+mn-lt"/>
              <a:ea typeface="+mn-ea"/>
              <a:cs typeface="+mn-cs"/>
            </a:endParaRPr>
          </a:p>
          <a:p>
            <a:endParaRPr lang="fr-FR" dirty="0"/>
          </a:p>
          <a:p>
            <a:endParaRPr lang="fr-FR" dirty="0"/>
          </a:p>
          <a:p>
            <a:r>
              <a:rPr lang="fr-FR" dirty="0"/>
              <a:t>Ce tableau présente certains secteurs de croissance propre par rapport au Règlement sur les activités concrètes ou à la Liste de projets de la LEI. La liste des projets établit les projets désignés qui sont soumis à la Loi sur l’évaluation d’impact (loi fédérale). Son but est de concentrer les évaluations d’impact sur les projets qui ont le plus grand potentiel d’effets environnementaux négatifs dans les domaines de compétence fédérale.</a:t>
            </a:r>
          </a:p>
          <a:p>
            <a:r>
              <a:rPr lang="fr-FR" dirty="0"/>
              <a:t>Les projets de croissance propre tels que l’énergie marémotrice, l’énergie éolienne extracôtière, l’énergie hydroélectrique et certains minéraux critiques peuvent être pris en compte dans la liste des projets. </a:t>
            </a:r>
          </a:p>
          <a:p>
            <a:r>
              <a:rPr lang="fr-FR" dirty="0"/>
              <a:t>Toutefois, certains projets de croissance propre pourraient être assujettis à la LEI, s’ils constituent une partie ou une composante d’un projet désigné, par exemple, s’ils nécessitent de nouveaux pipelines ou de nouvelles lignes de transmission électrique.</a:t>
            </a:r>
          </a:p>
          <a:p>
            <a:endParaRPr lang="fr-FR" dirty="0"/>
          </a:p>
          <a:p>
            <a:r>
              <a:rPr lang="fr-FR" dirty="0"/>
              <a:t>Réaction :</a:t>
            </a:r>
          </a:p>
          <a:p>
            <a:r>
              <a:rPr lang="fr-FR" dirty="0"/>
              <a:t>Le ministre a le pouvoir de désigner une activité physique qui n’est pas prescrite par les règlements, soit sur demande, soit de sa propre initiative, si, à son avis, l’activité concrète peut avoir des effets négatifs directs ou indirects ou si les préoccupations du public liées à ces effets justifient la désignation (art. 9 (1) de la LSA).</a:t>
            </a:r>
          </a:p>
          <a:p>
            <a:endParaRPr lang="fr-FR" dirty="0"/>
          </a:p>
          <a:p>
            <a:r>
              <a:rPr lang="fr-FR" dirty="0"/>
              <a:t>À ce jour, il y a eu 48 demandes de désignation d’activités concrètes en vertu de la Loi sur l’évaluation d’impact et il y a eu 35 demandes en vertu de la LCEE 2012.</a:t>
            </a:r>
          </a:p>
          <a:p>
            <a:r>
              <a:rPr lang="fr-FR" dirty="0"/>
              <a:t>En mai 2022, l’Agence a publié des orientations opérationnelles révisées relatives à la désignation d’un projet en vertu de la LEI.</a:t>
            </a:r>
          </a:p>
          <a:p>
            <a:r>
              <a:rPr lang="fr-FR" dirty="0"/>
              <a:t>Ce document d’orientation décrit le processus prévu par la LEI pour envisager la désignation d’un projet qui n’est pas indiqué dans le Règlement sur les activités concrètes, ainsi que les informations requises pour lancer une demande de désignation. </a:t>
            </a:r>
          </a:p>
          <a:p>
            <a:r>
              <a:rPr lang="fr-FR" dirty="0"/>
              <a:t>Il s’agit notamment d’affiner les orientations publiques sur l’information minimale requise pour ces demandes et de souligner que ce mécanisme est destiné à être utilisé à titre exceptionnel.</a:t>
            </a:r>
          </a:p>
          <a:p>
            <a:endParaRPr lang="fr-FR" dirty="0"/>
          </a:p>
          <a:p>
            <a:r>
              <a:rPr lang="fr-FR" dirty="0"/>
              <a:t>Statut</a:t>
            </a:r>
          </a:p>
          <a:p>
            <a:r>
              <a:rPr lang="fr-FR" dirty="0"/>
              <a:t>Demandes (#)</a:t>
            </a:r>
          </a:p>
          <a:p>
            <a:r>
              <a:rPr lang="fr-FR" dirty="0"/>
              <a:t>En cours- 4</a:t>
            </a:r>
          </a:p>
          <a:p>
            <a:r>
              <a:rPr lang="fr-FR" dirty="0"/>
              <a:t>Garanties - 5</a:t>
            </a:r>
          </a:p>
          <a:p>
            <a:r>
              <a:rPr lang="fr-FR" dirty="0"/>
              <a:t>Ne peut pas désigner - 3</a:t>
            </a:r>
          </a:p>
          <a:p>
            <a:r>
              <a:rPr lang="fr-FR" dirty="0"/>
              <a:t>Non justifié - 36</a:t>
            </a:r>
          </a:p>
          <a:p>
            <a:endParaRPr lang="fr-FR" dirty="0"/>
          </a:p>
          <a:p>
            <a:endParaRPr lang="fr-FR" dirty="0"/>
          </a:p>
        </p:txBody>
      </p:sp>
    </p:spTree>
    <p:extLst>
      <p:ext uri="{BB962C8B-B14F-4D97-AF65-F5344CB8AC3E}">
        <p14:creationId xmlns:p14="http://schemas.microsoft.com/office/powerpoint/2010/main" val="138736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Un système réglementaire efficace et solide est essentiel pour mettre ces projets en ligne et la Loi sur l’évaluation d’impact est un élément important de ce système.</a:t>
            </a:r>
          </a:p>
          <a:p>
            <a:r>
              <a:rPr lang="fr-FR" dirty="0"/>
              <a:t>	Bien que la plupart des projets de croissance propre ne soient pas assujettis à la Loi sur l’évaluation d’impact, le gouvernement du Canada est convaincu que ceux qui le sont seront soumis à un processus prévisible, efficient et efficace qui favorise la prise de décisions éclairées et opportunes.</a:t>
            </a:r>
          </a:p>
          <a:p>
            <a:r>
              <a:rPr lang="fr-FR" dirty="0"/>
              <a:t>	L’Agence d’évaluation d’impact du Canada encourage les pratiques exemplaires et soutient les examens de projets opportuns et prévisibles qui sont fondés sur la science occidentale et le savoir autochtone, protègent notre environnement et respectent les droits des peuples autochtones.</a:t>
            </a:r>
          </a:p>
          <a:p>
            <a:endParaRPr lang="fr-CA" dirty="0"/>
          </a:p>
          <a:p>
            <a:endParaRPr lang="fr-CA" dirty="0"/>
          </a:p>
          <a:p>
            <a:r>
              <a:rPr lang="fr-FR" dirty="0"/>
              <a:t>Un système prévisible et efficace est nécessaire pour mettre en œuvre des projets de croissance propre en temps voulu afin de soutenir la transformation de l’énergie propre. L’Agence a contribué à encourager les discussions interministérielles sur la manière dont le système de réglementation fédéral interagit avec les projets de croissance propre. Quatorze ministères y ont participé et cela a été un bon forum pour partager de l’information et renforcer la collaboration.  </a:t>
            </a:r>
          </a:p>
          <a:p>
            <a:endParaRPr lang="fr-FR" dirty="0"/>
          </a:p>
          <a:p>
            <a:r>
              <a:rPr lang="fr-FR" dirty="0"/>
              <a:t>Un élément clé de l’examen de la réglementation était l’étude des défis, mais des opportunités ont également été cernées. Par exemple, le développement de projets de croissance propre peut être considéré comme une possibilité de croissance économique et comme une occasion de faire progresser la réconciliation par certaines communautés.  </a:t>
            </a:r>
          </a:p>
          <a:p>
            <a:endParaRPr lang="fr-FR" dirty="0"/>
          </a:p>
          <a:p>
            <a:r>
              <a:rPr lang="fr-FR" dirty="0"/>
              <a:t>Bien qu’il n’existe pas de définition unique d’un projet de croissance propre, le groupe de travail interministériel a axé ses discussions sur les secteurs qui remplacent ou captent le carbone ou qui font progresser l’électrification.</a:t>
            </a:r>
          </a:p>
          <a:p>
            <a:endParaRPr lang="fr-FR" dirty="0"/>
          </a:p>
          <a:p>
            <a:pPr marL="285750" indent="-285750">
              <a:buFont typeface="Arial" panose="020B0604020202020204" pitchFamily="34" charset="0"/>
              <a:buChar char="•"/>
            </a:pPr>
            <a:r>
              <a:rPr lang="en-US" sz="2000" dirty="0">
                <a:solidFill>
                  <a:schemeClr val="tx1"/>
                </a:solidFill>
              </a:rPr>
              <a:t>Il </a:t>
            </a:r>
            <a:r>
              <a:rPr lang="en-US" sz="2000" dirty="0" err="1">
                <a:solidFill>
                  <a:schemeClr val="tx1"/>
                </a:solidFill>
              </a:rPr>
              <a:t>existe</a:t>
            </a:r>
            <a:r>
              <a:rPr lang="en-US" sz="2000" dirty="0">
                <a:solidFill>
                  <a:schemeClr val="tx1"/>
                </a:solidFill>
              </a:rPr>
              <a:t> un </a:t>
            </a:r>
            <a:r>
              <a:rPr lang="en-US" sz="2000" dirty="0" err="1">
                <a:solidFill>
                  <a:schemeClr val="tx1"/>
                </a:solidFill>
              </a:rPr>
              <a:t>paysage</a:t>
            </a:r>
            <a:r>
              <a:rPr lang="en-US" sz="2000" dirty="0">
                <a:solidFill>
                  <a:schemeClr val="tx1"/>
                </a:solidFill>
              </a:rPr>
              <a:t> </a:t>
            </a:r>
            <a:r>
              <a:rPr lang="en-US" sz="2000" dirty="0" err="1">
                <a:solidFill>
                  <a:schemeClr val="tx1"/>
                </a:solidFill>
              </a:rPr>
              <a:t>réglementaire</a:t>
            </a:r>
            <a:r>
              <a:rPr lang="en-US" sz="2000" dirty="0">
                <a:solidFill>
                  <a:schemeClr val="tx1"/>
                </a:solidFill>
              </a:rPr>
              <a:t> </a:t>
            </a:r>
            <a:r>
              <a:rPr lang="en-US" sz="2000" dirty="0" err="1">
                <a:solidFill>
                  <a:schemeClr val="tx1"/>
                </a:solidFill>
              </a:rPr>
              <a:t>complexe</a:t>
            </a:r>
            <a:r>
              <a:rPr lang="en-US" sz="2000" dirty="0">
                <a:solidFill>
                  <a:schemeClr val="tx1"/>
                </a:solidFill>
              </a:rPr>
              <a:t> </a:t>
            </a:r>
            <a:r>
              <a:rPr lang="en-US" sz="2000" dirty="0" err="1">
                <a:solidFill>
                  <a:schemeClr val="tx1"/>
                </a:solidFill>
              </a:rPr>
              <a:t>présentant</a:t>
            </a:r>
            <a:r>
              <a:rPr lang="en-US" sz="2000" dirty="0">
                <a:solidFill>
                  <a:schemeClr val="tx1"/>
                </a:solidFill>
              </a:rPr>
              <a:t> </a:t>
            </a:r>
            <a:r>
              <a:rPr lang="en-US" sz="2000" dirty="0" err="1">
                <a:solidFill>
                  <a:schemeClr val="tx1"/>
                </a:solidFill>
              </a:rPr>
              <a:t>une</a:t>
            </a:r>
            <a:r>
              <a:rPr lang="en-US" sz="2000" dirty="0">
                <a:solidFill>
                  <a:schemeClr val="tx1"/>
                </a:solidFill>
              </a:rPr>
              <a:t> </a:t>
            </a:r>
            <a:r>
              <a:rPr lang="en-US" sz="2000" dirty="0" err="1">
                <a:solidFill>
                  <a:schemeClr val="tx1"/>
                </a:solidFill>
              </a:rPr>
              <a:t>grande</a:t>
            </a:r>
            <a:r>
              <a:rPr lang="en-US" sz="2000" dirty="0">
                <a:solidFill>
                  <a:schemeClr val="tx1"/>
                </a:solidFill>
              </a:rPr>
              <a:t> </a:t>
            </a:r>
            <a:r>
              <a:rPr lang="en-US" sz="2000" dirty="0" err="1">
                <a:solidFill>
                  <a:schemeClr val="tx1"/>
                </a:solidFill>
              </a:rPr>
              <a:t>variété</a:t>
            </a:r>
            <a:r>
              <a:rPr lang="en-US" sz="2000" dirty="0">
                <a:solidFill>
                  <a:schemeClr val="tx1"/>
                </a:solidFill>
              </a:rPr>
              <a:t> de </a:t>
            </a:r>
            <a:r>
              <a:rPr lang="en-US" sz="2000" dirty="0" err="1">
                <a:solidFill>
                  <a:schemeClr val="tx1"/>
                </a:solidFill>
              </a:rPr>
              <a:t>lois</a:t>
            </a:r>
            <a:r>
              <a:rPr lang="en-US" sz="2000" dirty="0">
                <a:solidFill>
                  <a:schemeClr val="tx1"/>
                </a:solidFill>
              </a:rPr>
              <a:t> et de </a:t>
            </a:r>
            <a:r>
              <a:rPr lang="en-US" sz="2000" dirty="0" err="1">
                <a:solidFill>
                  <a:schemeClr val="tx1"/>
                </a:solidFill>
              </a:rPr>
              <a:t>règlements</a:t>
            </a:r>
            <a:r>
              <a:rPr lang="en-US" sz="2000" dirty="0">
                <a:solidFill>
                  <a:schemeClr val="tx1"/>
                </a:solidFill>
              </a:rPr>
              <a:t> </a:t>
            </a:r>
            <a:r>
              <a:rPr lang="en-US" sz="2000" dirty="0" err="1">
                <a:solidFill>
                  <a:schemeClr val="tx1"/>
                </a:solidFill>
              </a:rPr>
              <a:t>fédéraux</a:t>
            </a:r>
            <a:r>
              <a:rPr lang="en-US" sz="2000" dirty="0">
                <a:solidFill>
                  <a:schemeClr val="tx1"/>
                </a:solidFill>
              </a:rPr>
              <a:t>, de </a:t>
            </a:r>
            <a:r>
              <a:rPr lang="en-US" sz="2000" dirty="0" err="1">
                <a:solidFill>
                  <a:schemeClr val="tx1"/>
                </a:solidFill>
              </a:rPr>
              <a:t>stratégies</a:t>
            </a:r>
            <a:r>
              <a:rPr lang="en-US" sz="2000" dirty="0">
                <a:solidFill>
                  <a:schemeClr val="tx1"/>
                </a:solidFill>
              </a:rPr>
              <a:t> et de </a:t>
            </a:r>
            <a:r>
              <a:rPr lang="en-US" sz="2000" dirty="0" err="1">
                <a:solidFill>
                  <a:schemeClr val="tx1"/>
                </a:solidFill>
              </a:rPr>
              <a:t>programmes</a:t>
            </a:r>
            <a:r>
              <a:rPr lang="en-US" sz="2000" dirty="0">
                <a:solidFill>
                  <a:schemeClr val="tx1"/>
                </a:solidFill>
              </a:rPr>
              <a:t>. </a:t>
            </a:r>
          </a:p>
          <a:p>
            <a:pPr marL="285750" indent="-285750">
              <a:spcBef>
                <a:spcPts val="1200"/>
              </a:spcBef>
              <a:buFont typeface="Arial" panose="020B0604020202020204" pitchFamily="34" charset="0"/>
              <a:buChar char="•"/>
            </a:pPr>
            <a:r>
              <a:rPr lang="en-US" sz="2000" dirty="0">
                <a:solidFill>
                  <a:schemeClr val="tx1"/>
                </a:solidFill>
              </a:rPr>
              <a:t>La </a:t>
            </a:r>
            <a:r>
              <a:rPr lang="en-US" sz="2000" dirty="0" err="1">
                <a:solidFill>
                  <a:schemeClr val="tx1"/>
                </a:solidFill>
              </a:rPr>
              <a:t>plupart</a:t>
            </a:r>
            <a:r>
              <a:rPr lang="en-US" sz="2000" dirty="0">
                <a:solidFill>
                  <a:schemeClr val="tx1"/>
                </a:solidFill>
              </a:rPr>
              <a:t> des </a:t>
            </a:r>
            <a:r>
              <a:rPr lang="en-US" sz="2000" dirty="0" err="1">
                <a:solidFill>
                  <a:schemeClr val="tx1"/>
                </a:solidFill>
              </a:rPr>
              <a:t>projets</a:t>
            </a:r>
            <a:r>
              <a:rPr lang="en-US" sz="2000" dirty="0">
                <a:solidFill>
                  <a:schemeClr val="tx1"/>
                </a:solidFill>
              </a:rPr>
              <a:t> de </a:t>
            </a:r>
            <a:r>
              <a:rPr lang="en-US" sz="2000" dirty="0" err="1">
                <a:solidFill>
                  <a:schemeClr val="tx1"/>
                </a:solidFill>
              </a:rPr>
              <a:t>croissance</a:t>
            </a:r>
            <a:r>
              <a:rPr lang="en-US" sz="2000" dirty="0">
                <a:solidFill>
                  <a:schemeClr val="tx1"/>
                </a:solidFill>
              </a:rPr>
              <a:t> </a:t>
            </a:r>
            <a:r>
              <a:rPr lang="en-US" sz="2000" dirty="0" err="1">
                <a:solidFill>
                  <a:schemeClr val="tx1"/>
                </a:solidFill>
              </a:rPr>
              <a:t>propre</a:t>
            </a:r>
            <a:r>
              <a:rPr lang="en-US" sz="2000" dirty="0">
                <a:solidFill>
                  <a:schemeClr val="tx1"/>
                </a:solidFill>
              </a:rPr>
              <a:t> ne </a:t>
            </a:r>
            <a:r>
              <a:rPr lang="en-US" sz="2000" dirty="0" err="1">
                <a:solidFill>
                  <a:schemeClr val="tx1"/>
                </a:solidFill>
              </a:rPr>
              <a:t>seront</a:t>
            </a:r>
            <a:r>
              <a:rPr lang="en-US" sz="2000" dirty="0">
                <a:solidFill>
                  <a:schemeClr val="tx1"/>
                </a:solidFill>
              </a:rPr>
              <a:t> pas </a:t>
            </a:r>
            <a:r>
              <a:rPr lang="en-US" sz="2000" dirty="0" err="1">
                <a:solidFill>
                  <a:schemeClr val="tx1"/>
                </a:solidFill>
              </a:rPr>
              <a:t>assujettis</a:t>
            </a:r>
            <a:r>
              <a:rPr lang="en-US" sz="2000" dirty="0">
                <a:solidFill>
                  <a:schemeClr val="tx1"/>
                </a:solidFill>
              </a:rPr>
              <a:t> à la LEI :</a:t>
            </a:r>
          </a:p>
          <a:p>
            <a:pPr marL="645750" lvl="1" indent="-285750"/>
            <a:r>
              <a:rPr lang="en-US" sz="1800" dirty="0">
                <a:solidFill>
                  <a:schemeClr val="tx1"/>
                </a:solidFill>
              </a:rPr>
              <a:t>On </a:t>
            </a:r>
            <a:r>
              <a:rPr lang="en-US" sz="1800" dirty="0" err="1">
                <a:solidFill>
                  <a:schemeClr val="tx1"/>
                </a:solidFill>
              </a:rPr>
              <a:t>estime</a:t>
            </a:r>
            <a:r>
              <a:rPr lang="en-US" sz="1800" dirty="0">
                <a:solidFill>
                  <a:schemeClr val="tx1"/>
                </a:solidFill>
              </a:rPr>
              <a:t> que de 2 à 4 </a:t>
            </a:r>
            <a:r>
              <a:rPr lang="en-US" sz="1800" dirty="0" err="1">
                <a:solidFill>
                  <a:schemeClr val="tx1"/>
                </a:solidFill>
              </a:rPr>
              <a:t>projets</a:t>
            </a:r>
            <a:r>
              <a:rPr lang="en-US" sz="1800" dirty="0">
                <a:solidFill>
                  <a:schemeClr val="tx1"/>
                </a:solidFill>
              </a:rPr>
              <a:t> </a:t>
            </a:r>
            <a:r>
              <a:rPr lang="en-US" sz="1800" dirty="0" err="1">
                <a:solidFill>
                  <a:schemeClr val="tx1"/>
                </a:solidFill>
              </a:rPr>
              <a:t>relèveront</a:t>
            </a:r>
            <a:r>
              <a:rPr lang="en-US" sz="1800" dirty="0">
                <a:solidFill>
                  <a:schemeClr val="tx1"/>
                </a:solidFill>
              </a:rPr>
              <a:t> de la LEI, </a:t>
            </a:r>
            <a:r>
              <a:rPr lang="en-US" sz="1800" dirty="0" err="1">
                <a:solidFill>
                  <a:schemeClr val="tx1"/>
                </a:solidFill>
              </a:rPr>
              <a:t>dont</a:t>
            </a:r>
            <a:r>
              <a:rPr lang="en-US" sz="1800" dirty="0">
                <a:solidFill>
                  <a:schemeClr val="tx1"/>
                </a:solidFill>
              </a:rPr>
              <a:t> 1 </a:t>
            </a:r>
            <a:r>
              <a:rPr lang="en-US" sz="1800" dirty="0" err="1">
                <a:solidFill>
                  <a:schemeClr val="tx1"/>
                </a:solidFill>
              </a:rPr>
              <a:t>ou</a:t>
            </a:r>
            <a:r>
              <a:rPr lang="en-US" sz="1800" dirty="0">
                <a:solidFill>
                  <a:schemeClr val="tx1"/>
                </a:solidFill>
              </a:rPr>
              <a:t> 2 </a:t>
            </a:r>
            <a:r>
              <a:rPr lang="en-US" sz="1800" dirty="0" err="1">
                <a:solidFill>
                  <a:schemeClr val="tx1"/>
                </a:solidFill>
              </a:rPr>
              <a:t>projets</a:t>
            </a:r>
            <a:r>
              <a:rPr lang="en-US" sz="1800" dirty="0">
                <a:solidFill>
                  <a:schemeClr val="tx1"/>
                </a:solidFill>
              </a:rPr>
              <a:t> de </a:t>
            </a:r>
            <a:r>
              <a:rPr lang="en-US" sz="1800" dirty="0" err="1">
                <a:solidFill>
                  <a:schemeClr val="tx1"/>
                </a:solidFill>
              </a:rPr>
              <a:t>minéraux</a:t>
            </a:r>
            <a:r>
              <a:rPr lang="en-US" sz="1800" dirty="0">
                <a:solidFill>
                  <a:schemeClr val="tx1"/>
                </a:solidFill>
              </a:rPr>
              <a:t> critiques.</a:t>
            </a:r>
          </a:p>
          <a:p>
            <a:pPr marL="645750" lvl="1" indent="-285750"/>
            <a:r>
              <a:rPr lang="en-US" sz="1800" dirty="0" err="1">
                <a:solidFill>
                  <a:schemeClr val="tx1"/>
                </a:solidFill>
              </a:rPr>
              <a:t>D’autres</a:t>
            </a:r>
            <a:r>
              <a:rPr lang="en-US" sz="1800" dirty="0">
                <a:solidFill>
                  <a:schemeClr val="tx1"/>
                </a:solidFill>
              </a:rPr>
              <a:t> </a:t>
            </a:r>
            <a:r>
              <a:rPr lang="en-US" sz="1800" dirty="0" err="1">
                <a:solidFill>
                  <a:schemeClr val="tx1"/>
                </a:solidFill>
              </a:rPr>
              <a:t>projets</a:t>
            </a:r>
            <a:r>
              <a:rPr lang="en-US" sz="1800" dirty="0">
                <a:solidFill>
                  <a:schemeClr val="tx1"/>
                </a:solidFill>
              </a:rPr>
              <a:t> sur le </a:t>
            </a:r>
            <a:r>
              <a:rPr lang="en-US" sz="1800" dirty="0" err="1">
                <a:solidFill>
                  <a:schemeClr val="tx1"/>
                </a:solidFill>
              </a:rPr>
              <a:t>territoire</a:t>
            </a:r>
            <a:r>
              <a:rPr lang="en-US" sz="1800" dirty="0">
                <a:solidFill>
                  <a:schemeClr val="tx1"/>
                </a:solidFill>
              </a:rPr>
              <a:t> </a:t>
            </a:r>
            <a:r>
              <a:rPr lang="en-US" sz="1800" dirty="0" err="1">
                <a:solidFill>
                  <a:schemeClr val="tx1"/>
                </a:solidFill>
              </a:rPr>
              <a:t>domanial</a:t>
            </a:r>
            <a:r>
              <a:rPr lang="en-US" sz="1800" dirty="0">
                <a:solidFill>
                  <a:schemeClr val="tx1"/>
                </a:solidFill>
              </a:rPr>
              <a:t> </a:t>
            </a:r>
            <a:r>
              <a:rPr lang="en-US" sz="1800" dirty="0" err="1">
                <a:solidFill>
                  <a:schemeClr val="tx1"/>
                </a:solidFill>
              </a:rPr>
              <a:t>peuvent</a:t>
            </a:r>
            <a:r>
              <a:rPr lang="en-US" sz="1800" dirty="0">
                <a:solidFill>
                  <a:schemeClr val="tx1"/>
                </a:solidFill>
              </a:rPr>
              <a:t> </a:t>
            </a:r>
            <a:r>
              <a:rPr lang="en-US" sz="1800" dirty="0" err="1">
                <a:solidFill>
                  <a:schemeClr val="tx1"/>
                </a:solidFill>
              </a:rPr>
              <a:t>être</a:t>
            </a:r>
            <a:r>
              <a:rPr lang="en-US" sz="1800" dirty="0">
                <a:solidFill>
                  <a:schemeClr val="tx1"/>
                </a:solidFill>
              </a:rPr>
              <a:t> </a:t>
            </a:r>
            <a:r>
              <a:rPr lang="en-US" sz="1800" dirty="0" err="1">
                <a:solidFill>
                  <a:schemeClr val="tx1"/>
                </a:solidFill>
              </a:rPr>
              <a:t>assujettis</a:t>
            </a:r>
            <a:r>
              <a:rPr lang="en-US" sz="1800" dirty="0">
                <a:solidFill>
                  <a:schemeClr val="tx1"/>
                </a:solidFill>
              </a:rPr>
              <a:t> à </a:t>
            </a:r>
            <a:r>
              <a:rPr lang="en-US" sz="1800" dirty="0" err="1">
                <a:solidFill>
                  <a:schemeClr val="tx1"/>
                </a:solidFill>
              </a:rPr>
              <a:t>l’examen</a:t>
            </a:r>
            <a:r>
              <a:rPr lang="en-US" sz="1800" dirty="0">
                <a:solidFill>
                  <a:schemeClr val="tx1"/>
                </a:solidFill>
              </a:rPr>
              <a:t> des </a:t>
            </a:r>
            <a:r>
              <a:rPr lang="en-US" sz="1800" dirty="0" err="1">
                <a:solidFill>
                  <a:schemeClr val="tx1"/>
                </a:solidFill>
              </a:rPr>
              <a:t>autorités</a:t>
            </a:r>
            <a:r>
              <a:rPr lang="en-US" sz="1800" dirty="0">
                <a:solidFill>
                  <a:schemeClr val="tx1"/>
                </a:solidFill>
              </a:rPr>
              <a:t> </a:t>
            </a:r>
            <a:r>
              <a:rPr lang="en-US" sz="1800" dirty="0" err="1">
                <a:solidFill>
                  <a:schemeClr val="tx1"/>
                </a:solidFill>
              </a:rPr>
              <a:t>fédérales</a:t>
            </a:r>
            <a:r>
              <a:rPr lang="en-US" sz="1800" dirty="0">
                <a:solidFill>
                  <a:schemeClr val="tx1"/>
                </a:solidFill>
              </a:rPr>
              <a:t> </a:t>
            </a:r>
            <a:r>
              <a:rPr lang="en-US" sz="1800" dirty="0" err="1">
                <a:solidFill>
                  <a:schemeClr val="tx1"/>
                </a:solidFill>
              </a:rPr>
              <a:t>en</a:t>
            </a:r>
            <a:r>
              <a:rPr lang="en-US" sz="1800" dirty="0">
                <a:solidFill>
                  <a:schemeClr val="tx1"/>
                </a:solidFill>
              </a:rPr>
              <a:t> </a:t>
            </a:r>
            <a:r>
              <a:rPr lang="en-US" sz="1800" dirty="0" err="1">
                <a:solidFill>
                  <a:schemeClr val="tx1"/>
                </a:solidFill>
              </a:rPr>
              <a:t>vertu</a:t>
            </a:r>
            <a:r>
              <a:rPr lang="en-US" sz="1800" dirty="0">
                <a:solidFill>
                  <a:schemeClr val="tx1"/>
                </a:solidFill>
              </a:rPr>
              <a:t> de </a:t>
            </a:r>
            <a:r>
              <a:rPr lang="en-US" sz="1800" dirty="0" err="1">
                <a:solidFill>
                  <a:schemeClr val="tx1"/>
                </a:solidFill>
              </a:rPr>
              <a:t>l’article</a:t>
            </a:r>
            <a:r>
              <a:rPr lang="en-US" sz="1800" dirty="0">
                <a:solidFill>
                  <a:schemeClr val="tx1"/>
                </a:solidFill>
              </a:rPr>
              <a:t> 82 de la LEI.</a:t>
            </a:r>
          </a:p>
          <a:p>
            <a:pPr marL="645750" lvl="1" indent="-285750"/>
            <a:r>
              <a:rPr lang="en-US" sz="1800" dirty="0" err="1">
                <a:solidFill>
                  <a:schemeClr val="tx1"/>
                </a:solidFill>
              </a:rPr>
              <a:t>Toutefois</a:t>
            </a:r>
            <a:r>
              <a:rPr lang="en-US" sz="1800" dirty="0">
                <a:solidFill>
                  <a:schemeClr val="tx1"/>
                </a:solidFill>
              </a:rPr>
              <a:t>, de </a:t>
            </a:r>
            <a:r>
              <a:rPr lang="en-US" sz="1800" dirty="0" err="1">
                <a:solidFill>
                  <a:schemeClr val="tx1"/>
                </a:solidFill>
              </a:rPr>
              <a:t>nombreux</a:t>
            </a:r>
            <a:r>
              <a:rPr lang="en-US" sz="1800" dirty="0">
                <a:solidFill>
                  <a:schemeClr val="tx1"/>
                </a:solidFill>
              </a:rPr>
              <a:t> </a:t>
            </a:r>
            <a:r>
              <a:rPr lang="en-US" sz="1800" dirty="0" err="1">
                <a:solidFill>
                  <a:schemeClr val="tx1"/>
                </a:solidFill>
              </a:rPr>
              <a:t>projets</a:t>
            </a:r>
            <a:r>
              <a:rPr lang="en-US" sz="1800" dirty="0">
                <a:solidFill>
                  <a:schemeClr val="tx1"/>
                </a:solidFill>
              </a:rPr>
              <a:t> </a:t>
            </a:r>
            <a:r>
              <a:rPr lang="en-US" sz="1800" dirty="0" err="1">
                <a:solidFill>
                  <a:schemeClr val="tx1"/>
                </a:solidFill>
              </a:rPr>
              <a:t>nécessiteront</a:t>
            </a:r>
            <a:r>
              <a:rPr lang="en-US" sz="1800" dirty="0">
                <a:solidFill>
                  <a:schemeClr val="tx1"/>
                </a:solidFill>
              </a:rPr>
              <a:t> divers </a:t>
            </a:r>
            <a:r>
              <a:rPr lang="en-US" sz="1800" dirty="0" err="1">
                <a:solidFill>
                  <a:schemeClr val="tx1"/>
                </a:solidFill>
              </a:rPr>
              <a:t>permis</a:t>
            </a:r>
            <a:r>
              <a:rPr lang="en-US" sz="1800" dirty="0">
                <a:solidFill>
                  <a:schemeClr val="tx1"/>
                </a:solidFill>
              </a:rPr>
              <a:t> </a:t>
            </a:r>
            <a:r>
              <a:rPr lang="en-US" sz="1800" dirty="0" err="1">
                <a:solidFill>
                  <a:schemeClr val="tx1"/>
                </a:solidFill>
              </a:rPr>
              <a:t>fédéraux</a:t>
            </a:r>
            <a:r>
              <a:rPr lang="en-US" sz="1800" dirty="0">
                <a:solidFill>
                  <a:schemeClr val="tx1"/>
                </a:solidFill>
              </a:rPr>
              <a:t>.</a:t>
            </a:r>
            <a:endParaRPr lang="en-US" dirty="0">
              <a:solidFill>
                <a:schemeClr val="tx1"/>
              </a:solidFill>
            </a:endParaRPr>
          </a:p>
          <a:p>
            <a:pPr marL="285750" indent="-285750">
              <a:spcBef>
                <a:spcPts val="1200"/>
              </a:spcBef>
              <a:buFont typeface="Arial" panose="020B0604020202020204" pitchFamily="34" charset="0"/>
              <a:buChar char="•"/>
            </a:pPr>
            <a:r>
              <a:rPr lang="en-US" sz="2000" dirty="0">
                <a:solidFill>
                  <a:schemeClr val="tx1"/>
                </a:solidFill>
              </a:rPr>
              <a:t>La </a:t>
            </a:r>
            <a:r>
              <a:rPr lang="en-US" sz="2000" dirty="0" err="1">
                <a:solidFill>
                  <a:schemeClr val="tx1"/>
                </a:solidFill>
              </a:rPr>
              <a:t>majorité</a:t>
            </a:r>
            <a:r>
              <a:rPr lang="en-US" sz="2000" dirty="0">
                <a:solidFill>
                  <a:schemeClr val="tx1"/>
                </a:solidFill>
              </a:rPr>
              <a:t> des </a:t>
            </a:r>
            <a:r>
              <a:rPr lang="en-US" sz="2000" dirty="0" err="1">
                <a:solidFill>
                  <a:schemeClr val="tx1"/>
                </a:solidFill>
              </a:rPr>
              <a:t>projets</a:t>
            </a:r>
            <a:r>
              <a:rPr lang="en-US" sz="2000" dirty="0">
                <a:solidFill>
                  <a:schemeClr val="tx1"/>
                </a:solidFill>
              </a:rPr>
              <a:t> de </a:t>
            </a:r>
            <a:r>
              <a:rPr lang="en-US" sz="2000" dirty="0" err="1">
                <a:solidFill>
                  <a:schemeClr val="tx1"/>
                </a:solidFill>
              </a:rPr>
              <a:t>croissance</a:t>
            </a:r>
            <a:r>
              <a:rPr lang="en-US" sz="2000" dirty="0">
                <a:solidFill>
                  <a:schemeClr val="tx1"/>
                </a:solidFill>
              </a:rPr>
              <a:t> </a:t>
            </a:r>
            <a:r>
              <a:rPr lang="en-US" sz="2000" dirty="0" err="1">
                <a:solidFill>
                  <a:schemeClr val="tx1"/>
                </a:solidFill>
              </a:rPr>
              <a:t>propre</a:t>
            </a:r>
            <a:r>
              <a:rPr lang="en-US" sz="2000" dirty="0">
                <a:solidFill>
                  <a:schemeClr val="tx1"/>
                </a:solidFill>
              </a:rPr>
              <a:t> </a:t>
            </a:r>
            <a:r>
              <a:rPr lang="en-US" sz="2000" dirty="0" err="1">
                <a:solidFill>
                  <a:schemeClr val="tx1"/>
                </a:solidFill>
              </a:rPr>
              <a:t>seront</a:t>
            </a:r>
            <a:r>
              <a:rPr lang="en-US" sz="2000" dirty="0">
                <a:solidFill>
                  <a:schemeClr val="tx1"/>
                </a:solidFill>
              </a:rPr>
              <a:t> </a:t>
            </a:r>
            <a:r>
              <a:rPr lang="en-US" sz="2000" dirty="0" err="1">
                <a:solidFill>
                  <a:schemeClr val="tx1"/>
                </a:solidFill>
              </a:rPr>
              <a:t>assujettis</a:t>
            </a:r>
            <a:r>
              <a:rPr lang="en-US" sz="2000" dirty="0">
                <a:solidFill>
                  <a:schemeClr val="tx1"/>
                </a:solidFill>
              </a:rPr>
              <a:t> aux </a:t>
            </a:r>
            <a:r>
              <a:rPr lang="en-US" sz="2000" dirty="0" err="1">
                <a:solidFill>
                  <a:schemeClr val="tx1"/>
                </a:solidFill>
              </a:rPr>
              <a:t>lois</a:t>
            </a:r>
            <a:r>
              <a:rPr lang="en-US" sz="2000" dirty="0">
                <a:solidFill>
                  <a:schemeClr val="tx1"/>
                </a:solidFill>
              </a:rPr>
              <a:t> et aux </a:t>
            </a:r>
            <a:r>
              <a:rPr lang="en-US" sz="2000" dirty="0" err="1">
                <a:solidFill>
                  <a:schemeClr val="tx1"/>
                </a:solidFill>
              </a:rPr>
              <a:t>examens</a:t>
            </a:r>
            <a:r>
              <a:rPr lang="en-US" sz="2000" dirty="0">
                <a:solidFill>
                  <a:schemeClr val="tx1"/>
                </a:solidFill>
              </a:rPr>
              <a:t> </a:t>
            </a:r>
            <a:r>
              <a:rPr lang="en-US" sz="2000" dirty="0" err="1">
                <a:solidFill>
                  <a:schemeClr val="tx1"/>
                </a:solidFill>
              </a:rPr>
              <a:t>provinciaux</a:t>
            </a:r>
            <a:r>
              <a:rPr lang="en-US" sz="2000" dirty="0">
                <a:solidFill>
                  <a:schemeClr val="tx1"/>
                </a:solidFill>
              </a:rPr>
              <a:t> :</a:t>
            </a:r>
          </a:p>
          <a:p>
            <a:pPr marL="644525" lvl="1" indent="-285750">
              <a:spcBef>
                <a:spcPts val="0"/>
              </a:spcBef>
            </a:pPr>
            <a:r>
              <a:rPr lang="en-US" sz="1800" dirty="0">
                <a:solidFill>
                  <a:schemeClr val="tx1"/>
                </a:solidFill>
              </a:rPr>
              <a:t>La collaboration et les </a:t>
            </a:r>
            <a:r>
              <a:rPr lang="en-US" sz="1800" dirty="0" err="1">
                <a:solidFill>
                  <a:schemeClr val="tx1"/>
                </a:solidFill>
              </a:rPr>
              <a:t>mécanismes</a:t>
            </a:r>
            <a:r>
              <a:rPr lang="en-US" sz="1800" dirty="0">
                <a:solidFill>
                  <a:schemeClr val="tx1"/>
                </a:solidFill>
              </a:rPr>
              <a:t> FPT, </a:t>
            </a:r>
            <a:r>
              <a:rPr lang="en-US" sz="1800" dirty="0" err="1">
                <a:solidFill>
                  <a:schemeClr val="tx1"/>
                </a:solidFill>
              </a:rPr>
              <a:t>comme</a:t>
            </a:r>
            <a:r>
              <a:rPr lang="en-US" sz="1800" dirty="0">
                <a:solidFill>
                  <a:schemeClr val="tx1"/>
                </a:solidFill>
              </a:rPr>
              <a:t> la collaboration et les tables </a:t>
            </a:r>
            <a:r>
              <a:rPr lang="en-US" sz="1800" dirty="0" err="1">
                <a:solidFill>
                  <a:schemeClr val="tx1"/>
                </a:solidFill>
              </a:rPr>
              <a:t>régionales</a:t>
            </a:r>
            <a:r>
              <a:rPr lang="en-US" sz="1800" dirty="0">
                <a:solidFill>
                  <a:schemeClr val="tx1"/>
                </a:solidFill>
              </a:rPr>
              <a:t> sur </a:t>
            </a:r>
            <a:r>
              <a:rPr lang="en-US" sz="1800" dirty="0" err="1">
                <a:solidFill>
                  <a:schemeClr val="tx1"/>
                </a:solidFill>
              </a:rPr>
              <a:t>l’énergie</a:t>
            </a:r>
            <a:r>
              <a:rPr lang="en-US" sz="1800" dirty="0">
                <a:solidFill>
                  <a:schemeClr val="tx1"/>
                </a:solidFill>
              </a:rPr>
              <a:t> et les </a:t>
            </a:r>
            <a:r>
              <a:rPr lang="en-US" sz="1800" dirty="0" err="1">
                <a:solidFill>
                  <a:schemeClr val="tx1"/>
                </a:solidFill>
              </a:rPr>
              <a:t>ressources</a:t>
            </a:r>
            <a:r>
              <a:rPr lang="en-US" sz="1800" dirty="0">
                <a:solidFill>
                  <a:schemeClr val="tx1"/>
                </a:solidFill>
              </a:rPr>
              <a:t>, </a:t>
            </a:r>
            <a:r>
              <a:rPr lang="en-US" sz="1800" dirty="0" err="1">
                <a:solidFill>
                  <a:schemeClr val="tx1"/>
                </a:solidFill>
              </a:rPr>
              <a:t>seront</a:t>
            </a:r>
            <a:r>
              <a:rPr lang="en-US" sz="1800" dirty="0">
                <a:solidFill>
                  <a:schemeClr val="tx1"/>
                </a:solidFill>
              </a:rPr>
              <a:t> </a:t>
            </a:r>
            <a:r>
              <a:rPr lang="en-US" sz="1800" dirty="0" err="1">
                <a:solidFill>
                  <a:schemeClr val="tx1"/>
                </a:solidFill>
              </a:rPr>
              <a:t>importants</a:t>
            </a:r>
            <a:r>
              <a:rPr lang="en-US" sz="1800" dirty="0">
                <a:solidFill>
                  <a:schemeClr val="tx1"/>
                </a:solidFill>
              </a:rPr>
              <a:t>.  </a:t>
            </a:r>
          </a:p>
          <a:p>
            <a:pPr marL="285750" indent="-285750">
              <a:spcBef>
                <a:spcPts val="1200"/>
              </a:spcBef>
              <a:buFont typeface="Arial" panose="020B0604020202020204" pitchFamily="34" charset="0"/>
              <a:buChar char="•"/>
            </a:pPr>
            <a:r>
              <a:rPr lang="en-US" sz="2000" dirty="0">
                <a:solidFill>
                  <a:schemeClr val="tx1"/>
                </a:solidFill>
              </a:rPr>
              <a:t>Le </a:t>
            </a:r>
            <a:r>
              <a:rPr lang="en-US" sz="2000" dirty="0" err="1">
                <a:solidFill>
                  <a:schemeClr val="tx1"/>
                </a:solidFill>
              </a:rPr>
              <a:t>système</a:t>
            </a:r>
            <a:r>
              <a:rPr lang="en-US" sz="2000" dirty="0">
                <a:solidFill>
                  <a:schemeClr val="tx1"/>
                </a:solidFill>
              </a:rPr>
              <a:t> de </a:t>
            </a:r>
            <a:r>
              <a:rPr lang="en-US" sz="2000" dirty="0" err="1">
                <a:solidFill>
                  <a:schemeClr val="tx1"/>
                </a:solidFill>
              </a:rPr>
              <a:t>réglementation</a:t>
            </a:r>
            <a:r>
              <a:rPr lang="en-US" sz="2000" dirty="0">
                <a:solidFill>
                  <a:schemeClr val="tx1"/>
                </a:solidFill>
              </a:rPr>
              <a:t> </a:t>
            </a:r>
            <a:r>
              <a:rPr lang="en-US" sz="2000" dirty="0" err="1">
                <a:solidFill>
                  <a:schemeClr val="tx1"/>
                </a:solidFill>
              </a:rPr>
              <a:t>n’est</a:t>
            </a:r>
            <a:r>
              <a:rPr lang="en-US" sz="2000" dirty="0">
                <a:solidFill>
                  <a:schemeClr val="tx1"/>
                </a:solidFill>
              </a:rPr>
              <a:t> </a:t>
            </a:r>
            <a:r>
              <a:rPr lang="en-US" sz="2000" dirty="0" err="1">
                <a:solidFill>
                  <a:schemeClr val="tx1"/>
                </a:solidFill>
              </a:rPr>
              <a:t>qu’une</a:t>
            </a:r>
            <a:r>
              <a:rPr lang="en-US" sz="2000" dirty="0">
                <a:solidFill>
                  <a:schemeClr val="tx1"/>
                </a:solidFill>
              </a:rPr>
              <a:t> </a:t>
            </a:r>
            <a:r>
              <a:rPr lang="en-US" sz="2000" dirty="0" err="1">
                <a:solidFill>
                  <a:schemeClr val="tx1"/>
                </a:solidFill>
              </a:rPr>
              <a:t>composante</a:t>
            </a:r>
            <a:r>
              <a:rPr lang="en-US" sz="2000" dirty="0">
                <a:solidFill>
                  <a:schemeClr val="tx1"/>
                </a:solidFill>
              </a:rPr>
              <a:t> de </a:t>
            </a:r>
            <a:r>
              <a:rPr lang="en-US" sz="2000" dirty="0" err="1">
                <a:solidFill>
                  <a:schemeClr val="tx1"/>
                </a:solidFill>
              </a:rPr>
              <a:t>l’avancement</a:t>
            </a:r>
            <a:r>
              <a:rPr lang="en-US" sz="2000" dirty="0">
                <a:solidFill>
                  <a:schemeClr val="tx1"/>
                </a:solidFill>
              </a:rPr>
              <a:t> des </a:t>
            </a:r>
            <a:r>
              <a:rPr lang="en-US" sz="2000" dirty="0" err="1">
                <a:solidFill>
                  <a:schemeClr val="tx1"/>
                </a:solidFill>
              </a:rPr>
              <a:t>projets</a:t>
            </a:r>
            <a:r>
              <a:rPr lang="en-US" sz="2000" dirty="0">
                <a:solidFill>
                  <a:schemeClr val="tx1"/>
                </a:solidFill>
              </a:rPr>
              <a:t>. Des </a:t>
            </a:r>
            <a:r>
              <a:rPr lang="en-US" sz="2000" dirty="0" err="1">
                <a:solidFill>
                  <a:schemeClr val="tx1"/>
                </a:solidFill>
              </a:rPr>
              <a:t>travaux</a:t>
            </a:r>
            <a:r>
              <a:rPr lang="en-US" sz="2000" dirty="0">
                <a:solidFill>
                  <a:schemeClr val="tx1"/>
                </a:solidFill>
              </a:rPr>
              <a:t> </a:t>
            </a:r>
            <a:r>
              <a:rPr lang="en-US" sz="2000" dirty="0" err="1">
                <a:solidFill>
                  <a:schemeClr val="tx1"/>
                </a:solidFill>
              </a:rPr>
              <a:t>sont</a:t>
            </a:r>
            <a:r>
              <a:rPr lang="en-US" sz="2000" dirty="0">
                <a:solidFill>
                  <a:schemeClr val="tx1"/>
                </a:solidFill>
              </a:rPr>
              <a:t> </a:t>
            </a:r>
            <a:r>
              <a:rPr lang="en-US" sz="2000" dirty="0" err="1">
                <a:solidFill>
                  <a:schemeClr val="tx1"/>
                </a:solidFill>
              </a:rPr>
              <a:t>en</a:t>
            </a:r>
            <a:r>
              <a:rPr lang="en-US" sz="2000" dirty="0">
                <a:solidFill>
                  <a:schemeClr val="tx1"/>
                </a:solidFill>
              </a:rPr>
              <a:t> </a:t>
            </a:r>
            <a:r>
              <a:rPr lang="en-US" sz="2000" dirty="0" err="1">
                <a:solidFill>
                  <a:schemeClr val="tx1"/>
                </a:solidFill>
              </a:rPr>
              <a:t>cours</a:t>
            </a:r>
            <a:r>
              <a:rPr lang="en-US" sz="2000" dirty="0">
                <a:solidFill>
                  <a:schemeClr val="tx1"/>
                </a:solidFill>
              </a:rPr>
              <a:t> </a:t>
            </a:r>
            <a:r>
              <a:rPr lang="en-CA" sz="2000" dirty="0">
                <a:solidFill>
                  <a:schemeClr val="tx1"/>
                </a:solidFill>
              </a:rPr>
              <a:t>au sein du </a:t>
            </a:r>
            <a:r>
              <a:rPr lang="en-CA" sz="2000" dirty="0" err="1">
                <a:solidFill>
                  <a:schemeClr val="tx1"/>
                </a:solidFill>
              </a:rPr>
              <a:t>gouvernement</a:t>
            </a:r>
            <a:r>
              <a:rPr lang="en-CA" sz="2000" dirty="0">
                <a:solidFill>
                  <a:schemeClr val="tx1"/>
                </a:solidFill>
              </a:rPr>
              <a:t> </a:t>
            </a:r>
            <a:r>
              <a:rPr lang="en-CA" sz="2000" dirty="0" err="1">
                <a:solidFill>
                  <a:schemeClr val="tx1"/>
                </a:solidFill>
              </a:rPr>
              <a:t>fédéral</a:t>
            </a:r>
            <a:r>
              <a:rPr lang="en-CA" sz="2000" dirty="0">
                <a:solidFill>
                  <a:schemeClr val="tx1"/>
                </a:solidFill>
              </a:rPr>
              <a:t> pour </a:t>
            </a:r>
            <a:r>
              <a:rPr lang="en-CA" sz="2000" dirty="0" err="1">
                <a:solidFill>
                  <a:schemeClr val="tx1"/>
                </a:solidFill>
              </a:rPr>
              <a:t>s’attaquer</a:t>
            </a:r>
            <a:r>
              <a:rPr lang="en-CA" sz="2000" dirty="0">
                <a:solidFill>
                  <a:schemeClr val="tx1"/>
                </a:solidFill>
              </a:rPr>
              <a:t> à </a:t>
            </a:r>
            <a:r>
              <a:rPr lang="en-CA" sz="2000" dirty="0" err="1">
                <a:solidFill>
                  <a:schemeClr val="tx1"/>
                </a:solidFill>
              </a:rPr>
              <a:t>d’autres</a:t>
            </a:r>
            <a:r>
              <a:rPr lang="en-CA" sz="2000" dirty="0">
                <a:solidFill>
                  <a:schemeClr val="tx1"/>
                </a:solidFill>
              </a:rPr>
              <a:t> </a:t>
            </a:r>
            <a:r>
              <a:rPr lang="en-CA" sz="2000" dirty="0" err="1">
                <a:solidFill>
                  <a:schemeClr val="tx1"/>
                </a:solidFill>
              </a:rPr>
              <a:t>facteurs</a:t>
            </a:r>
            <a:r>
              <a:rPr lang="en-CA" sz="2000" dirty="0">
                <a:solidFill>
                  <a:schemeClr val="tx1"/>
                </a:solidFill>
              </a:rPr>
              <a:t> </a:t>
            </a:r>
            <a:r>
              <a:rPr lang="en-CA" sz="2000" dirty="0" err="1">
                <a:solidFill>
                  <a:schemeClr val="tx1"/>
                </a:solidFill>
              </a:rPr>
              <a:t>importants</a:t>
            </a:r>
            <a:r>
              <a:rPr lang="en-CA" sz="2000" dirty="0">
                <a:solidFill>
                  <a:schemeClr val="tx1"/>
                </a:solidFill>
              </a:rPr>
              <a:t>, </a:t>
            </a:r>
            <a:r>
              <a:rPr lang="en-CA" sz="2000" dirty="0" err="1">
                <a:solidFill>
                  <a:schemeClr val="tx1"/>
                </a:solidFill>
              </a:rPr>
              <a:t>comme</a:t>
            </a:r>
            <a:r>
              <a:rPr lang="en-CA" sz="2000" dirty="0">
                <a:solidFill>
                  <a:schemeClr val="tx1"/>
                </a:solidFill>
              </a:rPr>
              <a:t> :</a:t>
            </a:r>
          </a:p>
          <a:p>
            <a:pPr marL="644525" lvl="1" indent="-285750">
              <a:spcBef>
                <a:spcPts val="0"/>
              </a:spcBef>
            </a:pPr>
            <a:r>
              <a:rPr lang="en-CA" sz="1800" dirty="0" err="1">
                <a:solidFill>
                  <a:schemeClr val="tx1"/>
                </a:solidFill>
              </a:rPr>
              <a:t>habiliter</a:t>
            </a:r>
            <a:r>
              <a:rPr lang="en-CA" sz="1800" dirty="0">
                <a:solidFill>
                  <a:schemeClr val="tx1"/>
                </a:solidFill>
              </a:rPr>
              <a:t> </a:t>
            </a:r>
            <a:r>
              <a:rPr lang="en-CA" sz="1800" dirty="0" err="1">
                <a:solidFill>
                  <a:schemeClr val="tx1"/>
                </a:solidFill>
              </a:rPr>
              <a:t>l’infrastructure</a:t>
            </a:r>
            <a:r>
              <a:rPr lang="en-CA" sz="1800" dirty="0">
                <a:solidFill>
                  <a:schemeClr val="tx1"/>
                </a:solidFill>
              </a:rPr>
              <a:t>;</a:t>
            </a:r>
          </a:p>
          <a:p>
            <a:pPr marL="644525" lvl="1" indent="-285750">
              <a:spcBef>
                <a:spcPts val="0"/>
              </a:spcBef>
            </a:pPr>
            <a:r>
              <a:rPr lang="en-CA" sz="1800" dirty="0" err="1">
                <a:solidFill>
                  <a:schemeClr val="tx1"/>
                </a:solidFill>
              </a:rPr>
              <a:t>promouvoir</a:t>
            </a:r>
            <a:r>
              <a:rPr lang="en-CA" sz="1800" dirty="0">
                <a:solidFill>
                  <a:schemeClr val="tx1"/>
                </a:solidFill>
              </a:rPr>
              <a:t> les </a:t>
            </a:r>
            <a:r>
              <a:rPr lang="en-CA" sz="1800" dirty="0" err="1">
                <a:solidFill>
                  <a:schemeClr val="tx1"/>
                </a:solidFill>
              </a:rPr>
              <a:t>investissements</a:t>
            </a:r>
            <a:r>
              <a:rPr lang="en-CA" sz="1800" dirty="0">
                <a:solidFill>
                  <a:schemeClr val="tx1"/>
                </a:solidFill>
              </a:rPr>
              <a:t>;</a:t>
            </a:r>
          </a:p>
          <a:p>
            <a:pPr marL="644525" lvl="1" indent="-285750">
              <a:spcBef>
                <a:spcPts val="0"/>
              </a:spcBef>
            </a:pPr>
            <a:r>
              <a:rPr lang="en-CA" sz="1800" dirty="0">
                <a:solidFill>
                  <a:schemeClr val="tx1"/>
                </a:solidFill>
              </a:rPr>
              <a:t>assurer </a:t>
            </a:r>
            <a:r>
              <a:rPr lang="en-CA" sz="1800" dirty="0" err="1">
                <a:solidFill>
                  <a:schemeClr val="tx1"/>
                </a:solidFill>
              </a:rPr>
              <a:t>une</a:t>
            </a:r>
            <a:r>
              <a:rPr lang="en-CA" sz="1800" dirty="0">
                <a:solidFill>
                  <a:schemeClr val="tx1"/>
                </a:solidFill>
              </a:rPr>
              <a:t> main-</a:t>
            </a:r>
            <a:r>
              <a:rPr lang="en-CA" sz="1800" dirty="0" err="1">
                <a:solidFill>
                  <a:schemeClr val="tx1"/>
                </a:solidFill>
              </a:rPr>
              <a:t>d’œuvre</a:t>
            </a:r>
            <a:r>
              <a:rPr lang="en-CA" sz="1800" dirty="0">
                <a:solidFill>
                  <a:schemeClr val="tx1"/>
                </a:solidFill>
              </a:rPr>
              <a:t> </a:t>
            </a:r>
            <a:r>
              <a:rPr lang="en-CA" sz="1800" dirty="0" err="1">
                <a:solidFill>
                  <a:schemeClr val="tx1"/>
                </a:solidFill>
              </a:rPr>
              <a:t>qualifiée</a:t>
            </a:r>
            <a:r>
              <a:rPr lang="en-CA" sz="1800" dirty="0">
                <a:solidFill>
                  <a:schemeClr val="tx1"/>
                </a:solidFill>
              </a:rPr>
              <a:t>.</a:t>
            </a:r>
            <a:endParaRPr lang="en-US" sz="1800" dirty="0">
              <a:solidFill>
                <a:schemeClr val="tx1"/>
              </a:solidFill>
            </a:endParaRPr>
          </a:p>
          <a:p>
            <a:endParaRPr lang="fr-FR" dirty="0"/>
          </a:p>
          <a:p>
            <a:endParaRPr lang="fr-FR" dirty="0"/>
          </a:p>
          <a:p>
            <a:pPr marL="817200" lvl="1" indent="-457200">
              <a:spcBef>
                <a:spcPts val="0"/>
              </a:spcBef>
              <a:spcAft>
                <a:spcPts val="600"/>
              </a:spcAft>
            </a:pPr>
            <a:r>
              <a:rPr lang="en-US" sz="1200" dirty="0"/>
              <a:t>Avec 14 </a:t>
            </a:r>
            <a:r>
              <a:rPr lang="en-US" sz="1200" dirty="0" err="1"/>
              <a:t>ministères</a:t>
            </a:r>
            <a:r>
              <a:rPr lang="en-US" sz="1200" dirty="0"/>
              <a:t> et </a:t>
            </a:r>
            <a:r>
              <a:rPr lang="en-US" sz="1200" dirty="0" err="1"/>
              <a:t>agences</a:t>
            </a:r>
            <a:r>
              <a:rPr lang="en-US" sz="1200" dirty="0"/>
              <a:t>, nous </a:t>
            </a:r>
            <a:r>
              <a:rPr lang="en-US" sz="1200" dirty="0" err="1"/>
              <a:t>avons</a:t>
            </a:r>
            <a:r>
              <a:rPr lang="en-US" sz="1200" dirty="0"/>
              <a:t> </a:t>
            </a:r>
            <a:r>
              <a:rPr lang="en-US" sz="1200" dirty="0" err="1"/>
              <a:t>pu</a:t>
            </a:r>
            <a:r>
              <a:rPr lang="en-US" sz="1200" dirty="0"/>
              <a:t> </a:t>
            </a:r>
            <a:r>
              <a:rPr lang="en-US" sz="1200" dirty="0" err="1"/>
              <a:t>cartographier</a:t>
            </a:r>
            <a:r>
              <a:rPr lang="en-US" sz="1200" dirty="0"/>
              <a:t> le </a:t>
            </a:r>
            <a:r>
              <a:rPr lang="en-US" sz="1200" dirty="0" err="1"/>
              <a:t>paysage</a:t>
            </a:r>
            <a:r>
              <a:rPr lang="en-US" sz="1200" dirty="0"/>
              <a:t> </a:t>
            </a:r>
            <a:r>
              <a:rPr lang="en-US" sz="1200" dirty="0" err="1"/>
              <a:t>réglementaire</a:t>
            </a:r>
            <a:r>
              <a:rPr lang="en-US" sz="1200" dirty="0"/>
              <a:t> </a:t>
            </a:r>
            <a:r>
              <a:rPr lang="en-US" sz="1200" dirty="0" err="1"/>
              <a:t>fédéral</a:t>
            </a:r>
            <a:r>
              <a:rPr lang="en-US" sz="1200" dirty="0"/>
              <a:t> sous </a:t>
            </a:r>
            <a:r>
              <a:rPr lang="en-US" sz="1200" dirty="0" err="1"/>
              <a:t>l’angle</a:t>
            </a:r>
            <a:r>
              <a:rPr lang="en-US" sz="1200" dirty="0"/>
              <a:t> de </a:t>
            </a:r>
            <a:r>
              <a:rPr lang="en-US" sz="1200" dirty="0" err="1"/>
              <a:t>ses</a:t>
            </a:r>
            <a:r>
              <a:rPr lang="en-US" sz="1200" dirty="0"/>
              <a:t> </a:t>
            </a:r>
            <a:r>
              <a:rPr lang="en-US" sz="1200" dirty="0" err="1"/>
              <a:t>différentes</a:t>
            </a:r>
            <a:r>
              <a:rPr lang="en-US" sz="1200" dirty="0"/>
              <a:t> </a:t>
            </a:r>
            <a:r>
              <a:rPr lang="en-US" sz="1200" dirty="0" err="1"/>
              <a:t>composantes</a:t>
            </a:r>
            <a:r>
              <a:rPr lang="en-US" sz="1200" dirty="0"/>
              <a:t> - </a:t>
            </a:r>
            <a:r>
              <a:rPr lang="en-US" sz="1200" dirty="0" err="1"/>
              <a:t>lois</a:t>
            </a:r>
            <a:r>
              <a:rPr lang="en-US" sz="1200" dirty="0"/>
              <a:t>, </a:t>
            </a:r>
            <a:r>
              <a:rPr lang="en-US" sz="1200" dirty="0" err="1"/>
              <a:t>règlements</a:t>
            </a:r>
            <a:r>
              <a:rPr lang="en-US" sz="1200" dirty="0"/>
              <a:t>, </a:t>
            </a:r>
            <a:r>
              <a:rPr lang="en-US" sz="1200" dirty="0" err="1"/>
              <a:t>stratégies</a:t>
            </a:r>
            <a:r>
              <a:rPr lang="en-US" sz="1200" dirty="0"/>
              <a:t> et </a:t>
            </a:r>
            <a:r>
              <a:rPr lang="en-US" sz="1200" dirty="0" err="1"/>
              <a:t>programmes</a:t>
            </a:r>
            <a:r>
              <a:rPr lang="en-US" sz="1200" dirty="0"/>
              <a:t>. Nous </a:t>
            </a:r>
            <a:r>
              <a:rPr lang="en-US" sz="1200" dirty="0" err="1"/>
              <a:t>avons</a:t>
            </a:r>
            <a:r>
              <a:rPr lang="en-US" sz="1200" dirty="0"/>
              <a:t> </a:t>
            </a:r>
            <a:r>
              <a:rPr lang="en-US" sz="1200" dirty="0" err="1"/>
              <a:t>pu</a:t>
            </a:r>
            <a:r>
              <a:rPr lang="en-US" sz="1200" dirty="0"/>
              <a:t> clarifier </a:t>
            </a:r>
            <a:r>
              <a:rPr lang="en-US" sz="1200" dirty="0" err="1"/>
              <a:t>davantage</a:t>
            </a:r>
            <a:r>
              <a:rPr lang="en-US" sz="1200" dirty="0"/>
              <a:t> </a:t>
            </a:r>
            <a:r>
              <a:rPr lang="en-US" sz="1200" dirty="0" err="1"/>
              <a:t>l’état</a:t>
            </a:r>
            <a:r>
              <a:rPr lang="en-US" sz="1200" dirty="0"/>
              <a:t> des </a:t>
            </a:r>
            <a:r>
              <a:rPr lang="en-US" sz="1200" dirty="0" err="1"/>
              <a:t>lieux</a:t>
            </a:r>
            <a:r>
              <a:rPr lang="en-US" sz="1200" dirty="0"/>
              <a:t>, </a:t>
            </a:r>
            <a:r>
              <a:rPr lang="en-US" sz="1200" dirty="0" err="1"/>
              <a:t>comme</a:t>
            </a:r>
            <a:r>
              <a:rPr lang="en-US" sz="1200" dirty="0"/>
              <a:t> </a:t>
            </a:r>
            <a:r>
              <a:rPr lang="en-US" sz="1200" dirty="0" err="1"/>
              <a:t>l’interaction</a:t>
            </a:r>
            <a:r>
              <a:rPr lang="en-US" sz="1200" dirty="0"/>
              <a:t> entre les </a:t>
            </a:r>
            <a:r>
              <a:rPr lang="en-US" sz="1200" dirty="0" err="1"/>
              <a:t>différents</a:t>
            </a:r>
            <a:r>
              <a:rPr lang="en-US" sz="1200" dirty="0"/>
              <a:t> </a:t>
            </a:r>
            <a:r>
              <a:rPr lang="en-US" sz="1200" dirty="0" err="1"/>
              <a:t>processus</a:t>
            </a:r>
            <a:r>
              <a:rPr lang="en-US" sz="1200" dirty="0"/>
              <a:t> </a:t>
            </a:r>
            <a:r>
              <a:rPr lang="en-US" sz="1200" dirty="0" err="1"/>
              <a:t>d’autorisation</a:t>
            </a:r>
            <a:r>
              <a:rPr lang="en-US" sz="1200" dirty="0"/>
              <a:t> </a:t>
            </a:r>
            <a:r>
              <a:rPr lang="en-US" sz="1200" dirty="0" err="1"/>
              <a:t>fédéraux</a:t>
            </a:r>
            <a:r>
              <a:rPr lang="en-US" sz="1200" dirty="0"/>
              <a:t>, et </a:t>
            </a:r>
            <a:r>
              <a:rPr lang="en-US" sz="1200" dirty="0" err="1"/>
              <a:t>déterminer</a:t>
            </a:r>
            <a:r>
              <a:rPr lang="en-US" sz="1200" dirty="0"/>
              <a:t> </a:t>
            </a:r>
            <a:r>
              <a:rPr lang="en-US" sz="1200" dirty="0" err="1"/>
              <a:t>si</a:t>
            </a:r>
            <a:r>
              <a:rPr lang="en-US" sz="1200" dirty="0"/>
              <a:t> des </a:t>
            </a:r>
            <a:r>
              <a:rPr lang="en-US" sz="1200" dirty="0" err="1"/>
              <a:t>améliorations</a:t>
            </a:r>
            <a:r>
              <a:rPr lang="en-US" sz="1200" dirty="0"/>
              <a:t> </a:t>
            </a:r>
            <a:r>
              <a:rPr lang="en-US" sz="1200" dirty="0" err="1"/>
              <a:t>étaient</a:t>
            </a:r>
            <a:r>
              <a:rPr lang="en-US" sz="1200" dirty="0"/>
              <a:t> </a:t>
            </a:r>
            <a:r>
              <a:rPr lang="en-US" sz="1200" dirty="0" err="1"/>
              <a:t>nécessaires</a:t>
            </a:r>
            <a:r>
              <a:rPr lang="en-US" sz="1200" dirty="0"/>
              <a:t>.  </a:t>
            </a:r>
          </a:p>
          <a:p>
            <a:pPr marL="817200" lvl="1" indent="-457200">
              <a:spcBef>
                <a:spcPts val="0"/>
              </a:spcBef>
              <a:spcAft>
                <a:spcPts val="600"/>
              </a:spcAft>
            </a:pPr>
            <a:endParaRPr lang="en-US" sz="1200" dirty="0"/>
          </a:p>
          <a:p>
            <a:pPr marL="817200" lvl="1" indent="-457200">
              <a:spcBef>
                <a:spcPts val="0"/>
              </a:spcBef>
              <a:spcAft>
                <a:spcPts val="600"/>
              </a:spcAft>
            </a:pPr>
            <a:r>
              <a:rPr lang="en-US" sz="1200" dirty="0"/>
              <a:t>Bien que </a:t>
            </a:r>
            <a:r>
              <a:rPr lang="en-US" sz="1200" dirty="0" err="1"/>
              <a:t>l’on</a:t>
            </a:r>
            <a:r>
              <a:rPr lang="en-US" sz="1200" dirty="0"/>
              <a:t> </a:t>
            </a:r>
            <a:r>
              <a:rPr lang="en-US" sz="1200" dirty="0" err="1"/>
              <a:t>s’attende</a:t>
            </a:r>
            <a:r>
              <a:rPr lang="en-US" sz="1200" dirty="0"/>
              <a:t> à </a:t>
            </a:r>
            <a:r>
              <a:rPr lang="en-US" sz="1200" dirty="0" err="1"/>
              <a:t>ce</a:t>
            </a:r>
            <a:r>
              <a:rPr lang="en-US" sz="1200" dirty="0"/>
              <a:t> que de </a:t>
            </a:r>
            <a:r>
              <a:rPr lang="en-US" sz="1200" dirty="0" err="1"/>
              <a:t>nombreux</a:t>
            </a:r>
            <a:r>
              <a:rPr lang="en-US" sz="1200" dirty="0"/>
              <a:t> </a:t>
            </a:r>
            <a:r>
              <a:rPr lang="en-US" sz="1200" dirty="0" err="1"/>
              <a:t>projets</a:t>
            </a:r>
            <a:r>
              <a:rPr lang="en-US" sz="1200" dirty="0"/>
              <a:t> de </a:t>
            </a:r>
            <a:r>
              <a:rPr lang="en-US" sz="1200" dirty="0" err="1"/>
              <a:t>croissance</a:t>
            </a:r>
            <a:r>
              <a:rPr lang="en-US" sz="1200" dirty="0"/>
              <a:t> </a:t>
            </a:r>
            <a:r>
              <a:rPr lang="en-US" sz="1200" dirty="0" err="1"/>
              <a:t>propre</a:t>
            </a:r>
            <a:r>
              <a:rPr lang="en-US" sz="1200" dirty="0"/>
              <a:t> </a:t>
            </a:r>
            <a:r>
              <a:rPr lang="en-US" sz="1200" dirty="0" err="1"/>
              <a:t>soient</a:t>
            </a:r>
            <a:r>
              <a:rPr lang="en-US" sz="1200" dirty="0"/>
              <a:t> </a:t>
            </a:r>
            <a:r>
              <a:rPr lang="en-US" sz="1200" dirty="0" err="1"/>
              <a:t>mis</a:t>
            </a:r>
            <a:r>
              <a:rPr lang="en-US" sz="1200" dirty="0"/>
              <a:t> </a:t>
            </a:r>
            <a:r>
              <a:rPr lang="en-US" sz="1200" dirty="0" err="1"/>
              <a:t>en</a:t>
            </a:r>
            <a:r>
              <a:rPr lang="en-US" sz="1200" dirty="0"/>
              <a:t> </a:t>
            </a:r>
            <a:r>
              <a:rPr lang="en-US" sz="1200" dirty="0" err="1"/>
              <a:t>œuvre</a:t>
            </a:r>
            <a:r>
              <a:rPr lang="en-US" sz="1200" dirty="0"/>
              <a:t> pour aider à </a:t>
            </a:r>
            <a:r>
              <a:rPr lang="en-US" sz="1200" dirty="0" err="1"/>
              <a:t>atteindre</a:t>
            </a:r>
            <a:r>
              <a:rPr lang="en-US" sz="1200" dirty="0"/>
              <a:t> les </a:t>
            </a:r>
            <a:r>
              <a:rPr lang="en-US" sz="1200" dirty="0" err="1"/>
              <a:t>objectifs</a:t>
            </a:r>
            <a:r>
              <a:rPr lang="en-US" sz="1200" dirty="0"/>
              <a:t> de </a:t>
            </a:r>
            <a:r>
              <a:rPr lang="en-US" sz="1200" dirty="0" err="1"/>
              <a:t>carboneutralité</a:t>
            </a:r>
            <a:r>
              <a:rPr lang="en-US" sz="1200" dirty="0"/>
              <a:t>, </a:t>
            </a:r>
            <a:r>
              <a:rPr lang="en-US" sz="1200" dirty="0" err="1"/>
              <a:t>seule</a:t>
            </a:r>
            <a:r>
              <a:rPr lang="en-US" sz="1200" dirty="0"/>
              <a:t> </a:t>
            </a:r>
            <a:r>
              <a:rPr lang="en-US" sz="1200" dirty="0" err="1"/>
              <a:t>une</a:t>
            </a:r>
            <a:r>
              <a:rPr lang="en-US" sz="1200" dirty="0"/>
              <a:t> petite </a:t>
            </a:r>
            <a:r>
              <a:rPr lang="en-US" sz="1200" dirty="0" err="1"/>
              <a:t>partie</a:t>
            </a:r>
            <a:r>
              <a:rPr lang="en-US" sz="1200" dirty="0"/>
              <a:t> </a:t>
            </a:r>
            <a:r>
              <a:rPr lang="en-US" sz="1200" dirty="0" err="1"/>
              <a:t>d’entre</a:t>
            </a:r>
            <a:r>
              <a:rPr lang="en-US" sz="1200" dirty="0"/>
              <a:t> </a:t>
            </a:r>
            <a:r>
              <a:rPr lang="en-US" sz="1200" dirty="0" err="1"/>
              <a:t>eux</a:t>
            </a:r>
            <a:r>
              <a:rPr lang="en-US" sz="1200" dirty="0"/>
              <a:t> </a:t>
            </a:r>
            <a:r>
              <a:rPr lang="en-US" sz="1200" dirty="0" err="1"/>
              <a:t>seront</a:t>
            </a:r>
            <a:r>
              <a:rPr lang="en-US" sz="1200" dirty="0"/>
              <a:t> </a:t>
            </a:r>
            <a:r>
              <a:rPr lang="en-US" sz="1200" dirty="0" err="1"/>
              <a:t>assujettis</a:t>
            </a:r>
            <a:r>
              <a:rPr lang="en-US" sz="1200" dirty="0"/>
              <a:t> à la LEI, car </a:t>
            </a:r>
            <a:r>
              <a:rPr lang="en-US" sz="1200" dirty="0" err="1"/>
              <a:t>ils</a:t>
            </a:r>
            <a:r>
              <a:rPr lang="en-US" sz="1200" dirty="0"/>
              <a:t> ne </a:t>
            </a:r>
            <a:r>
              <a:rPr lang="en-US" sz="1200" dirty="0" err="1"/>
              <a:t>figureront</a:t>
            </a:r>
            <a:r>
              <a:rPr lang="en-US" sz="1200" dirty="0"/>
              <a:t> pas sur la </a:t>
            </a:r>
            <a:r>
              <a:rPr lang="en-US" sz="1200" dirty="0" err="1"/>
              <a:t>Liste</a:t>
            </a:r>
            <a:r>
              <a:rPr lang="en-US" sz="1200" dirty="0"/>
              <a:t> des </a:t>
            </a:r>
            <a:r>
              <a:rPr lang="en-US" sz="1200" dirty="0" err="1"/>
              <a:t>projets</a:t>
            </a:r>
            <a:r>
              <a:rPr lang="en-US" sz="1200" dirty="0"/>
              <a:t> </a:t>
            </a:r>
            <a:r>
              <a:rPr lang="en-US" sz="1200" dirty="0" err="1"/>
              <a:t>ou</a:t>
            </a:r>
            <a:r>
              <a:rPr lang="en-US" sz="1200" dirty="0"/>
              <a:t> </a:t>
            </a:r>
            <a:r>
              <a:rPr lang="en-US" sz="1200" dirty="0" err="1"/>
              <a:t>n’atteindront</a:t>
            </a:r>
            <a:r>
              <a:rPr lang="en-US" sz="1200" dirty="0"/>
              <a:t> pas le </a:t>
            </a:r>
            <a:r>
              <a:rPr lang="en-US" sz="1200" dirty="0" err="1"/>
              <a:t>seuil</a:t>
            </a:r>
            <a:r>
              <a:rPr lang="en-US" sz="1200" dirty="0"/>
              <a:t> </a:t>
            </a:r>
            <a:r>
              <a:rPr lang="en-US" sz="1200" dirty="0" err="1"/>
              <a:t>fixé</a:t>
            </a:r>
            <a:r>
              <a:rPr lang="en-US" sz="1200" dirty="0"/>
              <a:t>. </a:t>
            </a:r>
            <a:r>
              <a:rPr lang="en-US" sz="1200" dirty="0" err="1"/>
              <a:t>Cela</a:t>
            </a:r>
            <a:r>
              <a:rPr lang="en-US" sz="1200" dirty="0"/>
              <a:t> </a:t>
            </a:r>
            <a:r>
              <a:rPr lang="en-US" sz="1200" dirty="0" err="1"/>
              <a:t>dit</a:t>
            </a:r>
            <a:r>
              <a:rPr lang="en-US" sz="1200" dirty="0"/>
              <a:t>, beaucoup </a:t>
            </a:r>
            <a:r>
              <a:rPr lang="en-US" sz="1200" dirty="0" err="1"/>
              <a:t>d’entre</a:t>
            </a:r>
            <a:r>
              <a:rPr lang="en-US" sz="1200" dirty="0"/>
              <a:t> </a:t>
            </a:r>
            <a:r>
              <a:rPr lang="en-US" sz="1200" dirty="0" err="1"/>
              <a:t>eux</a:t>
            </a:r>
            <a:r>
              <a:rPr lang="en-US" sz="1200" dirty="0"/>
              <a:t> </a:t>
            </a:r>
            <a:r>
              <a:rPr lang="en-US" sz="1200" dirty="0" err="1"/>
              <a:t>entreront</a:t>
            </a:r>
            <a:r>
              <a:rPr lang="en-US" sz="1200" dirty="0"/>
              <a:t> tout de </a:t>
            </a:r>
            <a:r>
              <a:rPr lang="en-US" sz="1200" dirty="0" err="1"/>
              <a:t>même</a:t>
            </a:r>
            <a:r>
              <a:rPr lang="en-US" sz="1200" dirty="0"/>
              <a:t> </a:t>
            </a:r>
            <a:r>
              <a:rPr lang="en-US" sz="1200" dirty="0" err="1"/>
              <a:t>dans</a:t>
            </a:r>
            <a:r>
              <a:rPr lang="en-US" sz="1200" dirty="0"/>
              <a:t> le </a:t>
            </a:r>
            <a:r>
              <a:rPr lang="en-US" sz="1200" dirty="0" err="1"/>
              <a:t>système</a:t>
            </a:r>
            <a:r>
              <a:rPr lang="en-US" sz="1200" dirty="0"/>
              <a:t> </a:t>
            </a:r>
            <a:r>
              <a:rPr lang="en-US" sz="1200" dirty="0" err="1"/>
              <a:t>réglementaire</a:t>
            </a:r>
            <a:r>
              <a:rPr lang="en-US" sz="1200" dirty="0"/>
              <a:t> </a:t>
            </a:r>
            <a:r>
              <a:rPr lang="en-US" sz="1200" dirty="0" err="1"/>
              <a:t>fédéral</a:t>
            </a:r>
            <a:r>
              <a:rPr lang="en-US" sz="1200" dirty="0"/>
              <a:t>, car </a:t>
            </a:r>
            <a:r>
              <a:rPr lang="en-US" sz="1200" dirty="0" err="1"/>
              <a:t>ils</a:t>
            </a:r>
            <a:r>
              <a:rPr lang="en-US" sz="1200" dirty="0"/>
              <a:t> </a:t>
            </a:r>
            <a:r>
              <a:rPr lang="en-US" sz="1200" dirty="0" err="1"/>
              <a:t>nécessiteront</a:t>
            </a:r>
            <a:r>
              <a:rPr lang="en-US" sz="1200" dirty="0"/>
              <a:t> des </a:t>
            </a:r>
            <a:r>
              <a:rPr lang="en-US" sz="1200" dirty="0" err="1"/>
              <a:t>permis</a:t>
            </a:r>
            <a:r>
              <a:rPr lang="en-US" sz="1200" dirty="0"/>
              <a:t> </a:t>
            </a:r>
            <a:r>
              <a:rPr lang="en-US" sz="1200" dirty="0" err="1"/>
              <a:t>tels</a:t>
            </a:r>
            <a:r>
              <a:rPr lang="en-US" sz="1200" dirty="0"/>
              <a:t> que des </a:t>
            </a:r>
            <a:r>
              <a:rPr lang="en-US" sz="1200" dirty="0" err="1"/>
              <a:t>permis</a:t>
            </a:r>
            <a:r>
              <a:rPr lang="en-US" sz="1200" dirty="0"/>
              <a:t> de </a:t>
            </a:r>
            <a:r>
              <a:rPr lang="en-US" sz="1200" dirty="0" err="1"/>
              <a:t>pêche</a:t>
            </a:r>
            <a:r>
              <a:rPr lang="en-US" sz="1200" dirty="0"/>
              <a:t>.  </a:t>
            </a:r>
          </a:p>
          <a:p>
            <a:pPr marL="817200" lvl="1" indent="-457200">
              <a:spcBef>
                <a:spcPts val="0"/>
              </a:spcBef>
              <a:spcAft>
                <a:spcPts val="600"/>
              </a:spcAft>
            </a:pPr>
            <a:r>
              <a:rPr lang="en-US" sz="1200" dirty="0" err="1"/>
              <a:t>En</a:t>
            </a:r>
            <a:r>
              <a:rPr lang="en-US" sz="1200" dirty="0"/>
              <a:t> </a:t>
            </a:r>
            <a:r>
              <a:rPr lang="en-US" sz="1200" dirty="0" err="1"/>
              <a:t>ce</a:t>
            </a:r>
            <a:r>
              <a:rPr lang="en-US" sz="1200" dirty="0"/>
              <a:t> qui </a:t>
            </a:r>
            <a:r>
              <a:rPr lang="en-US" sz="1200" dirty="0" err="1"/>
              <a:t>concerne</a:t>
            </a:r>
            <a:r>
              <a:rPr lang="en-US" sz="1200" dirty="0"/>
              <a:t> </a:t>
            </a:r>
            <a:r>
              <a:rPr lang="en-US" sz="1200" dirty="0" err="1"/>
              <a:t>l’évaluation</a:t>
            </a:r>
            <a:r>
              <a:rPr lang="en-US" sz="1200" dirty="0"/>
              <a:t> des </a:t>
            </a:r>
            <a:r>
              <a:rPr lang="en-US" sz="1200" dirty="0" err="1"/>
              <a:t>projets</a:t>
            </a:r>
            <a:r>
              <a:rPr lang="en-US" sz="1200" dirty="0"/>
              <a:t>, la </a:t>
            </a:r>
            <a:r>
              <a:rPr lang="en-US" sz="1200" dirty="0" err="1"/>
              <a:t>grande</a:t>
            </a:r>
            <a:r>
              <a:rPr lang="en-US" sz="1200" dirty="0"/>
              <a:t> </a:t>
            </a:r>
            <a:r>
              <a:rPr lang="en-US" sz="1200" dirty="0" err="1"/>
              <a:t>majorité</a:t>
            </a:r>
            <a:r>
              <a:rPr lang="en-US" sz="1200" dirty="0"/>
              <a:t> des </a:t>
            </a:r>
            <a:r>
              <a:rPr lang="en-US" sz="1200" dirty="0" err="1"/>
              <a:t>projets</a:t>
            </a:r>
            <a:r>
              <a:rPr lang="en-US" sz="1200" dirty="0"/>
              <a:t> de </a:t>
            </a:r>
            <a:r>
              <a:rPr lang="en-US" sz="1200" dirty="0" err="1"/>
              <a:t>croissance</a:t>
            </a:r>
            <a:r>
              <a:rPr lang="en-US" sz="1200" dirty="0"/>
              <a:t> </a:t>
            </a:r>
            <a:r>
              <a:rPr lang="en-US" sz="1200" dirty="0" err="1"/>
              <a:t>propre</a:t>
            </a:r>
            <a:r>
              <a:rPr lang="en-US" sz="1200" dirty="0"/>
              <a:t> </a:t>
            </a:r>
            <a:r>
              <a:rPr lang="en-US" sz="1200" dirty="0" err="1"/>
              <a:t>seront</a:t>
            </a:r>
            <a:r>
              <a:rPr lang="en-US" sz="1200" dirty="0"/>
              <a:t> </a:t>
            </a:r>
            <a:r>
              <a:rPr lang="en-US" sz="1200" dirty="0" err="1"/>
              <a:t>soumis</a:t>
            </a:r>
            <a:r>
              <a:rPr lang="en-US" sz="1200" dirty="0"/>
              <a:t> à des </a:t>
            </a:r>
            <a:r>
              <a:rPr lang="en-US" sz="1200" dirty="0" err="1"/>
              <a:t>examens</a:t>
            </a:r>
            <a:r>
              <a:rPr lang="en-US" sz="1200" dirty="0"/>
              <a:t> </a:t>
            </a:r>
            <a:r>
              <a:rPr lang="en-US" sz="1200" dirty="0" err="1"/>
              <a:t>provinciaux</a:t>
            </a:r>
            <a:r>
              <a:rPr lang="en-US" sz="1200" dirty="0"/>
              <a:t>. </a:t>
            </a:r>
            <a:r>
              <a:rPr lang="en-US" sz="1200" dirty="0" err="1"/>
              <a:t>Cela</a:t>
            </a:r>
            <a:r>
              <a:rPr lang="en-US" sz="1200" dirty="0"/>
              <a:t> </a:t>
            </a:r>
            <a:r>
              <a:rPr lang="en-US" sz="1200" dirty="0" err="1"/>
              <a:t>témoigne</a:t>
            </a:r>
            <a:r>
              <a:rPr lang="en-US" sz="1200" dirty="0"/>
              <a:t> de la </a:t>
            </a:r>
            <a:r>
              <a:rPr lang="en-US" sz="1200" dirty="0" err="1"/>
              <a:t>nécessité</a:t>
            </a:r>
            <a:r>
              <a:rPr lang="en-US" sz="1200" dirty="0"/>
              <a:t> </a:t>
            </a:r>
            <a:r>
              <a:rPr lang="en-US" sz="1200" dirty="0" err="1"/>
              <a:t>permanente</a:t>
            </a:r>
            <a:r>
              <a:rPr lang="en-US" sz="1200" dirty="0"/>
              <a:t> </a:t>
            </a:r>
            <a:r>
              <a:rPr lang="en-US" sz="1200" dirty="0" err="1"/>
              <a:t>d’une</a:t>
            </a:r>
            <a:r>
              <a:rPr lang="en-US" sz="1200" dirty="0"/>
              <a:t> collaboration </a:t>
            </a:r>
            <a:r>
              <a:rPr lang="en-US" sz="1200" dirty="0" err="1"/>
              <a:t>fédérale</a:t>
            </a:r>
            <a:r>
              <a:rPr lang="en-US" sz="1200" dirty="0"/>
              <a:t> avec les instances </a:t>
            </a:r>
            <a:r>
              <a:rPr lang="en-US" sz="1200" dirty="0" err="1"/>
              <a:t>provinciales</a:t>
            </a:r>
            <a:r>
              <a:rPr lang="en-US" sz="1200" dirty="0"/>
              <a:t> et </a:t>
            </a:r>
            <a:r>
              <a:rPr lang="en-US" sz="1200" dirty="0" err="1"/>
              <a:t>territoriales</a:t>
            </a:r>
            <a:r>
              <a:rPr lang="en-US" sz="1200" dirty="0"/>
              <a:t>.  </a:t>
            </a:r>
          </a:p>
          <a:p>
            <a:pPr marL="817200" lvl="1" indent="-457200">
              <a:spcBef>
                <a:spcPts val="0"/>
              </a:spcBef>
              <a:spcAft>
                <a:spcPts val="600"/>
              </a:spcAft>
            </a:pPr>
            <a:endParaRPr lang="en-US" sz="1200" dirty="0"/>
          </a:p>
          <a:p>
            <a:pPr marL="817200" lvl="1" indent="-457200">
              <a:spcBef>
                <a:spcPts val="0"/>
              </a:spcBef>
              <a:spcAft>
                <a:spcPts val="600"/>
              </a:spcAft>
            </a:pPr>
            <a:r>
              <a:rPr lang="en-US" sz="1200" dirty="0"/>
              <a:t>Bien que </a:t>
            </a:r>
            <a:r>
              <a:rPr lang="en-US" sz="1200" dirty="0" err="1"/>
              <a:t>l’exercice</a:t>
            </a:r>
            <a:r>
              <a:rPr lang="en-US" sz="1200" dirty="0"/>
              <a:t> que dirige </a:t>
            </a:r>
            <a:r>
              <a:rPr lang="en-US" sz="1200" dirty="0" err="1"/>
              <a:t>l’Agence</a:t>
            </a:r>
            <a:r>
              <a:rPr lang="en-US" sz="1200" dirty="0"/>
              <a:t> </a:t>
            </a:r>
            <a:r>
              <a:rPr lang="en-US" sz="1200" dirty="0" err="1"/>
              <a:t>soit</a:t>
            </a:r>
            <a:r>
              <a:rPr lang="en-US" sz="1200" dirty="0"/>
              <a:t> </a:t>
            </a:r>
            <a:r>
              <a:rPr lang="en-US" sz="1200" dirty="0" err="1"/>
              <a:t>axé</a:t>
            </a:r>
            <a:r>
              <a:rPr lang="en-US" sz="1200" dirty="0"/>
              <a:t> sur le </a:t>
            </a:r>
            <a:r>
              <a:rPr lang="en-US" sz="1200" dirty="0" err="1"/>
              <a:t>système</a:t>
            </a:r>
            <a:r>
              <a:rPr lang="en-US" sz="1200" dirty="0"/>
              <a:t> de </a:t>
            </a:r>
            <a:r>
              <a:rPr lang="en-US" sz="1200" dirty="0" err="1"/>
              <a:t>réglementation</a:t>
            </a:r>
            <a:r>
              <a:rPr lang="en-US" sz="1200" dirty="0"/>
              <a:t>, </a:t>
            </a:r>
            <a:r>
              <a:rPr lang="en-US" sz="1200" dirty="0" err="1"/>
              <a:t>il</a:t>
            </a:r>
            <a:r>
              <a:rPr lang="en-US" sz="1200" dirty="0"/>
              <a:t> </a:t>
            </a:r>
            <a:r>
              <a:rPr lang="en-US" sz="1200" dirty="0" err="1"/>
              <a:t>est</a:t>
            </a:r>
            <a:r>
              <a:rPr lang="en-US" sz="1200" dirty="0"/>
              <a:t> </a:t>
            </a:r>
            <a:r>
              <a:rPr lang="en-US" sz="1200" dirty="0" err="1"/>
              <a:t>admis</a:t>
            </a:r>
            <a:r>
              <a:rPr lang="en-US" sz="1200" dirty="0"/>
              <a:t> </a:t>
            </a:r>
            <a:r>
              <a:rPr lang="en-US" sz="1200" dirty="0" err="1"/>
              <a:t>qu’il</a:t>
            </a:r>
            <a:r>
              <a:rPr lang="en-US" sz="1200" dirty="0"/>
              <a:t> ne </a:t>
            </a:r>
            <a:r>
              <a:rPr lang="en-US" sz="1200" dirty="0" err="1"/>
              <a:t>s’agit</a:t>
            </a:r>
            <a:r>
              <a:rPr lang="en-US" sz="1200" dirty="0"/>
              <a:t> que </a:t>
            </a:r>
            <a:r>
              <a:rPr lang="en-US" sz="1200" dirty="0" err="1"/>
              <a:t>d’une</a:t>
            </a:r>
            <a:r>
              <a:rPr lang="en-US" sz="1200" dirty="0"/>
              <a:t> pièce du puzzle. Par </a:t>
            </a:r>
            <a:r>
              <a:rPr lang="en-US" sz="1200" dirty="0" err="1"/>
              <a:t>exemple</a:t>
            </a:r>
            <a:r>
              <a:rPr lang="en-US" sz="1200" dirty="0"/>
              <a:t>, les cadres pour </a:t>
            </a:r>
            <a:r>
              <a:rPr lang="en-US" sz="1200" dirty="0" err="1"/>
              <a:t>l’infrastructure</a:t>
            </a:r>
            <a:r>
              <a:rPr lang="en-US" sz="1200" dirty="0"/>
              <a:t>, le </a:t>
            </a:r>
            <a:r>
              <a:rPr lang="en-US" sz="1200" dirty="0" err="1"/>
              <a:t>financement</a:t>
            </a:r>
            <a:r>
              <a:rPr lang="en-US" sz="1200" dirty="0"/>
              <a:t> et la main-</a:t>
            </a:r>
            <a:r>
              <a:rPr lang="en-US" sz="1200" dirty="0" err="1"/>
              <a:t>d’œuvre</a:t>
            </a:r>
            <a:r>
              <a:rPr lang="en-US" sz="1200" dirty="0"/>
              <a:t> </a:t>
            </a:r>
            <a:r>
              <a:rPr lang="en-US" sz="1200" dirty="0" err="1"/>
              <a:t>qualifiée</a:t>
            </a:r>
            <a:r>
              <a:rPr lang="en-US" sz="1200" dirty="0"/>
              <a:t> </a:t>
            </a:r>
            <a:r>
              <a:rPr lang="en-US" sz="1200" dirty="0" err="1"/>
              <a:t>sont</a:t>
            </a:r>
            <a:r>
              <a:rPr lang="en-US" sz="1200" dirty="0"/>
              <a:t> </a:t>
            </a:r>
            <a:r>
              <a:rPr lang="en-US" sz="1200" dirty="0" err="1"/>
              <a:t>également</a:t>
            </a:r>
            <a:r>
              <a:rPr lang="en-US" sz="1200" dirty="0"/>
              <a:t> </a:t>
            </a:r>
            <a:r>
              <a:rPr lang="en-US" sz="1200" dirty="0" err="1"/>
              <a:t>essentiels</a:t>
            </a:r>
            <a:r>
              <a:rPr lang="en-US" sz="1200" dirty="0"/>
              <a:t>. </a:t>
            </a:r>
            <a:r>
              <a:rPr lang="en-US" sz="1200" dirty="0" err="1"/>
              <a:t>D’autres</a:t>
            </a:r>
            <a:r>
              <a:rPr lang="en-US" sz="1200" dirty="0"/>
              <a:t> parties du </a:t>
            </a:r>
            <a:r>
              <a:rPr lang="en-US" sz="1200" dirty="0" err="1"/>
              <a:t>système</a:t>
            </a:r>
            <a:r>
              <a:rPr lang="en-US" sz="1200" dirty="0"/>
              <a:t> </a:t>
            </a:r>
            <a:r>
              <a:rPr lang="en-US" sz="1200" dirty="0" err="1"/>
              <a:t>fédéral</a:t>
            </a:r>
            <a:r>
              <a:rPr lang="en-US" sz="1200" dirty="0"/>
              <a:t> et </a:t>
            </a:r>
            <a:r>
              <a:rPr lang="en-US" sz="1200" dirty="0" err="1"/>
              <a:t>d’autres</a:t>
            </a:r>
            <a:r>
              <a:rPr lang="en-US" sz="1200" dirty="0"/>
              <a:t> </a:t>
            </a:r>
            <a:r>
              <a:rPr lang="en-US" sz="1200" dirty="0" err="1"/>
              <a:t>domaines</a:t>
            </a:r>
            <a:r>
              <a:rPr lang="en-US" sz="1200" dirty="0"/>
              <a:t> </a:t>
            </a:r>
            <a:r>
              <a:rPr lang="en-US" sz="1200" dirty="0" err="1"/>
              <a:t>sont</a:t>
            </a:r>
            <a:r>
              <a:rPr lang="en-US" sz="1200" dirty="0"/>
              <a:t> </a:t>
            </a:r>
            <a:r>
              <a:rPr lang="en-US" sz="1200" dirty="0" err="1"/>
              <a:t>consacrés</a:t>
            </a:r>
            <a:r>
              <a:rPr lang="en-US" sz="1200" dirty="0"/>
              <a:t> à </a:t>
            </a:r>
            <a:r>
              <a:rPr lang="en-US" sz="1200" dirty="0" err="1"/>
              <a:t>l’avancement</a:t>
            </a:r>
            <a:r>
              <a:rPr lang="en-US" sz="1200" dirty="0"/>
              <a:t> de </a:t>
            </a:r>
            <a:r>
              <a:rPr lang="en-US" sz="1200" dirty="0" err="1"/>
              <a:t>ces</a:t>
            </a:r>
            <a:r>
              <a:rPr lang="en-US" sz="1200" dirty="0"/>
              <a:t> aspects.</a:t>
            </a:r>
          </a:p>
          <a:p>
            <a:pPr marL="817200" lvl="1" indent="-457200">
              <a:spcBef>
                <a:spcPts val="0"/>
              </a:spcBef>
              <a:spcAft>
                <a:spcPts val="600"/>
              </a:spcAft>
            </a:pPr>
            <a:r>
              <a:rPr lang="en-US" sz="1200" dirty="0" err="1"/>
              <a:t>Paysage</a:t>
            </a:r>
            <a:r>
              <a:rPr lang="en-US" sz="1200" dirty="0"/>
              <a:t> </a:t>
            </a:r>
            <a:r>
              <a:rPr lang="en-US" sz="1200" dirty="0" err="1"/>
              <a:t>réglementaire</a:t>
            </a:r>
            <a:r>
              <a:rPr lang="en-US" sz="1200" dirty="0"/>
              <a:t> </a:t>
            </a:r>
            <a:r>
              <a:rPr lang="en-US" sz="1200" dirty="0" err="1"/>
              <a:t>fédéral</a:t>
            </a:r>
            <a:r>
              <a:rPr lang="en-US" sz="1200" dirty="0"/>
              <a:t> :</a:t>
            </a:r>
          </a:p>
          <a:p>
            <a:pPr marL="817200" lvl="1" indent="-457200">
              <a:spcBef>
                <a:spcPts val="0"/>
              </a:spcBef>
              <a:spcAft>
                <a:spcPts val="600"/>
              </a:spcAft>
            </a:pPr>
            <a:endParaRPr lang="en-US" sz="1200" dirty="0"/>
          </a:p>
          <a:p>
            <a:pPr marL="817200" lvl="1" indent="-457200">
              <a:spcBef>
                <a:spcPts val="0"/>
              </a:spcBef>
              <a:spcAft>
                <a:spcPts val="600"/>
              </a:spcAft>
            </a:pPr>
            <a:r>
              <a:rPr lang="en-US" sz="1200" dirty="0" err="1"/>
              <a:t>Réglementations</a:t>
            </a:r>
            <a:r>
              <a:rPr lang="en-US" sz="1200" dirty="0"/>
              <a:t> </a:t>
            </a:r>
            <a:r>
              <a:rPr lang="en-US" sz="1200" dirty="0" err="1"/>
              <a:t>environnementales</a:t>
            </a:r>
            <a:r>
              <a:rPr lang="en-US" sz="1200" dirty="0"/>
              <a:t> : </a:t>
            </a:r>
            <a:r>
              <a:rPr lang="en-US" sz="1200" i="1" dirty="0" err="1"/>
              <a:t>Loi</a:t>
            </a:r>
            <a:r>
              <a:rPr lang="en-US" sz="1200" i="1" dirty="0"/>
              <a:t> </a:t>
            </a:r>
            <a:r>
              <a:rPr lang="en-US" sz="1200" i="1" dirty="0" err="1"/>
              <a:t>canadienne</a:t>
            </a:r>
            <a:r>
              <a:rPr lang="en-US" sz="1200" i="1" dirty="0"/>
              <a:t> sur la protection de </a:t>
            </a:r>
            <a:r>
              <a:rPr lang="en-US" sz="1200" i="1" dirty="0" err="1"/>
              <a:t>l’environnement</a:t>
            </a:r>
            <a:r>
              <a:rPr lang="en-US" sz="1200" dirty="0"/>
              <a:t>, </a:t>
            </a:r>
            <a:r>
              <a:rPr lang="en-US" sz="1200" dirty="0" err="1"/>
              <a:t>Règlement</a:t>
            </a:r>
            <a:r>
              <a:rPr lang="en-US" sz="1200" dirty="0"/>
              <a:t> sur les </a:t>
            </a:r>
            <a:r>
              <a:rPr lang="en-US" sz="1200" dirty="0" err="1"/>
              <a:t>carburants</a:t>
            </a:r>
            <a:r>
              <a:rPr lang="en-US" sz="1200" dirty="0"/>
              <a:t> </a:t>
            </a:r>
            <a:r>
              <a:rPr lang="en-US" sz="1200" dirty="0" err="1"/>
              <a:t>propres</a:t>
            </a:r>
            <a:r>
              <a:rPr lang="en-US" sz="1200" dirty="0"/>
              <a:t>; </a:t>
            </a:r>
            <a:r>
              <a:rPr lang="en-US" sz="1200" i="1" dirty="0" err="1"/>
              <a:t>Loi</a:t>
            </a:r>
            <a:r>
              <a:rPr lang="en-US" sz="1200" i="1" dirty="0"/>
              <a:t> sur les </a:t>
            </a:r>
            <a:r>
              <a:rPr lang="en-US" sz="1200" i="1" dirty="0" err="1"/>
              <a:t>aménagements</a:t>
            </a:r>
            <a:r>
              <a:rPr lang="en-US" sz="1200" i="1" dirty="0"/>
              <a:t> des </a:t>
            </a:r>
            <a:r>
              <a:rPr lang="en-US" sz="1200" i="1" dirty="0" err="1"/>
              <a:t>cours</a:t>
            </a:r>
            <a:r>
              <a:rPr lang="en-US" sz="1200" i="1" dirty="0"/>
              <a:t> </a:t>
            </a:r>
            <a:r>
              <a:rPr lang="en-US" sz="1200" i="1" dirty="0" err="1"/>
              <a:t>d’eau</a:t>
            </a:r>
            <a:r>
              <a:rPr lang="en-US" sz="1200" i="1" dirty="0"/>
              <a:t> </a:t>
            </a:r>
            <a:r>
              <a:rPr lang="en-US" sz="1200" i="1" dirty="0" err="1"/>
              <a:t>internationaux</a:t>
            </a:r>
            <a:r>
              <a:rPr lang="en-US" sz="1200" i="1" dirty="0"/>
              <a:t>, </a:t>
            </a:r>
            <a:r>
              <a:rPr lang="en-US" sz="1200" dirty="0" err="1"/>
              <a:t>Règlement</a:t>
            </a:r>
            <a:r>
              <a:rPr lang="en-US" sz="1200" dirty="0"/>
              <a:t> sur les effluents des mines de </a:t>
            </a:r>
            <a:r>
              <a:rPr lang="en-US" sz="1200" dirty="0" err="1"/>
              <a:t>métaux</a:t>
            </a:r>
            <a:r>
              <a:rPr lang="en-US" sz="1200" dirty="0"/>
              <a:t> et de </a:t>
            </a:r>
            <a:r>
              <a:rPr lang="en-US" sz="1200" dirty="0" err="1"/>
              <a:t>diamants</a:t>
            </a:r>
            <a:r>
              <a:rPr lang="en-US" sz="1200" dirty="0"/>
              <a:t>.</a:t>
            </a:r>
          </a:p>
          <a:p>
            <a:pPr marL="817200" lvl="1" indent="-457200">
              <a:spcBef>
                <a:spcPts val="0"/>
              </a:spcBef>
              <a:spcAft>
                <a:spcPts val="600"/>
              </a:spcAft>
            </a:pPr>
            <a:endParaRPr lang="en-US" sz="1200" dirty="0"/>
          </a:p>
          <a:p>
            <a:pPr marL="817200" lvl="1" indent="-457200">
              <a:spcBef>
                <a:spcPts val="0"/>
              </a:spcBef>
              <a:spcAft>
                <a:spcPts val="600"/>
              </a:spcAft>
            </a:pPr>
            <a:r>
              <a:rPr lang="en-US" sz="1200" dirty="0" err="1"/>
              <a:t>Politique</a:t>
            </a:r>
            <a:r>
              <a:rPr lang="en-US" sz="1200" dirty="0"/>
              <a:t> </a:t>
            </a:r>
            <a:r>
              <a:rPr lang="en-US" sz="1200" dirty="0" err="1"/>
              <a:t>énergétique</a:t>
            </a:r>
            <a:r>
              <a:rPr lang="en-US" sz="1200" dirty="0"/>
              <a:t> : </a:t>
            </a:r>
            <a:r>
              <a:rPr lang="en-US" sz="1200" i="1" dirty="0" err="1"/>
              <a:t>Loi</a:t>
            </a:r>
            <a:r>
              <a:rPr lang="en-US" sz="1200" i="1" dirty="0"/>
              <a:t> sur la </a:t>
            </a:r>
            <a:r>
              <a:rPr lang="en-US" sz="1200" i="1" dirty="0" err="1"/>
              <a:t>Régie</a:t>
            </a:r>
            <a:r>
              <a:rPr lang="en-US" sz="1200" i="1" dirty="0"/>
              <a:t> </a:t>
            </a:r>
            <a:r>
              <a:rPr lang="en-US" sz="1200" i="1" dirty="0" err="1"/>
              <a:t>canadienne</a:t>
            </a:r>
            <a:r>
              <a:rPr lang="en-US" sz="1200" i="1" dirty="0"/>
              <a:t> de </a:t>
            </a:r>
            <a:r>
              <a:rPr lang="en-US" sz="1200" i="1" dirty="0" err="1"/>
              <a:t>l’énergie</a:t>
            </a:r>
            <a:r>
              <a:rPr lang="en-US" sz="1200" i="1" dirty="0"/>
              <a:t>, </a:t>
            </a:r>
            <a:r>
              <a:rPr lang="en-US" sz="1200" i="1" dirty="0" err="1"/>
              <a:t>Loi</a:t>
            </a:r>
            <a:r>
              <a:rPr lang="en-US" sz="1200" i="1" dirty="0"/>
              <a:t> sur les </a:t>
            </a:r>
            <a:r>
              <a:rPr lang="en-US" sz="1200" i="1" dirty="0" err="1"/>
              <a:t>opérations</a:t>
            </a:r>
            <a:r>
              <a:rPr lang="en-US" sz="1200" i="1" dirty="0"/>
              <a:t> </a:t>
            </a:r>
            <a:r>
              <a:rPr lang="en-US" sz="1200" i="1" dirty="0" err="1"/>
              <a:t>pétrolières</a:t>
            </a:r>
            <a:r>
              <a:rPr lang="en-US" sz="1200" i="1" dirty="0"/>
              <a:t> et </a:t>
            </a:r>
            <a:r>
              <a:rPr lang="en-US" sz="1200" i="1" dirty="0" err="1"/>
              <a:t>gazières</a:t>
            </a:r>
            <a:r>
              <a:rPr lang="en-US" sz="1200" i="1" dirty="0"/>
              <a:t> au Canada </a:t>
            </a:r>
            <a:r>
              <a:rPr lang="en-US" sz="1200" dirty="0"/>
              <a:t>et accords sur les </a:t>
            </a:r>
            <a:r>
              <a:rPr lang="en-US" sz="1200" dirty="0" err="1"/>
              <a:t>ressources</a:t>
            </a:r>
            <a:r>
              <a:rPr lang="en-US" sz="1200" dirty="0"/>
              <a:t> </a:t>
            </a:r>
            <a:r>
              <a:rPr lang="en-US" sz="1200" dirty="0" err="1"/>
              <a:t>extracôtières</a:t>
            </a:r>
            <a:r>
              <a:rPr lang="en-US" sz="1200" dirty="0"/>
              <a:t> avec Terre-</a:t>
            </a:r>
            <a:r>
              <a:rPr lang="en-US" sz="1200" dirty="0" err="1"/>
              <a:t>Neuve</a:t>
            </a:r>
            <a:r>
              <a:rPr lang="en-US" sz="1200" dirty="0"/>
              <a:t>-et-Labrador et la Nouvelle-</a:t>
            </a:r>
            <a:r>
              <a:rPr lang="en-US" sz="1200" dirty="0" err="1"/>
              <a:t>Écosse</a:t>
            </a:r>
            <a:r>
              <a:rPr lang="en-US" sz="1200" dirty="0"/>
              <a:t>, </a:t>
            </a:r>
            <a:r>
              <a:rPr lang="en-CA" sz="1200" i="1" dirty="0" err="1"/>
              <a:t>Loi</a:t>
            </a:r>
            <a:r>
              <a:rPr lang="en-CA" sz="1200" i="1" dirty="0"/>
              <a:t> sur </a:t>
            </a:r>
            <a:r>
              <a:rPr lang="en-CA" sz="1200" i="1" dirty="0" err="1"/>
              <a:t>l’administration</a:t>
            </a:r>
            <a:r>
              <a:rPr lang="en-CA" sz="1200" i="1" dirty="0"/>
              <a:t> de </a:t>
            </a:r>
            <a:r>
              <a:rPr lang="en-CA" sz="1200" i="1" dirty="0" err="1"/>
              <a:t>l’énergie</a:t>
            </a:r>
            <a:r>
              <a:rPr lang="en-CA" sz="1200" i="1" dirty="0"/>
              <a:t>, </a:t>
            </a:r>
            <a:r>
              <a:rPr lang="en-CA" sz="1200" i="1" dirty="0" err="1"/>
              <a:t>Loi</a:t>
            </a:r>
            <a:r>
              <a:rPr lang="en-CA" sz="1200" i="1" dirty="0"/>
              <a:t> sur </a:t>
            </a:r>
            <a:r>
              <a:rPr lang="en-CA" sz="1200" i="1" dirty="0" err="1"/>
              <a:t>l’énergie</a:t>
            </a:r>
            <a:r>
              <a:rPr lang="en-CA" sz="1200" i="1" dirty="0"/>
              <a:t> </a:t>
            </a:r>
            <a:r>
              <a:rPr lang="en-CA" sz="1200" i="1" dirty="0" err="1"/>
              <a:t>nucléaire</a:t>
            </a:r>
            <a:r>
              <a:rPr lang="en-CA" sz="1200" i="1" dirty="0"/>
              <a:t>.</a:t>
            </a:r>
          </a:p>
          <a:p>
            <a:pPr marL="817200" lvl="1" indent="-457200">
              <a:spcBef>
                <a:spcPts val="0"/>
              </a:spcBef>
              <a:spcAft>
                <a:spcPts val="600"/>
              </a:spcAft>
            </a:pPr>
            <a:endParaRPr lang="en-US" sz="1200" i="1" dirty="0"/>
          </a:p>
          <a:p>
            <a:pPr marL="817200" lvl="1" indent="-457200">
              <a:spcBef>
                <a:spcPts val="0"/>
              </a:spcBef>
              <a:spcAft>
                <a:spcPts val="600"/>
              </a:spcAft>
            </a:pPr>
            <a:r>
              <a:rPr lang="en-US" sz="1200" dirty="0" err="1"/>
              <a:t>Stratégies</a:t>
            </a:r>
            <a:r>
              <a:rPr lang="en-US" sz="1200" dirty="0"/>
              <a:t> </a:t>
            </a:r>
            <a:r>
              <a:rPr lang="en-US" sz="1200" dirty="0" err="1"/>
              <a:t>fédérales</a:t>
            </a:r>
            <a:r>
              <a:rPr lang="en-US" sz="1200" dirty="0"/>
              <a:t> </a:t>
            </a:r>
            <a:r>
              <a:rPr lang="en-US" sz="1200" b="1" dirty="0"/>
              <a:t>: </a:t>
            </a:r>
            <a:r>
              <a:rPr lang="en-US" sz="1200" dirty="0" err="1"/>
              <a:t>Stratégie</a:t>
            </a:r>
            <a:r>
              <a:rPr lang="en-US" sz="1200" dirty="0"/>
              <a:t> sur </a:t>
            </a:r>
            <a:r>
              <a:rPr lang="en-US" sz="1200" dirty="0" err="1"/>
              <a:t>l’hydrogène</a:t>
            </a:r>
            <a:r>
              <a:rPr lang="en-US" sz="1200" dirty="0"/>
              <a:t> et plan </a:t>
            </a:r>
            <a:r>
              <a:rPr lang="en-US" sz="1200" dirty="0" err="1"/>
              <a:t>d’action</a:t>
            </a:r>
            <a:r>
              <a:rPr lang="en-US" sz="1200" dirty="0"/>
              <a:t> sur les PRM, </a:t>
            </a:r>
            <a:r>
              <a:rPr lang="en-US" sz="1200" dirty="0" err="1"/>
              <a:t>stratégie</a:t>
            </a:r>
            <a:r>
              <a:rPr lang="en-US" sz="1200" dirty="0"/>
              <a:t> sur les </a:t>
            </a:r>
            <a:r>
              <a:rPr lang="en-US" sz="1200" dirty="0" err="1"/>
              <a:t>minéraux</a:t>
            </a:r>
            <a:r>
              <a:rPr lang="en-US" sz="1200" dirty="0"/>
              <a:t> critiques; les </a:t>
            </a:r>
            <a:r>
              <a:rPr lang="en-US" sz="1200" dirty="0" err="1"/>
              <a:t>stratégies</a:t>
            </a:r>
            <a:r>
              <a:rPr lang="en-US" sz="1200" dirty="0"/>
              <a:t> </a:t>
            </a:r>
            <a:r>
              <a:rPr lang="en-US" sz="1200" dirty="0" err="1"/>
              <a:t>en</a:t>
            </a:r>
            <a:r>
              <a:rPr lang="en-US" sz="1200" dirty="0"/>
              <a:t> </a:t>
            </a:r>
            <a:r>
              <a:rPr lang="en-US" sz="1200" dirty="0" err="1"/>
              <a:t>cours</a:t>
            </a:r>
            <a:r>
              <a:rPr lang="en-US" sz="1200" dirty="0"/>
              <a:t> </a:t>
            </a:r>
            <a:r>
              <a:rPr lang="en-US" sz="1200" dirty="0" err="1"/>
              <a:t>d’élaboration</a:t>
            </a:r>
            <a:r>
              <a:rPr lang="en-US" sz="1200" dirty="0"/>
              <a:t> </a:t>
            </a:r>
            <a:r>
              <a:rPr lang="en-US" sz="1200" dirty="0" err="1"/>
              <a:t>comprennent</a:t>
            </a:r>
            <a:r>
              <a:rPr lang="en-US" sz="1200" dirty="0"/>
              <a:t> la </a:t>
            </a:r>
            <a:r>
              <a:rPr lang="en-US" sz="1200" dirty="0" err="1"/>
              <a:t>stratégie</a:t>
            </a:r>
            <a:r>
              <a:rPr lang="en-US" sz="1200" dirty="0"/>
              <a:t> </a:t>
            </a:r>
            <a:r>
              <a:rPr lang="en-US" sz="1200" dirty="0" err="1"/>
              <a:t>nationale</a:t>
            </a:r>
            <a:r>
              <a:rPr lang="en-US" sz="1200" dirty="0"/>
              <a:t> </a:t>
            </a:r>
            <a:r>
              <a:rPr lang="en-US" sz="1200" dirty="0" err="1"/>
              <a:t>d’adaptation</a:t>
            </a:r>
            <a:r>
              <a:rPr lang="en-US" sz="1200" dirty="0"/>
              <a:t>, la </a:t>
            </a:r>
            <a:r>
              <a:rPr lang="en-US" sz="1200" dirty="0" err="1"/>
              <a:t>stratégie</a:t>
            </a:r>
            <a:r>
              <a:rPr lang="en-US" sz="1200" dirty="0"/>
              <a:t> sur </a:t>
            </a:r>
            <a:r>
              <a:rPr lang="en-US" sz="1200" dirty="0" err="1"/>
              <a:t>l’économie</a:t>
            </a:r>
            <a:r>
              <a:rPr lang="en-US" sz="1200" dirty="0"/>
              <a:t> </a:t>
            </a:r>
            <a:r>
              <a:rPr lang="en-US" sz="1200" dirty="0" err="1"/>
              <a:t>bleue</a:t>
            </a:r>
            <a:r>
              <a:rPr lang="en-US" sz="1200" dirty="0"/>
              <a:t>, la </a:t>
            </a:r>
            <a:r>
              <a:rPr lang="en-US" sz="1200" dirty="0" err="1"/>
              <a:t>stratégie</a:t>
            </a:r>
            <a:r>
              <a:rPr lang="en-US" sz="1200" dirty="0"/>
              <a:t> sur le </a:t>
            </a:r>
            <a:r>
              <a:rPr lang="en-US" sz="1200" dirty="0" err="1"/>
              <a:t>captage</a:t>
            </a:r>
            <a:r>
              <a:rPr lang="en-US" sz="1200" dirty="0"/>
              <a:t>, </a:t>
            </a:r>
            <a:r>
              <a:rPr lang="en-US" sz="1200" dirty="0" err="1"/>
              <a:t>l’utilisation</a:t>
            </a:r>
            <a:r>
              <a:rPr lang="en-US" sz="1200" dirty="0"/>
              <a:t> et le </a:t>
            </a:r>
            <a:r>
              <a:rPr lang="en-US" sz="1200" dirty="0" err="1"/>
              <a:t>stockage</a:t>
            </a:r>
            <a:r>
              <a:rPr lang="en-US" sz="1200" dirty="0"/>
              <a:t> du </a:t>
            </a:r>
            <a:r>
              <a:rPr lang="en-US" sz="1200" dirty="0" err="1"/>
              <a:t>carbone</a:t>
            </a:r>
            <a:r>
              <a:rPr lang="en-US" sz="1200" dirty="0"/>
              <a:t>.</a:t>
            </a:r>
          </a:p>
          <a:p>
            <a:pPr marL="171450" lvl="0" indent="-171450">
              <a:buFont typeface="Arial" panose="020B0604020202020204" pitchFamily="34" charset="0"/>
              <a:buChar char="•"/>
            </a:pPr>
            <a:endParaRPr lang="en-CA" dirty="0"/>
          </a:p>
          <a:p>
            <a:endParaRPr lang="en-CA" dirty="0"/>
          </a:p>
          <a:p>
            <a:endParaRPr lang="fr-FR" dirty="0"/>
          </a:p>
          <a:p>
            <a:endParaRPr lang="en-CA" dirty="0"/>
          </a:p>
        </p:txBody>
      </p:sp>
    </p:spTree>
    <p:extLst>
      <p:ext uri="{BB962C8B-B14F-4D97-AF65-F5344CB8AC3E}">
        <p14:creationId xmlns:p14="http://schemas.microsoft.com/office/powerpoint/2010/main" val="85294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baseline="0" noProof="0" dirty="0">
                <a:solidFill>
                  <a:schemeClr val="tx1"/>
                </a:solidFill>
                <a:effectLst/>
              </a:rPr>
              <a:t>Les </a:t>
            </a:r>
            <a:r>
              <a:rPr lang="en-CA" sz="1200" kern="1200" baseline="0" noProof="0" dirty="0" err="1">
                <a:solidFill>
                  <a:schemeClr val="tx1"/>
                </a:solidFill>
                <a:effectLst/>
              </a:rPr>
              <a:t>mesures</a:t>
            </a:r>
            <a:r>
              <a:rPr lang="en-CA" sz="1200" kern="1200" baseline="0" noProof="0" dirty="0">
                <a:solidFill>
                  <a:schemeClr val="tx1"/>
                </a:solidFill>
                <a:effectLst/>
              </a:rPr>
              <a:t> </a:t>
            </a:r>
            <a:r>
              <a:rPr lang="en-CA" sz="1200" kern="1200" baseline="0" noProof="0" dirty="0" err="1">
                <a:solidFill>
                  <a:schemeClr val="tx1"/>
                </a:solidFill>
                <a:effectLst/>
              </a:rPr>
              <a:t>prioritaires</a:t>
            </a:r>
            <a:r>
              <a:rPr lang="en-CA" sz="1200" kern="1200" baseline="0" noProof="0" dirty="0">
                <a:solidFill>
                  <a:schemeClr val="tx1"/>
                </a:solidFill>
                <a:effectLst/>
              </a:rPr>
              <a:t> qui </a:t>
            </a:r>
            <a:r>
              <a:rPr lang="en-CA" sz="1200" kern="1200" baseline="0" noProof="0" dirty="0" err="1">
                <a:solidFill>
                  <a:schemeClr val="tx1"/>
                </a:solidFill>
                <a:effectLst/>
              </a:rPr>
              <a:t>ont</a:t>
            </a:r>
            <a:r>
              <a:rPr lang="en-CA" sz="1200" kern="1200" baseline="0" noProof="0" dirty="0">
                <a:solidFill>
                  <a:schemeClr val="tx1"/>
                </a:solidFill>
                <a:effectLst/>
              </a:rPr>
              <a:t> </a:t>
            </a:r>
            <a:r>
              <a:rPr lang="en-CA" sz="1200" kern="1200" baseline="0" noProof="0" dirty="0" err="1">
                <a:solidFill>
                  <a:schemeClr val="tx1"/>
                </a:solidFill>
                <a:effectLst/>
              </a:rPr>
              <a:t>été</a:t>
            </a:r>
            <a:r>
              <a:rPr lang="en-CA" sz="1200" kern="1200" baseline="0" noProof="0" dirty="0">
                <a:solidFill>
                  <a:schemeClr val="tx1"/>
                </a:solidFill>
                <a:effectLst/>
              </a:rPr>
              <a:t> </a:t>
            </a:r>
            <a:r>
              <a:rPr lang="en-CA" sz="1200" kern="1200" baseline="0" noProof="0" dirty="0" err="1">
                <a:solidFill>
                  <a:schemeClr val="tx1"/>
                </a:solidFill>
                <a:effectLst/>
              </a:rPr>
              <a:t>déterminées</a:t>
            </a:r>
            <a:r>
              <a:rPr lang="en-CA" sz="1200" kern="1200" baseline="0" noProof="0" dirty="0">
                <a:solidFill>
                  <a:schemeClr val="tx1"/>
                </a:solidFill>
                <a:effectLst/>
              </a:rPr>
              <a:t> </a:t>
            </a:r>
            <a:r>
              <a:rPr lang="en-CA" sz="1200" kern="1200" baseline="0" noProof="0" dirty="0" err="1">
                <a:solidFill>
                  <a:schemeClr val="tx1"/>
                </a:solidFill>
                <a:effectLst/>
              </a:rPr>
              <a:t>s’appuient</a:t>
            </a:r>
            <a:r>
              <a:rPr lang="en-CA" sz="1200" kern="1200" baseline="0" noProof="0" dirty="0">
                <a:solidFill>
                  <a:schemeClr val="tx1"/>
                </a:solidFill>
                <a:effectLst/>
              </a:rPr>
              <a:t> </a:t>
            </a:r>
            <a:r>
              <a:rPr lang="en-CA" sz="1200" kern="1200" baseline="0" noProof="0" dirty="0" err="1">
                <a:solidFill>
                  <a:schemeClr val="tx1"/>
                </a:solidFill>
                <a:effectLst/>
              </a:rPr>
              <a:t>largement</a:t>
            </a:r>
            <a:r>
              <a:rPr lang="en-CA" sz="1200" kern="1200" baseline="0" noProof="0" dirty="0">
                <a:solidFill>
                  <a:schemeClr val="tx1"/>
                </a:solidFill>
                <a:effectLst/>
              </a:rPr>
              <a:t> sur le travail déjà </a:t>
            </a:r>
            <a:r>
              <a:rPr lang="en-CA" sz="1200" kern="1200" baseline="0" noProof="0" dirty="0" err="1">
                <a:solidFill>
                  <a:schemeClr val="tx1"/>
                </a:solidFill>
                <a:effectLst/>
              </a:rPr>
              <a:t>entrepris</a:t>
            </a:r>
            <a:r>
              <a:rPr lang="en-CA" sz="1200" kern="1200" baseline="0" noProof="0" dirty="0">
                <a:solidFill>
                  <a:schemeClr val="tx1"/>
                </a:solidFill>
                <a:effectLst/>
              </a:rPr>
              <a:t> par </a:t>
            </a:r>
            <a:r>
              <a:rPr lang="en-CA" sz="1200" kern="1200" baseline="0" noProof="0" dirty="0" err="1">
                <a:solidFill>
                  <a:schemeClr val="tx1"/>
                </a:solidFill>
                <a:effectLst/>
              </a:rPr>
              <a:t>l’Agence</a:t>
            </a:r>
            <a:r>
              <a:rPr lang="en-CA" sz="1200" kern="1200" baseline="0" noProof="0" dirty="0">
                <a:solidFill>
                  <a:schemeClr val="tx1"/>
                </a:solidFill>
                <a:effectLst/>
              </a:rPr>
              <a:t> pour assurer </a:t>
            </a:r>
            <a:r>
              <a:rPr lang="en-CA" sz="1200" kern="1200" baseline="0" noProof="0" dirty="0" err="1">
                <a:solidFill>
                  <a:schemeClr val="tx1"/>
                </a:solidFill>
                <a:effectLst/>
              </a:rPr>
              <a:t>une</a:t>
            </a:r>
            <a:r>
              <a:rPr lang="en-CA" sz="1200" kern="1200" baseline="0" noProof="0" dirty="0">
                <a:solidFill>
                  <a:schemeClr val="tx1"/>
                </a:solidFill>
                <a:effectLst/>
              </a:rPr>
              <a:t> </a:t>
            </a:r>
            <a:r>
              <a:rPr lang="en-CA" sz="1200" kern="1200" baseline="0" noProof="0" dirty="0" err="1">
                <a:solidFill>
                  <a:schemeClr val="tx1"/>
                </a:solidFill>
                <a:effectLst/>
              </a:rPr>
              <a:t>mise</a:t>
            </a:r>
            <a:r>
              <a:rPr lang="en-CA" sz="1200" kern="1200" baseline="0" noProof="0" dirty="0">
                <a:solidFill>
                  <a:schemeClr val="tx1"/>
                </a:solidFill>
                <a:effectLst/>
              </a:rPr>
              <a:t> </a:t>
            </a:r>
            <a:r>
              <a:rPr lang="en-CA" sz="1200" kern="1200" baseline="0" noProof="0" dirty="0" err="1">
                <a:solidFill>
                  <a:schemeClr val="tx1"/>
                </a:solidFill>
                <a:effectLst/>
              </a:rPr>
              <a:t>en</a:t>
            </a:r>
            <a:r>
              <a:rPr lang="en-CA" sz="1200" kern="1200" baseline="0" noProof="0" dirty="0">
                <a:solidFill>
                  <a:schemeClr val="tx1"/>
                </a:solidFill>
                <a:effectLst/>
              </a:rPr>
              <a:t> </a:t>
            </a:r>
            <a:r>
              <a:rPr lang="en-CA" sz="1200" kern="1200" baseline="0" noProof="0" dirty="0" err="1">
                <a:solidFill>
                  <a:schemeClr val="tx1"/>
                </a:solidFill>
                <a:effectLst/>
              </a:rPr>
              <a:t>œuvre</a:t>
            </a:r>
            <a:r>
              <a:rPr lang="en-CA" sz="1200" kern="1200" baseline="0" noProof="0" dirty="0">
                <a:solidFill>
                  <a:schemeClr val="tx1"/>
                </a:solidFill>
                <a:effectLst/>
              </a:rPr>
              <a:t> </a:t>
            </a:r>
            <a:r>
              <a:rPr lang="en-CA" sz="1200" kern="1200" baseline="0" noProof="0" dirty="0" err="1">
                <a:solidFill>
                  <a:schemeClr val="tx1"/>
                </a:solidFill>
                <a:effectLst/>
              </a:rPr>
              <a:t>efficace</a:t>
            </a:r>
            <a:r>
              <a:rPr lang="en-CA" sz="1200" kern="1200" baseline="0" noProof="0" dirty="0">
                <a:solidFill>
                  <a:schemeClr val="tx1"/>
                </a:solidFill>
                <a:effectLst/>
              </a:rPr>
              <a:t> et </a:t>
            </a:r>
            <a:r>
              <a:rPr lang="en-CA" sz="1200" kern="1200" baseline="0" noProof="0" dirty="0" err="1">
                <a:solidFill>
                  <a:schemeClr val="tx1"/>
                </a:solidFill>
                <a:effectLst/>
              </a:rPr>
              <a:t>robuste</a:t>
            </a:r>
            <a:r>
              <a:rPr lang="en-CA" sz="1200" kern="1200" baseline="0" noProof="0" dirty="0">
                <a:solidFill>
                  <a:schemeClr val="tx1"/>
                </a:solidFill>
                <a:effectLst/>
              </a:rPr>
              <a:t> de la </a:t>
            </a:r>
            <a:r>
              <a:rPr lang="en-CA" sz="1200" kern="1200" baseline="0" noProof="0" dirty="0" err="1">
                <a:solidFill>
                  <a:schemeClr val="tx1"/>
                </a:solidFill>
                <a:effectLst/>
              </a:rPr>
              <a:t>loi</a:t>
            </a:r>
            <a:r>
              <a:rPr lang="en-CA" sz="1200" kern="1200" baseline="0" noProof="0" dirty="0">
                <a:solidFill>
                  <a:schemeClr val="tx1"/>
                </a:solidFill>
                <a:effectLst/>
              </a:rPr>
              <a:t>.  </a:t>
            </a:r>
          </a:p>
          <a:p>
            <a:pPr lvl="0"/>
            <a:endParaRPr lang="en-CA" sz="1200" kern="1200" baseline="0" noProof="0" dirty="0">
              <a:solidFill>
                <a:schemeClr val="tx1"/>
              </a:solidFill>
              <a:effectLst/>
            </a:endParaRPr>
          </a:p>
          <a:p>
            <a:pPr lvl="0"/>
            <a:r>
              <a:rPr lang="en-CA" sz="1200" kern="1200" baseline="0" noProof="0" dirty="0">
                <a:solidFill>
                  <a:schemeClr val="tx1"/>
                </a:solidFill>
                <a:effectLst/>
              </a:rPr>
              <a:t>La </a:t>
            </a:r>
            <a:r>
              <a:rPr lang="en-CA" sz="1200" kern="1200" baseline="0" noProof="0" dirty="0" err="1">
                <a:solidFill>
                  <a:schemeClr val="tx1"/>
                </a:solidFill>
                <a:effectLst/>
              </a:rPr>
              <a:t>liste</a:t>
            </a:r>
            <a:r>
              <a:rPr lang="en-CA" sz="1200" kern="1200" baseline="0" noProof="0" dirty="0">
                <a:solidFill>
                  <a:schemeClr val="tx1"/>
                </a:solidFill>
                <a:effectLst/>
              </a:rPr>
              <a:t>, </a:t>
            </a:r>
            <a:r>
              <a:rPr lang="en-CA" sz="1200" kern="1200" baseline="0" noProof="0" dirty="0" err="1">
                <a:solidFill>
                  <a:schemeClr val="tx1"/>
                </a:solidFill>
                <a:effectLst/>
              </a:rPr>
              <a:t>ici</a:t>
            </a:r>
            <a:r>
              <a:rPr lang="en-CA" sz="1200" kern="1200" baseline="0" noProof="0" dirty="0">
                <a:solidFill>
                  <a:schemeClr val="tx1"/>
                </a:solidFill>
                <a:effectLst/>
              </a:rPr>
              <a:t>, se concentre sur les </a:t>
            </a:r>
            <a:r>
              <a:rPr lang="en-CA" sz="1200" kern="1200" baseline="0" noProof="0" dirty="0" err="1">
                <a:solidFill>
                  <a:schemeClr val="tx1"/>
                </a:solidFill>
                <a:effectLst/>
              </a:rPr>
              <a:t>mesures</a:t>
            </a:r>
            <a:r>
              <a:rPr lang="en-CA" sz="1200" kern="1200" baseline="0" noProof="0" dirty="0">
                <a:solidFill>
                  <a:schemeClr val="tx1"/>
                </a:solidFill>
                <a:effectLst/>
              </a:rPr>
              <a:t> </a:t>
            </a:r>
            <a:r>
              <a:rPr lang="en-CA" sz="1200" kern="1200" baseline="0" noProof="0" dirty="0" err="1">
                <a:solidFill>
                  <a:schemeClr val="tx1"/>
                </a:solidFill>
                <a:effectLst/>
              </a:rPr>
              <a:t>où</a:t>
            </a:r>
            <a:r>
              <a:rPr lang="en-CA" sz="1200" kern="1200" baseline="0" noProof="0" dirty="0">
                <a:solidFill>
                  <a:schemeClr val="tx1"/>
                </a:solidFill>
                <a:effectLst/>
              </a:rPr>
              <a:t> </a:t>
            </a:r>
            <a:r>
              <a:rPr lang="en-CA" sz="1200" kern="1200" baseline="0" noProof="0" dirty="0" err="1">
                <a:solidFill>
                  <a:schemeClr val="tx1"/>
                </a:solidFill>
                <a:effectLst/>
              </a:rPr>
              <a:t>l’Agence</a:t>
            </a:r>
            <a:r>
              <a:rPr lang="en-CA" sz="1200" kern="1200" baseline="0" noProof="0" dirty="0">
                <a:solidFill>
                  <a:schemeClr val="tx1"/>
                </a:solidFill>
                <a:effectLst/>
              </a:rPr>
              <a:t> </a:t>
            </a:r>
            <a:r>
              <a:rPr lang="en-CA" sz="1200" kern="1200" baseline="0" noProof="0" dirty="0" err="1">
                <a:solidFill>
                  <a:schemeClr val="tx1"/>
                </a:solidFill>
                <a:effectLst/>
              </a:rPr>
              <a:t>joue</a:t>
            </a:r>
            <a:r>
              <a:rPr lang="en-CA" sz="1200" kern="1200" baseline="0" noProof="0" dirty="0">
                <a:solidFill>
                  <a:schemeClr val="tx1"/>
                </a:solidFill>
                <a:effectLst/>
              </a:rPr>
              <a:t> un </a:t>
            </a:r>
            <a:r>
              <a:rPr lang="en-CA" sz="1200" kern="1200" baseline="0" noProof="0" dirty="0" err="1">
                <a:solidFill>
                  <a:schemeClr val="tx1"/>
                </a:solidFill>
                <a:effectLst/>
              </a:rPr>
              <a:t>rôle</a:t>
            </a:r>
            <a:r>
              <a:rPr lang="en-CA" sz="1200" kern="1200" baseline="0" noProof="0" dirty="0">
                <a:solidFill>
                  <a:schemeClr val="tx1"/>
                </a:solidFill>
                <a:effectLst/>
              </a:rPr>
              <a:t> de premier plan, </a:t>
            </a:r>
            <a:r>
              <a:rPr lang="en-CA" sz="1200" kern="1200" baseline="0" noProof="0" dirty="0" err="1">
                <a:solidFill>
                  <a:schemeClr val="tx1"/>
                </a:solidFill>
                <a:effectLst/>
              </a:rPr>
              <a:t>mais</a:t>
            </a:r>
            <a:r>
              <a:rPr lang="en-CA" sz="1200" kern="1200" baseline="0" noProof="0" dirty="0">
                <a:solidFill>
                  <a:schemeClr val="tx1"/>
                </a:solidFill>
                <a:effectLst/>
              </a:rPr>
              <a:t> qui </a:t>
            </a:r>
            <a:r>
              <a:rPr lang="en-CA" sz="1200" kern="1200" baseline="0" noProof="0" dirty="0" err="1">
                <a:solidFill>
                  <a:schemeClr val="tx1"/>
                </a:solidFill>
                <a:effectLst/>
              </a:rPr>
              <a:t>sont</a:t>
            </a:r>
            <a:r>
              <a:rPr lang="en-CA" sz="1200" kern="1200" baseline="0" noProof="0" dirty="0">
                <a:solidFill>
                  <a:schemeClr val="tx1"/>
                </a:solidFill>
                <a:effectLst/>
              </a:rPr>
              <a:t> </a:t>
            </a:r>
            <a:r>
              <a:rPr lang="en-CA" sz="1200" kern="1200" baseline="0" noProof="0" dirty="0" err="1">
                <a:solidFill>
                  <a:schemeClr val="tx1"/>
                </a:solidFill>
                <a:effectLst/>
              </a:rPr>
              <a:t>complétées</a:t>
            </a:r>
            <a:r>
              <a:rPr lang="en-CA" sz="1200" kern="1200" baseline="0" noProof="0" dirty="0">
                <a:solidFill>
                  <a:schemeClr val="tx1"/>
                </a:solidFill>
                <a:effectLst/>
              </a:rPr>
              <a:t> par des </a:t>
            </a:r>
            <a:r>
              <a:rPr lang="en-CA" sz="1200" kern="1200" baseline="0" noProof="0" dirty="0" err="1">
                <a:solidFill>
                  <a:schemeClr val="tx1"/>
                </a:solidFill>
                <a:effectLst/>
              </a:rPr>
              <a:t>mesures</a:t>
            </a:r>
            <a:r>
              <a:rPr lang="en-CA" sz="1200" kern="1200" baseline="0" noProof="0" dirty="0">
                <a:solidFill>
                  <a:schemeClr val="tx1"/>
                </a:solidFill>
                <a:effectLst/>
              </a:rPr>
              <a:t> prises par </a:t>
            </a:r>
            <a:r>
              <a:rPr lang="en-CA" sz="1200" kern="1200" baseline="0" noProof="0" dirty="0" err="1">
                <a:solidFill>
                  <a:schemeClr val="tx1"/>
                </a:solidFill>
                <a:effectLst/>
              </a:rPr>
              <a:t>d’autres</a:t>
            </a:r>
            <a:r>
              <a:rPr lang="en-CA" sz="1200" kern="1200" baseline="0" noProof="0" dirty="0">
                <a:solidFill>
                  <a:schemeClr val="tx1"/>
                </a:solidFill>
                <a:effectLst/>
              </a:rPr>
              <a:t> </a:t>
            </a:r>
            <a:r>
              <a:rPr lang="en-CA" sz="1200" kern="1200" baseline="0" noProof="0" dirty="0" err="1">
                <a:solidFill>
                  <a:schemeClr val="tx1"/>
                </a:solidFill>
                <a:effectLst/>
              </a:rPr>
              <a:t>ministères</a:t>
            </a:r>
            <a:r>
              <a:rPr lang="en-CA" sz="1200" kern="1200" baseline="0" noProof="0" dirty="0">
                <a:solidFill>
                  <a:schemeClr val="tx1"/>
                </a:solidFill>
                <a:effectLst/>
              </a:rPr>
              <a:t>.   </a:t>
            </a:r>
          </a:p>
          <a:p>
            <a:pPr lvl="0"/>
            <a:endParaRPr lang="en-CA" sz="1200" kern="1200" baseline="0" noProof="0" dirty="0">
              <a:solidFill>
                <a:schemeClr val="tx1"/>
              </a:solidFill>
              <a:effectLst/>
            </a:endParaRPr>
          </a:p>
          <a:p>
            <a:pPr lvl="0"/>
            <a:r>
              <a:rPr lang="en-CA" sz="1200" kern="1200" baseline="0" noProof="0" dirty="0">
                <a:solidFill>
                  <a:srgbClr val="FF0000"/>
                </a:solidFill>
                <a:effectLst/>
              </a:rPr>
              <a:t>Il </a:t>
            </a:r>
            <a:r>
              <a:rPr lang="en-CA" sz="1200" kern="1200" baseline="0" noProof="0" dirty="0" err="1">
                <a:solidFill>
                  <a:srgbClr val="FF0000"/>
                </a:solidFill>
                <a:effectLst/>
              </a:rPr>
              <a:t>convient</a:t>
            </a:r>
            <a:r>
              <a:rPr lang="en-CA" sz="1200" kern="1200" baseline="0" noProof="0" dirty="0">
                <a:solidFill>
                  <a:srgbClr val="FF0000"/>
                </a:solidFill>
                <a:effectLst/>
              </a:rPr>
              <a:t> de </a:t>
            </a:r>
            <a:r>
              <a:rPr lang="en-CA" sz="1200" kern="1200" baseline="0" noProof="0" dirty="0" err="1">
                <a:solidFill>
                  <a:srgbClr val="FF0000"/>
                </a:solidFill>
                <a:effectLst/>
              </a:rPr>
              <a:t>mentionner</a:t>
            </a:r>
            <a:r>
              <a:rPr lang="en-CA" sz="1200" kern="1200" baseline="0" noProof="0" dirty="0">
                <a:solidFill>
                  <a:srgbClr val="FF0000"/>
                </a:solidFill>
                <a:effectLst/>
              </a:rPr>
              <a:t> que </a:t>
            </a:r>
            <a:r>
              <a:rPr lang="en-CA" sz="1200" kern="1200" baseline="0" noProof="0" dirty="0" err="1">
                <a:solidFill>
                  <a:srgbClr val="FF0000"/>
                </a:solidFill>
                <a:effectLst/>
              </a:rPr>
              <a:t>même</a:t>
            </a:r>
            <a:r>
              <a:rPr lang="en-CA" sz="1200" kern="1200" baseline="0" noProof="0" dirty="0">
                <a:solidFill>
                  <a:srgbClr val="FF0000"/>
                </a:solidFill>
                <a:effectLst/>
              </a:rPr>
              <a:t> </a:t>
            </a:r>
            <a:r>
              <a:rPr lang="en-CA" sz="1200" kern="1200" baseline="0" noProof="0" dirty="0" err="1">
                <a:solidFill>
                  <a:srgbClr val="FF0000"/>
                </a:solidFill>
                <a:effectLst/>
              </a:rPr>
              <a:t>si</a:t>
            </a:r>
            <a:r>
              <a:rPr lang="en-CA" sz="1200" kern="1200" baseline="0" noProof="0" dirty="0">
                <a:solidFill>
                  <a:srgbClr val="FF0000"/>
                </a:solidFill>
                <a:effectLst/>
              </a:rPr>
              <a:t> </a:t>
            </a:r>
            <a:r>
              <a:rPr lang="en-CA" sz="1200" kern="1200" baseline="0" noProof="0" dirty="0" err="1">
                <a:solidFill>
                  <a:srgbClr val="FF0000"/>
                </a:solidFill>
                <a:effectLst/>
              </a:rPr>
              <a:t>ces</a:t>
            </a:r>
            <a:r>
              <a:rPr lang="en-CA" sz="1200" kern="1200" baseline="0" noProof="0" dirty="0">
                <a:solidFill>
                  <a:srgbClr val="FF0000"/>
                </a:solidFill>
                <a:effectLst/>
              </a:rPr>
              <a:t> actions </a:t>
            </a:r>
            <a:r>
              <a:rPr lang="en-CA" sz="1200" kern="1200" baseline="0" noProof="0" dirty="0" err="1">
                <a:solidFill>
                  <a:srgbClr val="FF0000"/>
                </a:solidFill>
                <a:effectLst/>
              </a:rPr>
              <a:t>soutiennent</a:t>
            </a:r>
            <a:r>
              <a:rPr lang="en-CA" sz="1200" kern="1200" baseline="0" noProof="0" dirty="0">
                <a:solidFill>
                  <a:srgbClr val="FF0000"/>
                </a:solidFill>
                <a:effectLst/>
              </a:rPr>
              <a:t> les </a:t>
            </a:r>
            <a:r>
              <a:rPr lang="en-CA" sz="1200" kern="1200" baseline="0" noProof="0" dirty="0" err="1">
                <a:solidFill>
                  <a:srgbClr val="FF0000"/>
                </a:solidFill>
                <a:effectLst/>
              </a:rPr>
              <a:t>projets</a:t>
            </a:r>
            <a:r>
              <a:rPr lang="en-CA" sz="1200" kern="1200" baseline="0" noProof="0" dirty="0">
                <a:solidFill>
                  <a:srgbClr val="FF0000"/>
                </a:solidFill>
                <a:effectLst/>
              </a:rPr>
              <a:t> de </a:t>
            </a:r>
            <a:r>
              <a:rPr lang="en-CA" sz="1200" kern="1200" baseline="0" noProof="0" dirty="0" err="1">
                <a:solidFill>
                  <a:srgbClr val="FF0000"/>
                </a:solidFill>
                <a:effectLst/>
              </a:rPr>
              <a:t>croissance</a:t>
            </a:r>
            <a:r>
              <a:rPr lang="en-CA" sz="1200" kern="1200" baseline="0" noProof="0" dirty="0">
                <a:solidFill>
                  <a:srgbClr val="FF0000"/>
                </a:solidFill>
                <a:effectLst/>
              </a:rPr>
              <a:t> </a:t>
            </a:r>
            <a:r>
              <a:rPr lang="en-CA" sz="1200" kern="1200" baseline="0" noProof="0" dirty="0" err="1">
                <a:solidFill>
                  <a:srgbClr val="FF0000"/>
                </a:solidFill>
                <a:effectLst/>
              </a:rPr>
              <a:t>propre</a:t>
            </a:r>
            <a:r>
              <a:rPr lang="en-CA" sz="1200" kern="1200" baseline="0" noProof="0" dirty="0">
                <a:solidFill>
                  <a:srgbClr val="FF0000"/>
                </a:solidFill>
                <a:effectLst/>
              </a:rPr>
              <a:t>, </a:t>
            </a:r>
            <a:r>
              <a:rPr lang="en-CA" sz="1200" kern="1200" baseline="0" noProof="0" dirty="0" err="1">
                <a:solidFill>
                  <a:srgbClr val="FF0000"/>
                </a:solidFill>
                <a:effectLst/>
              </a:rPr>
              <a:t>elles</a:t>
            </a:r>
            <a:r>
              <a:rPr lang="en-CA" sz="1200" kern="1200" baseline="0" noProof="0" dirty="0">
                <a:solidFill>
                  <a:srgbClr val="FF0000"/>
                </a:solidFill>
                <a:effectLst/>
              </a:rPr>
              <a:t> ne </a:t>
            </a:r>
            <a:r>
              <a:rPr lang="en-CA" sz="1200" kern="1200" baseline="0" noProof="0" dirty="0" err="1">
                <a:solidFill>
                  <a:srgbClr val="FF0000"/>
                </a:solidFill>
                <a:effectLst/>
              </a:rPr>
              <a:t>leur</a:t>
            </a:r>
            <a:r>
              <a:rPr lang="en-CA" sz="1200" kern="1200" baseline="0" noProof="0" dirty="0">
                <a:solidFill>
                  <a:srgbClr val="FF0000"/>
                </a:solidFill>
                <a:effectLst/>
              </a:rPr>
              <a:t> </a:t>
            </a:r>
            <a:r>
              <a:rPr lang="en-CA" sz="1200" kern="1200" baseline="0" noProof="0" dirty="0" err="1">
                <a:solidFill>
                  <a:srgbClr val="FF0000"/>
                </a:solidFill>
                <a:effectLst/>
              </a:rPr>
              <a:t>sont</a:t>
            </a:r>
            <a:r>
              <a:rPr lang="en-CA" sz="1200" kern="1200" baseline="0" noProof="0" dirty="0">
                <a:solidFill>
                  <a:srgbClr val="FF0000"/>
                </a:solidFill>
                <a:effectLst/>
              </a:rPr>
              <a:t> pas </a:t>
            </a:r>
            <a:r>
              <a:rPr lang="en-CA" sz="1200" kern="1200" baseline="0" noProof="0" dirty="0" err="1">
                <a:solidFill>
                  <a:srgbClr val="FF0000"/>
                </a:solidFill>
                <a:effectLst/>
              </a:rPr>
              <a:t>spécifiques</a:t>
            </a:r>
            <a:r>
              <a:rPr lang="en-CA" sz="1200" kern="1200" baseline="0" noProof="0" dirty="0">
                <a:solidFill>
                  <a:srgbClr val="FF0000"/>
                </a:solidFill>
                <a:effectLst/>
              </a:rPr>
              <a:t>.  </a:t>
            </a:r>
          </a:p>
          <a:p>
            <a:pPr lvl="0"/>
            <a:endParaRPr lang="en-US" sz="1200" baseline="0" noProof="0" dirty="0">
              <a:solidFill>
                <a:srgbClr val="FF0000"/>
              </a:solidFill>
            </a:endParaRPr>
          </a:p>
          <a:p>
            <a:pPr lvl="0"/>
            <a:r>
              <a:rPr lang="en-US" sz="1200" baseline="0" noProof="0" dirty="0">
                <a:solidFill>
                  <a:srgbClr val="FF0000"/>
                </a:solidFill>
              </a:rPr>
              <a:t>Nous </a:t>
            </a:r>
            <a:r>
              <a:rPr lang="en-US" sz="1200" baseline="0" noProof="0" dirty="0" err="1">
                <a:solidFill>
                  <a:srgbClr val="FF0000"/>
                </a:solidFill>
              </a:rPr>
              <a:t>vous</a:t>
            </a:r>
            <a:r>
              <a:rPr lang="en-US" sz="1200" baseline="0" noProof="0" dirty="0">
                <a:solidFill>
                  <a:srgbClr val="FF0000"/>
                </a:solidFill>
              </a:rPr>
              <a:t> </a:t>
            </a:r>
            <a:r>
              <a:rPr lang="en-US" sz="1200" baseline="0" noProof="0" dirty="0" err="1">
                <a:solidFill>
                  <a:srgbClr val="FF0000"/>
                </a:solidFill>
              </a:rPr>
              <a:t>invitons</a:t>
            </a:r>
            <a:r>
              <a:rPr lang="en-US" sz="1200" baseline="0" noProof="0" dirty="0">
                <a:solidFill>
                  <a:srgbClr val="FF0000"/>
                </a:solidFill>
              </a:rPr>
              <a:t> à nous faire part de </a:t>
            </a:r>
            <a:r>
              <a:rPr lang="en-US" sz="1200" baseline="0" noProof="0" dirty="0" err="1">
                <a:solidFill>
                  <a:srgbClr val="FF0000"/>
                </a:solidFill>
              </a:rPr>
              <a:t>vos</a:t>
            </a:r>
            <a:r>
              <a:rPr lang="en-US" sz="1200" baseline="0" noProof="0" dirty="0">
                <a:solidFill>
                  <a:srgbClr val="FF0000"/>
                </a:solidFill>
              </a:rPr>
              <a:t> </a:t>
            </a:r>
            <a:r>
              <a:rPr lang="en-US" sz="1200" baseline="0" noProof="0" dirty="0" err="1">
                <a:solidFill>
                  <a:srgbClr val="FF0000"/>
                </a:solidFill>
              </a:rPr>
              <a:t>commentaires</a:t>
            </a:r>
            <a:r>
              <a:rPr lang="en-US" sz="1200" baseline="0" noProof="0" dirty="0">
                <a:solidFill>
                  <a:srgbClr val="FF0000"/>
                </a:solidFill>
              </a:rPr>
              <a:t> sur </a:t>
            </a:r>
            <a:r>
              <a:rPr lang="en-US" sz="1200" baseline="0" noProof="0" dirty="0" err="1">
                <a:solidFill>
                  <a:srgbClr val="FF0000"/>
                </a:solidFill>
              </a:rPr>
              <a:t>ces</a:t>
            </a:r>
            <a:r>
              <a:rPr lang="en-US" sz="1200" baseline="0" noProof="0" dirty="0">
                <a:solidFill>
                  <a:srgbClr val="FF0000"/>
                </a:solidFill>
              </a:rPr>
              <a:t> </a:t>
            </a:r>
            <a:r>
              <a:rPr lang="en-US" sz="1200" baseline="0" noProof="0" dirty="0" err="1">
                <a:solidFill>
                  <a:srgbClr val="FF0000"/>
                </a:solidFill>
              </a:rPr>
              <a:t>mesures</a:t>
            </a:r>
            <a:r>
              <a:rPr lang="en-US" sz="1200" baseline="0" noProof="0" dirty="0">
                <a:solidFill>
                  <a:srgbClr val="FF0000"/>
                </a:solidFill>
              </a:rPr>
              <a:t> </a:t>
            </a:r>
            <a:r>
              <a:rPr lang="en-US" sz="1200" baseline="0" noProof="0" dirty="0" err="1">
                <a:solidFill>
                  <a:srgbClr val="FF0000"/>
                </a:solidFill>
              </a:rPr>
              <a:t>prioritaires</a:t>
            </a:r>
            <a:r>
              <a:rPr lang="en-US" sz="1200" baseline="0" noProof="0" dirty="0">
                <a:solidFill>
                  <a:srgbClr val="FF0000"/>
                </a:solidFill>
              </a:rPr>
              <a:t> et sur la </a:t>
            </a:r>
            <a:r>
              <a:rPr lang="en-US" sz="1200" baseline="0" noProof="0" dirty="0" err="1">
                <a:solidFill>
                  <a:srgbClr val="FF0000"/>
                </a:solidFill>
              </a:rPr>
              <a:t>manière</a:t>
            </a:r>
            <a:r>
              <a:rPr lang="en-US" sz="1200" baseline="0" noProof="0" dirty="0">
                <a:solidFill>
                  <a:srgbClr val="FF0000"/>
                </a:solidFill>
              </a:rPr>
              <a:t> </a:t>
            </a:r>
            <a:r>
              <a:rPr lang="en-US" sz="1200" baseline="0" noProof="0" dirty="0" err="1">
                <a:solidFill>
                  <a:srgbClr val="FF0000"/>
                </a:solidFill>
              </a:rPr>
              <a:t>dont</a:t>
            </a:r>
            <a:r>
              <a:rPr lang="en-US" sz="1200" baseline="0" noProof="0" dirty="0">
                <a:solidFill>
                  <a:srgbClr val="FF0000"/>
                </a:solidFill>
              </a:rPr>
              <a:t> le </a:t>
            </a:r>
            <a:r>
              <a:rPr lang="en-US" sz="1200" baseline="0" noProof="0" dirty="0" err="1">
                <a:solidFill>
                  <a:srgbClr val="FF0000"/>
                </a:solidFill>
              </a:rPr>
              <a:t>système</a:t>
            </a:r>
            <a:r>
              <a:rPr lang="en-US" sz="1200" baseline="0" noProof="0" dirty="0">
                <a:solidFill>
                  <a:srgbClr val="FF0000"/>
                </a:solidFill>
              </a:rPr>
              <a:t> de </a:t>
            </a:r>
            <a:r>
              <a:rPr lang="en-US" sz="1200" baseline="0" noProof="0" dirty="0" err="1">
                <a:solidFill>
                  <a:srgbClr val="FF0000"/>
                </a:solidFill>
              </a:rPr>
              <a:t>réglementation</a:t>
            </a:r>
            <a:r>
              <a:rPr lang="en-US" sz="1200" baseline="0" noProof="0" dirty="0">
                <a:solidFill>
                  <a:srgbClr val="FF0000"/>
                </a:solidFill>
              </a:rPr>
              <a:t> </a:t>
            </a:r>
            <a:r>
              <a:rPr lang="en-US" sz="1200" baseline="0" noProof="0" dirty="0" err="1">
                <a:solidFill>
                  <a:srgbClr val="FF0000"/>
                </a:solidFill>
              </a:rPr>
              <a:t>fédéral</a:t>
            </a:r>
            <a:r>
              <a:rPr lang="en-US" sz="1200" baseline="0" noProof="0" dirty="0">
                <a:solidFill>
                  <a:srgbClr val="FF0000"/>
                </a:solidFill>
              </a:rPr>
              <a:t> </a:t>
            </a:r>
            <a:r>
              <a:rPr lang="en-US" sz="1200" baseline="0" noProof="0" dirty="0" err="1">
                <a:solidFill>
                  <a:srgbClr val="FF0000"/>
                </a:solidFill>
              </a:rPr>
              <a:t>peut</a:t>
            </a:r>
            <a:r>
              <a:rPr lang="en-US" sz="1200" baseline="0" noProof="0" dirty="0">
                <a:solidFill>
                  <a:srgbClr val="FF0000"/>
                </a:solidFill>
              </a:rPr>
              <a:t> le </a:t>
            </a:r>
            <a:r>
              <a:rPr lang="en-US" sz="1200" baseline="0" noProof="0" dirty="0" err="1">
                <a:solidFill>
                  <a:srgbClr val="FF0000"/>
                </a:solidFill>
              </a:rPr>
              <a:t>mieux</a:t>
            </a:r>
            <a:r>
              <a:rPr lang="en-US" sz="1200" baseline="0" noProof="0" dirty="0">
                <a:solidFill>
                  <a:srgbClr val="FF0000"/>
                </a:solidFill>
              </a:rPr>
              <a:t> se </a:t>
            </a:r>
            <a:r>
              <a:rPr lang="en-US" sz="1200" baseline="0" noProof="0" dirty="0" err="1">
                <a:solidFill>
                  <a:srgbClr val="FF0000"/>
                </a:solidFill>
              </a:rPr>
              <a:t>préparer</a:t>
            </a:r>
            <a:r>
              <a:rPr lang="en-US" sz="1200" baseline="0" noProof="0" dirty="0">
                <a:solidFill>
                  <a:srgbClr val="FF0000"/>
                </a:solidFill>
              </a:rPr>
              <a:t> à faire </a:t>
            </a:r>
            <a:r>
              <a:rPr lang="en-US" sz="1200" baseline="0" noProof="0" dirty="0" err="1">
                <a:solidFill>
                  <a:srgbClr val="FF0000"/>
                </a:solidFill>
              </a:rPr>
              <a:t>progresser</a:t>
            </a:r>
            <a:r>
              <a:rPr lang="en-US" sz="1200" baseline="0" noProof="0" dirty="0">
                <a:solidFill>
                  <a:srgbClr val="FF0000"/>
                </a:solidFill>
              </a:rPr>
              <a:t> les </a:t>
            </a:r>
            <a:r>
              <a:rPr lang="en-US" sz="1200" baseline="0" noProof="0" dirty="0" err="1">
                <a:solidFill>
                  <a:srgbClr val="FF0000"/>
                </a:solidFill>
              </a:rPr>
              <a:t>projets</a:t>
            </a:r>
            <a:r>
              <a:rPr lang="en-US" sz="1200" baseline="0" noProof="0" dirty="0">
                <a:solidFill>
                  <a:srgbClr val="FF0000"/>
                </a:solidFill>
              </a:rPr>
              <a:t> de </a:t>
            </a:r>
            <a:r>
              <a:rPr lang="en-US" sz="1200" baseline="0" noProof="0" dirty="0" err="1">
                <a:solidFill>
                  <a:srgbClr val="FF0000"/>
                </a:solidFill>
              </a:rPr>
              <a:t>croissance</a:t>
            </a:r>
            <a:r>
              <a:rPr lang="en-US" sz="1200" baseline="0" noProof="0" dirty="0">
                <a:solidFill>
                  <a:srgbClr val="FF0000"/>
                </a:solidFill>
              </a:rPr>
              <a:t> </a:t>
            </a:r>
            <a:r>
              <a:rPr lang="en-US" sz="1200" baseline="0" noProof="0" dirty="0" err="1">
                <a:solidFill>
                  <a:srgbClr val="FF0000"/>
                </a:solidFill>
              </a:rPr>
              <a:t>propre</a:t>
            </a:r>
            <a:r>
              <a:rPr lang="en-US" sz="1200" baseline="0" noProof="0" dirty="0">
                <a:solidFill>
                  <a:srgbClr val="FF0000"/>
                </a:solidFill>
              </a:rPr>
              <a:t>.  </a:t>
            </a:r>
            <a:endParaRPr lang="en-US" sz="1200" dirty="0">
              <a:solidFill>
                <a:srgbClr val="FF0000"/>
              </a:solidFill>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Sensibilisation  </a:t>
            </a:r>
          </a:p>
          <a:p>
            <a:r>
              <a:rPr lang="fr-FR" sz="1200" kern="1200" dirty="0">
                <a:solidFill>
                  <a:schemeClr val="tx1"/>
                </a:solidFill>
                <a:effectLst/>
                <a:latin typeface="+mn-lt"/>
                <a:ea typeface="+mn-ea"/>
                <a:cs typeface="+mn-cs"/>
              </a:rPr>
              <a:t>Communiquer et utiliser la flexibilité et les outils qui existent dans le cadre de la LEI. </a:t>
            </a:r>
          </a:p>
          <a:p>
            <a:r>
              <a:rPr lang="fr-FR" sz="1200" kern="1200" dirty="0">
                <a:solidFill>
                  <a:schemeClr val="tx1"/>
                </a:solidFill>
                <a:effectLst/>
                <a:latin typeface="+mn-lt"/>
                <a:ea typeface="+mn-ea"/>
                <a:cs typeface="+mn-cs"/>
              </a:rPr>
              <a:t>Des évaluations d’impact prévisibles et efficaces</a:t>
            </a:r>
          </a:p>
          <a:p>
            <a:r>
              <a:rPr lang="fr-FR" sz="1200" kern="1200" dirty="0">
                <a:solidFill>
                  <a:schemeClr val="tx1"/>
                </a:solidFill>
                <a:effectLst/>
                <a:latin typeface="+mn-lt"/>
                <a:ea typeface="+mn-ea"/>
                <a:cs typeface="+mn-cs"/>
              </a:rPr>
              <a:t>Améliorer la portée et l’individualisation, ainsi que l’intégration réglementaire.</a:t>
            </a:r>
          </a:p>
          <a:p>
            <a:r>
              <a:rPr lang="fr-FR" sz="1200" kern="1200" dirty="0">
                <a:solidFill>
                  <a:schemeClr val="tx1"/>
                </a:solidFill>
                <a:effectLst/>
                <a:latin typeface="+mn-lt"/>
                <a:ea typeface="+mn-ea"/>
                <a:cs typeface="+mn-cs"/>
              </a:rPr>
              <a:t>Clarifier les rôles du promoteur et de la Couronne, et fournir des conseils sur la mobilisation et le partenariat avec les communautés autochtones au cours du processus d’évaluation.</a:t>
            </a:r>
          </a:p>
          <a:p>
            <a:r>
              <a:rPr lang="fr-FR" sz="1200" kern="1200" dirty="0">
                <a:solidFill>
                  <a:schemeClr val="tx1"/>
                </a:solidFill>
                <a:effectLst/>
                <a:latin typeface="+mn-lt"/>
                <a:ea typeface="+mn-ea"/>
                <a:cs typeface="+mn-cs"/>
              </a:rPr>
              <a:t>Évaluations régionales </a:t>
            </a:r>
          </a:p>
          <a:p>
            <a:r>
              <a:rPr lang="fr-FR" sz="1200" kern="1200" dirty="0">
                <a:solidFill>
                  <a:schemeClr val="tx1"/>
                </a:solidFill>
                <a:effectLst/>
                <a:latin typeface="+mn-lt"/>
                <a:ea typeface="+mn-ea"/>
                <a:cs typeface="+mn-cs"/>
              </a:rPr>
              <a:t>Utiliser les évaluations régionales pour jeter les bases des évaluations de projets ou du déploiement d’une technologie ou d’un secteur particulier.</a:t>
            </a:r>
          </a:p>
          <a:p>
            <a:r>
              <a:rPr lang="fr-FR" sz="1200" kern="1200" dirty="0">
                <a:solidFill>
                  <a:schemeClr val="tx1"/>
                </a:solidFill>
                <a:effectLst/>
                <a:latin typeface="+mn-lt"/>
                <a:ea typeface="+mn-ea"/>
                <a:cs typeface="+mn-cs"/>
              </a:rPr>
              <a:t>Collaboration</a:t>
            </a:r>
          </a:p>
          <a:p>
            <a:r>
              <a:rPr lang="fr-FR" sz="1200" kern="1200" dirty="0">
                <a:solidFill>
                  <a:schemeClr val="tx1"/>
                </a:solidFill>
                <a:effectLst/>
                <a:latin typeface="+mn-lt"/>
                <a:ea typeface="+mn-ea"/>
                <a:cs typeface="+mn-cs"/>
              </a:rPr>
              <a:t>Continuer à chercher des moyens de collaborer avec d’autres instances.</a:t>
            </a:r>
          </a:p>
          <a:p>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6853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2021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23167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et contenu (par défa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82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cent A">
    <p:spTree>
      <p:nvGrpSpPr>
        <p:cNvPr id="1" name=""/>
        <p:cNvGrpSpPr/>
        <p:nvPr/>
      </p:nvGrpSpPr>
      <p:grpSpPr>
        <a:xfrm>
          <a:off x="0" y="0"/>
          <a:ext cx="0" cy="0"/>
          <a:chOff x="0" y="0"/>
          <a:chExt cx="0" cy="0"/>
        </a:xfrm>
      </p:grpSpPr>
      <p:sp>
        <p:nvSpPr>
          <p:cNvPr id="3" name="Picture Placeholder 2"/>
          <p:cNvSpPr>
            <a:spLocks noGrp="1" noChangeAspect="1"/>
          </p:cNvSpPr>
          <p:nvPr>
            <p:ph type="pic" sz="quarter" idx="17"/>
          </p:nvPr>
        </p:nvSpPr>
        <p:spPr>
          <a:xfrm>
            <a:off x="0" y="0"/>
            <a:ext cx="5699125" cy="6149975"/>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200">
                <a:noFill/>
              </a:defRPr>
            </a:lvl1pPr>
          </a:lstStyle>
          <a:p>
            <a:endParaRPr lang="en-CA" dirty="0"/>
          </a:p>
        </p:txBody>
      </p:sp>
      <p:sp>
        <p:nvSpPr>
          <p:cNvPr id="10" name="Text Placeholder 5"/>
          <p:cNvSpPr>
            <a:spLocks noGrp="1" noChangeAspect="1"/>
          </p:cNvSpPr>
          <p:nvPr>
            <p:ph type="body" sz="quarter" idx="16" hasCustomPrompt="1"/>
          </p:nvPr>
        </p:nvSpPr>
        <p:spPr>
          <a:xfrm>
            <a:off x="4158063" y="728349"/>
            <a:ext cx="7451002" cy="4997858"/>
          </a:xfrm>
          <a:prstGeom prst="rect">
            <a:avLst/>
          </a:prstGeom>
          <a:blipFill dpi="0" rotWithShape="1">
            <a:blip r:embed="rId3">
              <a:alphaModFix amt="86000"/>
            </a:blip>
            <a:srcRect/>
            <a:stretch>
              <a:fillRect/>
            </a:stretch>
          </a:blipFill>
        </p:spPr>
        <p:txBody>
          <a:bodyPr lIns="936000" tIns="2052000" rIns="360000" bIns="360000">
            <a:normAutofit/>
          </a:bodyPr>
          <a:lstStyle>
            <a:lvl1pPr marL="0" indent="0">
              <a:buFont typeface="Arial" panose="020B0604020202020204" pitchFamily="34" charset="0"/>
              <a:buNone/>
              <a:defRPr sz="2000" baseline="0">
                <a:solidFill>
                  <a:schemeClr val="bg1"/>
                </a:solidFill>
              </a:defRPr>
            </a:lvl1pPr>
            <a:lvl2pPr marL="360000" indent="-180000">
              <a:buClr>
                <a:schemeClr val="bg1"/>
              </a:buClr>
              <a:buFont typeface="Arial" panose="020B0604020202020204" pitchFamily="34" charset="0"/>
              <a:buChar char="•"/>
              <a:defRPr>
                <a:solidFill>
                  <a:schemeClr val="bg1"/>
                </a:solidFill>
              </a:defRPr>
            </a:lvl2pPr>
            <a:lvl3pPr marL="717550" indent="-179388">
              <a:buClr>
                <a:schemeClr val="bg1"/>
              </a:buClr>
              <a:buSzPct val="100000"/>
              <a:buFont typeface="Arial" panose="020B0604020202020204" pitchFamily="34" charset="0"/>
              <a:buChar char="◦"/>
              <a:defRPr b="0">
                <a:solidFill>
                  <a:schemeClr val="bg1"/>
                </a:solidFill>
              </a:defRPr>
            </a:lvl3pPr>
            <a:lvl4pPr>
              <a:defRPr/>
            </a:lvl4pPr>
            <a:lvl5pPr marL="1255712" indent="0">
              <a:buNone/>
              <a:defRPr/>
            </a:lvl5pPr>
          </a:lstStyle>
          <a:p>
            <a:r>
              <a:rPr lang="en-CA" dirty="0" err="1"/>
              <a:t>Niveau</a:t>
            </a:r>
            <a:r>
              <a:rPr lang="en-CA" dirty="0"/>
              <a:t> 1</a:t>
            </a:r>
          </a:p>
          <a:p>
            <a:pPr lvl="1"/>
            <a:r>
              <a:rPr lang="en-CA" dirty="0" err="1"/>
              <a:t>Niveau</a:t>
            </a:r>
            <a:r>
              <a:rPr lang="en-CA" dirty="0"/>
              <a:t> 2</a:t>
            </a:r>
          </a:p>
          <a:p>
            <a:pPr lvl="2"/>
            <a:r>
              <a:rPr lang="en-CA" dirty="0" err="1"/>
              <a:t>Niveau</a:t>
            </a:r>
            <a:r>
              <a:rPr lang="en-CA" dirty="0"/>
              <a:t> 3</a:t>
            </a:r>
          </a:p>
        </p:txBody>
      </p:sp>
      <p:sp>
        <p:nvSpPr>
          <p:cNvPr id="8" name="Text Placeholder 10">
            <a:extLst>
              <a:ext uri="{FF2B5EF4-FFF2-40B4-BE49-F238E27FC236}">
                <a16:creationId xmlns:a16="http://schemas.microsoft.com/office/drawing/2014/main" id="{BD9F8352-D427-6A47-87FA-BF61DA5B2E1B}"/>
              </a:ext>
            </a:extLst>
          </p:cNvPr>
          <p:cNvSpPr>
            <a:spLocks noGrp="1"/>
          </p:cNvSpPr>
          <p:nvPr>
            <p:ph type="body" sz="quarter" idx="13" hasCustomPrompt="1"/>
          </p:nvPr>
        </p:nvSpPr>
        <p:spPr>
          <a:xfrm>
            <a:off x="4997513" y="1155677"/>
            <a:ext cx="6165410" cy="1125082"/>
          </a:xfrm>
          <a:prstGeom prst="rect">
            <a:avLst/>
          </a:prstGeom>
        </p:spPr>
        <p:txBody>
          <a:bodyPr anchor="b">
            <a:normAutofit/>
          </a:bodyPr>
          <a:lstStyle>
            <a:lvl1pPr>
              <a:defRPr sz="5800" b="1" baseline="0">
                <a:solidFill>
                  <a:schemeClr val="bg1"/>
                </a:solidFill>
              </a:defRPr>
            </a:lvl1pPr>
            <a:lvl2pPr marL="0" indent="0">
              <a:buFont typeface="Arial" panose="020B0604020202020204" pitchFamily="34" charse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Titre</a:t>
            </a:r>
            <a:endParaRPr lang="en-US" dirty="0"/>
          </a:p>
        </p:txBody>
      </p:sp>
      <p:cxnSp>
        <p:nvCxnSpPr>
          <p:cNvPr id="6" name="Straight Connector 5">
            <a:extLst>
              <a:ext uri="{FF2B5EF4-FFF2-40B4-BE49-F238E27FC236}">
                <a16:creationId xmlns:a16="http://schemas.microsoft.com/office/drawing/2014/main" id="{B49F4E08-C94D-954C-94D7-24A60706955E}"/>
              </a:ext>
            </a:extLst>
          </p:cNvPr>
          <p:cNvCxnSpPr/>
          <p:nvPr userDrawn="1"/>
        </p:nvCxnSpPr>
        <p:spPr>
          <a:xfrm>
            <a:off x="4980443" y="2477541"/>
            <a:ext cx="721155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80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cent B">
    <p:bg>
      <p:bgPr>
        <a:solidFill>
          <a:schemeClr val="bg1"/>
        </a:solidFill>
        <a:effectLst/>
      </p:bgPr>
    </p:bg>
    <p:spTree>
      <p:nvGrpSpPr>
        <p:cNvPr id="1" name=""/>
        <p:cNvGrpSpPr/>
        <p:nvPr/>
      </p:nvGrpSpPr>
      <p:grpSpPr>
        <a:xfrm>
          <a:off x="0" y="0"/>
          <a:ext cx="0" cy="0"/>
          <a:chOff x="0" y="0"/>
          <a:chExt cx="0" cy="0"/>
        </a:xfrm>
      </p:grpSpPr>
      <p:sp>
        <p:nvSpPr>
          <p:cNvPr id="6" name="Picture Placeholder 2"/>
          <p:cNvSpPr>
            <a:spLocks noGrp="1" noChangeAspect="1"/>
          </p:cNvSpPr>
          <p:nvPr>
            <p:ph type="pic" sz="quarter" idx="17"/>
          </p:nvPr>
        </p:nvSpPr>
        <p:spPr>
          <a:xfrm>
            <a:off x="-9525" y="0"/>
            <a:ext cx="5699125" cy="6149975"/>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200">
                <a:noFill/>
              </a:defRPr>
            </a:lvl1pPr>
          </a:lstStyle>
          <a:p>
            <a:endParaRPr lang="en-CA" dirty="0"/>
          </a:p>
        </p:txBody>
      </p:sp>
      <p:sp>
        <p:nvSpPr>
          <p:cNvPr id="9" name="Text Placeholder 5"/>
          <p:cNvSpPr>
            <a:spLocks noGrp="1" noChangeAspect="1"/>
          </p:cNvSpPr>
          <p:nvPr>
            <p:ph type="body" sz="quarter" idx="16" hasCustomPrompt="1"/>
          </p:nvPr>
        </p:nvSpPr>
        <p:spPr>
          <a:xfrm>
            <a:off x="4158063" y="728349"/>
            <a:ext cx="7451002" cy="4997858"/>
          </a:xfrm>
          <a:prstGeom prst="rect">
            <a:avLst/>
          </a:prstGeom>
          <a:blipFill dpi="0" rotWithShape="1">
            <a:blip r:embed="rId3">
              <a:alphaModFix amt="86000"/>
              <a:extLst>
                <a:ext uri="{28A0092B-C50C-407E-A947-70E740481C1C}">
                  <a14:useLocalDpi xmlns:a14="http://schemas.microsoft.com/office/drawing/2010/main" val="0"/>
                </a:ext>
              </a:extLst>
            </a:blip>
            <a:srcRect/>
            <a:stretch>
              <a:fillRect/>
            </a:stretch>
          </a:blipFill>
        </p:spPr>
        <p:txBody>
          <a:bodyPr lIns="936000" tIns="2052000" rIns="360000" bIns="360000">
            <a:normAutofit/>
          </a:bodyPr>
          <a:lstStyle>
            <a:lvl1pPr marL="0" indent="0">
              <a:buFont typeface="Arial" panose="020B0604020202020204" pitchFamily="34" charset="0"/>
              <a:buNone/>
              <a:defRPr sz="2000">
                <a:solidFill>
                  <a:schemeClr val="bg1"/>
                </a:solidFill>
              </a:defRPr>
            </a:lvl1pPr>
            <a:lvl2pPr marL="360000" indent="-180000">
              <a:buClr>
                <a:schemeClr val="bg1"/>
              </a:buClr>
              <a:buFont typeface="Arial" panose="020B0604020202020204" pitchFamily="34" charset="0"/>
              <a:buChar char="•"/>
              <a:defRPr>
                <a:solidFill>
                  <a:schemeClr val="bg1"/>
                </a:solidFill>
              </a:defRPr>
            </a:lvl2pPr>
            <a:lvl3pPr marL="717550" indent="-179388">
              <a:buClr>
                <a:schemeClr val="bg1"/>
              </a:buClr>
              <a:buSzPct val="100000"/>
              <a:buFont typeface="Arial" panose="020B0604020202020204" pitchFamily="34" charset="0"/>
              <a:buChar char="◦"/>
              <a:defRPr b="0">
                <a:solidFill>
                  <a:schemeClr val="bg1"/>
                </a:solidFill>
              </a:defRPr>
            </a:lvl3pPr>
          </a:lstStyle>
          <a:p>
            <a:r>
              <a:rPr lang="en-CA" dirty="0" err="1"/>
              <a:t>Niveau</a:t>
            </a:r>
            <a:r>
              <a:rPr lang="en-CA" dirty="0"/>
              <a:t> 1</a:t>
            </a:r>
          </a:p>
          <a:p>
            <a:pPr lvl="1"/>
            <a:r>
              <a:rPr lang="en-CA" dirty="0" err="1"/>
              <a:t>Niveau</a:t>
            </a:r>
            <a:r>
              <a:rPr lang="en-CA" dirty="0"/>
              <a:t> 2</a:t>
            </a:r>
          </a:p>
          <a:p>
            <a:pPr lvl="2"/>
            <a:r>
              <a:rPr lang="en-CA" dirty="0" err="1"/>
              <a:t>Niveau</a:t>
            </a:r>
            <a:r>
              <a:rPr lang="en-CA" dirty="0"/>
              <a:t> 3</a:t>
            </a:r>
          </a:p>
        </p:txBody>
      </p:sp>
      <p:sp>
        <p:nvSpPr>
          <p:cNvPr id="11" name="Text Placeholder 10">
            <a:extLst>
              <a:ext uri="{FF2B5EF4-FFF2-40B4-BE49-F238E27FC236}">
                <a16:creationId xmlns:a16="http://schemas.microsoft.com/office/drawing/2014/main" id="{BD9F8352-D427-6A47-87FA-BF61DA5B2E1B}"/>
              </a:ext>
            </a:extLst>
          </p:cNvPr>
          <p:cNvSpPr>
            <a:spLocks noGrp="1"/>
          </p:cNvSpPr>
          <p:nvPr>
            <p:ph type="body" sz="quarter" idx="13" hasCustomPrompt="1"/>
          </p:nvPr>
        </p:nvSpPr>
        <p:spPr>
          <a:xfrm>
            <a:off x="4997513" y="1155677"/>
            <a:ext cx="6165410" cy="1125082"/>
          </a:xfrm>
          <a:prstGeom prst="rect">
            <a:avLst/>
          </a:prstGeom>
        </p:spPr>
        <p:txBody>
          <a:bodyPr anchor="b">
            <a:normAutofit/>
          </a:bodyPr>
          <a:lstStyle>
            <a:lvl1pPr>
              <a:defRPr sz="5800" b="1" baseline="0">
                <a:solidFill>
                  <a:schemeClr val="bg1"/>
                </a:solidFill>
              </a:defRPr>
            </a:lvl1pPr>
            <a:lvl2pPr marL="0" indent="0">
              <a:buFont typeface="Arial" panose="020B0604020202020204" pitchFamily="34" charse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Titre</a:t>
            </a:r>
            <a:endParaRPr lang="en-US" dirty="0"/>
          </a:p>
        </p:txBody>
      </p:sp>
      <p:cxnSp>
        <p:nvCxnSpPr>
          <p:cNvPr id="13" name="Straight Connector 12">
            <a:extLst>
              <a:ext uri="{FF2B5EF4-FFF2-40B4-BE49-F238E27FC236}">
                <a16:creationId xmlns:a16="http://schemas.microsoft.com/office/drawing/2014/main" id="{B49F4E08-C94D-954C-94D7-24A60706955E}"/>
              </a:ext>
            </a:extLst>
          </p:cNvPr>
          <p:cNvCxnSpPr/>
          <p:nvPr userDrawn="1"/>
        </p:nvCxnSpPr>
        <p:spPr>
          <a:xfrm>
            <a:off x="4980443" y="2477541"/>
            <a:ext cx="721155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65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et contenu (droit)">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0113" y="2411413"/>
            <a:ext cx="6353175" cy="3765550"/>
          </a:xfrm>
        </p:spPr>
        <p:txBody>
          <a:bodyPr anchor="t" anchorCtr="0"/>
          <a:lstStyle>
            <a:lvl1pPr marL="342900" indent="-342900">
              <a:buClr>
                <a:schemeClr val="tx2"/>
              </a:buClr>
              <a:buFont typeface="Arial" panose="020B0604020202020204" pitchFamily="34" charset="0"/>
              <a:buChar char="•"/>
              <a:defRPr lang="en-CA" sz="2000" b="0" i="0" smtClean="0">
                <a:solidFill>
                  <a:srgbClr val="595959"/>
                </a:solidFill>
                <a:effectLst/>
                <a:latin typeface="Arial" panose="020B0604020202020204" pitchFamily="34" charset="0"/>
                <a:cs typeface="Arial" panose="020B0604020202020204" pitchFamily="34" charset="0"/>
              </a:defRPr>
            </a:lvl1pPr>
            <a:lvl2pPr marL="358775" indent="-179388">
              <a:buClr>
                <a:schemeClr val="tx2"/>
              </a:buClr>
              <a:buFontTx/>
              <a:buChar char="•"/>
              <a:defRPr sz="1800" baseline="0">
                <a:solidFill>
                  <a:srgbClr val="595959"/>
                </a:solidFill>
                <a:latin typeface="Arial" panose="020B0604020202020204" pitchFamily="34" charset="0"/>
                <a:cs typeface="Arial" panose="020B0604020202020204" pitchFamily="34" charset="0"/>
              </a:defRPr>
            </a:lvl2pPr>
            <a:lvl3pPr marL="717550" indent="-179388">
              <a:buClr>
                <a:schemeClr val="tx2"/>
              </a:buClr>
              <a:buFont typeface="Arial" panose="020B0604020202020204" pitchFamily="34" charset="0"/>
              <a:buChar char="◦"/>
              <a:defRPr sz="1600" b="0">
                <a:solidFill>
                  <a:srgbClr val="595959"/>
                </a:solidFill>
                <a:latin typeface="Arial" panose="020B0604020202020204" pitchFamily="34" charset="0"/>
                <a:cs typeface="Arial" panose="020B0604020202020204" pitchFamily="34" charset="0"/>
              </a:defRPr>
            </a:lvl3pPr>
            <a:lvl4pPr marL="1182687" indent="-285750">
              <a:buClr>
                <a:schemeClr val="tx2"/>
              </a:buClr>
              <a:buFont typeface="Arial" panose="020B0604020202020204" pitchFamily="34" charset="0"/>
              <a:buChar char="•"/>
              <a:defRPr>
                <a:solidFill>
                  <a:srgbClr val="595959"/>
                </a:solidFill>
              </a:defRPr>
            </a:lvl4pPr>
            <a:lvl5pPr marL="1541462" indent="-285750">
              <a:buClr>
                <a:schemeClr val="tx2"/>
              </a:buClr>
              <a:buFont typeface="Arial" panose="020B0604020202020204" pitchFamily="34" charset="0"/>
              <a:buChar char="•"/>
              <a:defRPr>
                <a:solidFill>
                  <a:srgbClr val="595959"/>
                </a:solidFill>
              </a:defRPr>
            </a:lvl5pPr>
            <a:lvl6pPr marL="2286000" indent="0">
              <a:buClr>
                <a:srgbClr val="D872AD"/>
              </a:buClr>
              <a:buFont typeface="Arial" panose="020B0604020202020204" pitchFamily="34" charset="0"/>
              <a:buNone/>
              <a:defRPr>
                <a:solidFill>
                  <a:srgbClr val="595959"/>
                </a:solidFill>
              </a:defRPr>
            </a:lvl6pPr>
          </a:lstStyle>
          <a:p>
            <a:pPr lvl="0"/>
            <a:r>
              <a:rPr lang="fr-FR" dirty="0"/>
              <a:t>Cliquez pour ajouter du texte</a:t>
            </a:r>
            <a:endParaRPr lang="en-US" dirty="0"/>
          </a:p>
          <a:p>
            <a:pPr lvl="1"/>
            <a:r>
              <a:rPr lang="en-US" dirty="0" err="1"/>
              <a:t>Niveau</a:t>
            </a:r>
            <a:r>
              <a:rPr lang="en-US" dirty="0"/>
              <a:t> 1 des </a:t>
            </a:r>
            <a:r>
              <a:rPr lang="en-US" dirty="0" err="1"/>
              <a:t>puces</a:t>
            </a:r>
            <a:endParaRPr lang="en-US" dirty="0"/>
          </a:p>
          <a:p>
            <a:pPr lvl="2"/>
            <a:r>
              <a:rPr lang="en-US" dirty="0" err="1"/>
              <a:t>Niveau</a:t>
            </a:r>
            <a:r>
              <a:rPr lang="en-US" dirty="0"/>
              <a:t> 2 des </a:t>
            </a:r>
            <a:r>
              <a:rPr lang="en-US" dirty="0" err="1"/>
              <a:t>puces</a:t>
            </a:r>
            <a:endParaRPr lang="en-US" dirty="0"/>
          </a:p>
        </p:txBody>
      </p:sp>
      <p:sp>
        <p:nvSpPr>
          <p:cNvPr id="3" name="Picture Placeholder 2"/>
          <p:cNvSpPr>
            <a:spLocks noGrp="1"/>
          </p:cNvSpPr>
          <p:nvPr>
            <p:ph type="pic" sz="quarter" idx="10" hasCustomPrompt="1"/>
          </p:nvPr>
        </p:nvSpPr>
        <p:spPr>
          <a:xfrm>
            <a:off x="8053388" y="0"/>
            <a:ext cx="4138612" cy="6858000"/>
          </a:xfrm>
          <a:blipFill dpi="0" rotWithShape="1">
            <a:blip r:embed="rId2"/>
            <a:srcRect/>
            <a:stretch>
              <a:fillRect/>
            </a:stretch>
          </a:blipFill>
        </p:spPr>
        <p:txBody>
          <a:bodyPr/>
          <a:lstStyle/>
          <a:p>
            <a:r>
              <a:rPr lang="en-CA" dirty="0"/>
              <a:t> </a:t>
            </a:r>
          </a:p>
        </p:txBody>
      </p:sp>
      <p:sp>
        <p:nvSpPr>
          <p:cNvPr id="13" name="Title 1">
            <a:extLst>
              <a:ext uri="{FF2B5EF4-FFF2-40B4-BE49-F238E27FC236}">
                <a16:creationId xmlns:a16="http://schemas.microsoft.com/office/drawing/2014/main" id="{FFF41BA4-2A30-9349-9413-EFFEB3693C24}"/>
              </a:ext>
            </a:extLst>
          </p:cNvPr>
          <p:cNvSpPr>
            <a:spLocks noGrp="1"/>
          </p:cNvSpPr>
          <p:nvPr>
            <p:ph type="title" hasCustomPrompt="1"/>
          </p:nvPr>
        </p:nvSpPr>
        <p:spPr>
          <a:xfrm>
            <a:off x="900000" y="344386"/>
            <a:ext cx="6353136" cy="1586408"/>
          </a:xfrm>
        </p:spPr>
        <p:txBody>
          <a:bodyPr>
            <a:noAutofit/>
          </a:bodyPr>
          <a:lstStyle>
            <a:lvl1pPr algn="l">
              <a:defRPr sz="5800">
                <a:solidFill>
                  <a:schemeClr val="tx1"/>
                </a:solidFill>
              </a:defRPr>
            </a:lvl1pPr>
          </a:lstStyle>
          <a:p>
            <a:r>
              <a:rPr lang="en-US" dirty="0" err="1"/>
              <a:t>Titre</a:t>
            </a:r>
            <a:endParaRPr lang="en-US" dirty="0"/>
          </a:p>
        </p:txBody>
      </p:sp>
      <p:cxnSp>
        <p:nvCxnSpPr>
          <p:cNvPr id="5" name="Straight Connector 4">
            <a:extLst>
              <a:ext uri="{FF2B5EF4-FFF2-40B4-BE49-F238E27FC236}">
                <a16:creationId xmlns:a16="http://schemas.microsoft.com/office/drawing/2014/main" id="{BD739101-72E6-3042-B2AE-9694B098196C}"/>
              </a:ext>
            </a:extLst>
          </p:cNvPr>
          <p:cNvCxnSpPr>
            <a:cxnSpLocks/>
          </p:cNvCxnSpPr>
          <p:nvPr userDrawn="1"/>
        </p:nvCxnSpPr>
        <p:spPr>
          <a:xfrm>
            <a:off x="900000" y="2189365"/>
            <a:ext cx="715338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10877007" y="6374674"/>
            <a:ext cx="476794" cy="246221"/>
          </a:xfrm>
          <a:prstGeom prst="rect">
            <a:avLst/>
          </a:prstGeom>
          <a:noFill/>
        </p:spPr>
        <p:txBody>
          <a:bodyPr wrap="square" rtlCol="0">
            <a:spAutoFit/>
          </a:bodyPr>
          <a:lstStyle/>
          <a:p>
            <a:pPr algn="r"/>
            <a:fld id="{5BE7F921-15AD-471F-A2DD-D431CFF00331}" type="slidenum">
              <a:rPr lang="fr-CA" sz="1000" smtClean="0">
                <a:solidFill>
                  <a:schemeClr val="bg1"/>
                </a:solidFill>
              </a:rPr>
              <a:pPr algn="r"/>
              <a:t>‹n°›</a:t>
            </a:fld>
            <a:endParaRPr lang="fr-CA" dirty="0">
              <a:solidFill>
                <a:schemeClr val="bg1"/>
              </a:solidFill>
            </a:endParaRPr>
          </a:p>
        </p:txBody>
      </p:sp>
    </p:spTree>
    <p:extLst>
      <p:ext uri="{BB962C8B-B14F-4D97-AF65-F5344CB8AC3E}">
        <p14:creationId xmlns:p14="http://schemas.microsoft.com/office/powerpoint/2010/main" val="401039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et contenu (gauch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AD44355C-4AEA-414F-B328-714275AAF37D}"/>
              </a:ext>
            </a:extLst>
          </p:cNvPr>
          <p:cNvCxnSpPr>
            <a:cxnSpLocks/>
          </p:cNvCxnSpPr>
          <p:nvPr userDrawn="1"/>
        </p:nvCxnSpPr>
        <p:spPr>
          <a:xfrm>
            <a:off x="1359461" y="2118113"/>
            <a:ext cx="10453800" cy="0"/>
          </a:xfrm>
          <a:prstGeom prst="line">
            <a:avLst/>
          </a:prstGeom>
          <a:ln w="38100">
            <a:solidFill>
              <a:srgbClr val="436AB3"/>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1" hasCustomPrompt="1"/>
          </p:nvPr>
        </p:nvSpPr>
        <p:spPr>
          <a:xfrm>
            <a:off x="0" y="0"/>
            <a:ext cx="5187950" cy="611981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CA" dirty="0"/>
              <a:t> </a:t>
            </a:r>
          </a:p>
        </p:txBody>
      </p:sp>
      <p:sp>
        <p:nvSpPr>
          <p:cNvPr id="20" name="Title 1">
            <a:extLst>
              <a:ext uri="{FF2B5EF4-FFF2-40B4-BE49-F238E27FC236}">
                <a16:creationId xmlns:a16="http://schemas.microsoft.com/office/drawing/2014/main" id="{FEF4ECA6-C388-AC46-91F2-C5D50081397E}"/>
              </a:ext>
            </a:extLst>
          </p:cNvPr>
          <p:cNvSpPr>
            <a:spLocks noGrp="1"/>
          </p:cNvSpPr>
          <p:nvPr>
            <p:ph type="title" hasCustomPrompt="1"/>
          </p:nvPr>
        </p:nvSpPr>
        <p:spPr>
          <a:xfrm>
            <a:off x="5460125" y="344386"/>
            <a:ext cx="6353136" cy="1586408"/>
          </a:xfrm>
        </p:spPr>
        <p:txBody>
          <a:bodyPr>
            <a:noAutofit/>
          </a:bodyPr>
          <a:lstStyle>
            <a:lvl1pPr algn="l">
              <a:defRPr sz="5800">
                <a:solidFill>
                  <a:schemeClr val="tx1"/>
                </a:solidFill>
              </a:defRPr>
            </a:lvl1pPr>
          </a:lstStyle>
          <a:p>
            <a:r>
              <a:rPr lang="en-US" dirty="0" err="1"/>
              <a:t>Titre</a:t>
            </a:r>
            <a:endParaRPr lang="en-US" dirty="0"/>
          </a:p>
        </p:txBody>
      </p:sp>
      <p:sp>
        <p:nvSpPr>
          <p:cNvPr id="6" name="Text Placeholder 5"/>
          <p:cNvSpPr>
            <a:spLocks noGrp="1"/>
          </p:cNvSpPr>
          <p:nvPr>
            <p:ph type="body" sz="quarter" idx="14" hasCustomPrompt="1"/>
          </p:nvPr>
        </p:nvSpPr>
        <p:spPr>
          <a:xfrm>
            <a:off x="5459413" y="2263775"/>
            <a:ext cx="6353175" cy="3856038"/>
          </a:xfrm>
        </p:spPr>
        <p:txBody>
          <a:bodyPr/>
          <a:lstStyle>
            <a:lvl1pPr>
              <a:defRPr>
                <a:solidFill>
                  <a:srgbClr val="595959"/>
                </a:solidFill>
              </a:defRPr>
            </a:lvl1pPr>
            <a:lvl2pPr>
              <a:defRPr sz="1800">
                <a:solidFill>
                  <a:srgbClr val="595959"/>
                </a:solidFill>
              </a:defRPr>
            </a:lvl2pPr>
            <a:lvl3pPr>
              <a:defRPr sz="1600" b="0" baseline="0">
                <a:solidFill>
                  <a:srgbClr val="595959"/>
                </a:solidFill>
              </a:defRPr>
            </a:lvl3pPr>
            <a:lvl4pPr marL="1076325" indent="-179388">
              <a:buClr>
                <a:schemeClr val="tx2"/>
              </a:buClr>
              <a:buFont typeface="Arial" panose="020B0604020202020204" pitchFamily="34" charset="0"/>
              <a:buChar char="•"/>
              <a:defRPr>
                <a:solidFill>
                  <a:srgbClr val="595959"/>
                </a:solidFill>
              </a:defRPr>
            </a:lvl4pPr>
            <a:lvl5pPr marL="1435100" indent="-179388">
              <a:buClr>
                <a:schemeClr val="tx2"/>
              </a:buClr>
              <a:buFont typeface="Arial" panose="020B0604020202020204" pitchFamily="34" charset="0"/>
              <a:buChar char="ꟷ"/>
              <a:defRPr>
                <a:solidFill>
                  <a:srgbClr val="595959"/>
                </a:solidFill>
              </a:defRPr>
            </a:lvl5pPr>
          </a:lstStyle>
          <a:p>
            <a:pPr lvl="0"/>
            <a:r>
              <a:rPr lang="fr-FR" dirty="0"/>
              <a:t>Cliquez pour ajouter du texte</a:t>
            </a:r>
            <a:endParaRPr lang="en-US" dirty="0"/>
          </a:p>
          <a:p>
            <a:pPr lvl="1"/>
            <a:r>
              <a:rPr lang="en-US" dirty="0" err="1"/>
              <a:t>Niveau</a:t>
            </a:r>
            <a:r>
              <a:rPr lang="en-US" dirty="0"/>
              <a:t> 1 des </a:t>
            </a:r>
            <a:r>
              <a:rPr lang="en-US" dirty="0" err="1"/>
              <a:t>puces</a:t>
            </a:r>
            <a:endParaRPr lang="en-US" dirty="0"/>
          </a:p>
          <a:p>
            <a:pPr lvl="2"/>
            <a:r>
              <a:rPr lang="en-US" dirty="0" err="1"/>
              <a:t>Niveau</a:t>
            </a:r>
            <a:r>
              <a:rPr lang="en-US" dirty="0"/>
              <a:t> 2 des </a:t>
            </a:r>
            <a:r>
              <a:rPr lang="en-US" dirty="0" err="1"/>
              <a:t>puces</a:t>
            </a:r>
            <a:endParaRPr lang="en-US" dirty="0"/>
          </a:p>
        </p:txBody>
      </p:sp>
    </p:spTree>
    <p:extLst>
      <p:ext uri="{BB962C8B-B14F-4D97-AF65-F5344CB8AC3E}">
        <p14:creationId xmlns:p14="http://schemas.microsoft.com/office/powerpoint/2010/main" val="290069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AD44355C-4AEA-414F-B328-714275AAF37D}"/>
              </a:ext>
            </a:extLst>
          </p:cNvPr>
          <p:cNvCxnSpPr>
            <a:cxnSpLocks/>
          </p:cNvCxnSpPr>
          <p:nvPr userDrawn="1"/>
        </p:nvCxnSpPr>
        <p:spPr>
          <a:xfrm>
            <a:off x="0" y="1588264"/>
            <a:ext cx="10453800" cy="0"/>
          </a:xfrm>
          <a:prstGeom prst="line">
            <a:avLst/>
          </a:prstGeom>
          <a:ln w="38100">
            <a:solidFill>
              <a:srgbClr val="436AB3"/>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FEF4ECA6-C388-AC46-91F2-C5D50081397E}"/>
              </a:ext>
            </a:extLst>
          </p:cNvPr>
          <p:cNvSpPr>
            <a:spLocks noGrp="1"/>
          </p:cNvSpPr>
          <p:nvPr>
            <p:ph type="title" hasCustomPrompt="1"/>
          </p:nvPr>
        </p:nvSpPr>
        <p:spPr>
          <a:xfrm>
            <a:off x="900712" y="187997"/>
            <a:ext cx="9553088" cy="1212947"/>
          </a:xfrm>
        </p:spPr>
        <p:txBody>
          <a:bodyPr>
            <a:noAutofit/>
          </a:bodyPr>
          <a:lstStyle>
            <a:lvl1pPr algn="l">
              <a:defRPr sz="5800">
                <a:solidFill>
                  <a:schemeClr val="tx1"/>
                </a:solidFill>
              </a:defRPr>
            </a:lvl1pPr>
          </a:lstStyle>
          <a:p>
            <a:r>
              <a:rPr lang="en-US" dirty="0" err="1"/>
              <a:t>Titre</a:t>
            </a:r>
            <a:endParaRPr lang="en-US" dirty="0"/>
          </a:p>
        </p:txBody>
      </p:sp>
      <p:sp>
        <p:nvSpPr>
          <p:cNvPr id="4" name="Text Placeholder 3"/>
          <p:cNvSpPr>
            <a:spLocks noGrp="1"/>
          </p:cNvSpPr>
          <p:nvPr>
            <p:ph type="body" sz="quarter" idx="10" hasCustomPrompt="1"/>
          </p:nvPr>
        </p:nvSpPr>
        <p:spPr>
          <a:xfrm>
            <a:off x="900112" y="1854200"/>
            <a:ext cx="9553687" cy="4281488"/>
          </a:xfrm>
        </p:spPr>
        <p:txBody>
          <a:bodyPr>
            <a:normAutofit/>
          </a:bodyPr>
          <a:lstStyle>
            <a:lvl1pPr marL="0" indent="0">
              <a:spcBef>
                <a:spcPts val="600"/>
              </a:spcBef>
              <a:buFont typeface="Arial" panose="020B0604020202020204" pitchFamily="34" charset="0"/>
              <a:buNone/>
              <a:defRPr sz="2200" b="0" baseline="0">
                <a:solidFill>
                  <a:srgbClr val="595959"/>
                </a:solidFill>
              </a:defRPr>
            </a:lvl1pPr>
            <a:lvl2pPr marL="360000" indent="-180000">
              <a:spcBef>
                <a:spcPts val="300"/>
              </a:spcBef>
              <a:spcAft>
                <a:spcPts val="300"/>
              </a:spcAft>
              <a:buClr>
                <a:schemeClr val="tx2"/>
              </a:buClr>
              <a:buFont typeface="Arial" panose="020B0604020202020204" pitchFamily="34" charset="0"/>
              <a:buChar char="•"/>
              <a:defRPr sz="2000" b="0">
                <a:solidFill>
                  <a:srgbClr val="595959"/>
                </a:solidFill>
              </a:defRPr>
            </a:lvl2pPr>
            <a:lvl3pPr marL="720000" indent="-180000">
              <a:spcBef>
                <a:spcPts val="300"/>
              </a:spcBef>
              <a:spcAft>
                <a:spcPts val="300"/>
              </a:spcAft>
              <a:buClr>
                <a:schemeClr val="tx2"/>
              </a:buClr>
              <a:buFont typeface="Arial" panose="020B0604020202020204" pitchFamily="34" charset="0"/>
              <a:buChar char="◦"/>
              <a:defRPr sz="1800" b="0" i="0" baseline="0">
                <a:solidFill>
                  <a:srgbClr val="595959"/>
                </a:solidFill>
              </a:defRPr>
            </a:lvl3pPr>
            <a:lvl4pPr>
              <a:buClr>
                <a:schemeClr val="tx2"/>
              </a:buClr>
              <a:defRPr/>
            </a:lvl4pPr>
          </a:lstStyle>
          <a:p>
            <a:pPr lvl="0"/>
            <a:r>
              <a:rPr lang="fr-FR" dirty="0"/>
              <a:t>Cliquez pour ajouter du texte</a:t>
            </a:r>
            <a:endParaRPr lang="en-US" dirty="0"/>
          </a:p>
          <a:p>
            <a:pPr lvl="1"/>
            <a:r>
              <a:rPr lang="en-US" dirty="0" err="1"/>
              <a:t>Niveau</a:t>
            </a:r>
            <a:r>
              <a:rPr lang="en-US" dirty="0"/>
              <a:t> 1 des </a:t>
            </a:r>
            <a:r>
              <a:rPr lang="en-US" dirty="0" err="1"/>
              <a:t>puces</a:t>
            </a:r>
            <a:endParaRPr lang="en-US" dirty="0"/>
          </a:p>
          <a:p>
            <a:pPr lvl="2"/>
            <a:r>
              <a:rPr lang="en-US" dirty="0" err="1"/>
              <a:t>Niveau</a:t>
            </a:r>
            <a:r>
              <a:rPr lang="en-US" dirty="0"/>
              <a:t> 2 des </a:t>
            </a:r>
            <a:r>
              <a:rPr lang="en-US" dirty="0" err="1"/>
              <a:t>puces</a:t>
            </a:r>
            <a:endParaRPr lang="en-US" dirty="0"/>
          </a:p>
        </p:txBody>
      </p:sp>
    </p:spTree>
    <p:extLst>
      <p:ext uri="{BB962C8B-B14F-4D97-AF65-F5344CB8AC3E}">
        <p14:creationId xmlns:p14="http://schemas.microsoft.com/office/powerpoint/2010/main" val="411902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ption 3 de titre de section – 50 an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10141"/>
          <a:stretch/>
        </p:blipFill>
        <p:spPr>
          <a:xfrm>
            <a:off x="-1" y="0"/>
            <a:ext cx="12189245" cy="6161103"/>
          </a:xfrm>
          <a:prstGeom prst="rect">
            <a:avLst/>
          </a:prstGeom>
        </p:spPr>
      </p:pic>
      <p:sp>
        <p:nvSpPr>
          <p:cNvPr id="14" name="Subtitle 2">
            <a:extLst>
              <a:ext uri="{FF2B5EF4-FFF2-40B4-BE49-F238E27FC236}">
                <a16:creationId xmlns:a16="http://schemas.microsoft.com/office/drawing/2014/main" id="{D59E9D49-7DF8-9C45-8322-9B043B025FD1}"/>
              </a:ext>
            </a:extLst>
          </p:cNvPr>
          <p:cNvSpPr>
            <a:spLocks noGrp="1"/>
          </p:cNvSpPr>
          <p:nvPr>
            <p:ph type="subTitle" idx="1" hasCustomPrompt="1"/>
          </p:nvPr>
        </p:nvSpPr>
        <p:spPr>
          <a:xfrm>
            <a:off x="1731146" y="3722727"/>
            <a:ext cx="10460853" cy="671292"/>
          </a:xfrm>
          <a:prstGeom prst="rect">
            <a:avLst/>
          </a:prstGeom>
          <a:noFill/>
          <a:ln>
            <a:noFill/>
          </a:ln>
        </p:spPr>
        <p:txBody>
          <a:bodyPr wrap="square" lIns="180000" tIns="180000" rIns="180000" bIns="180000">
            <a:spAutoFit/>
          </a:bodyPr>
          <a:lstStyle>
            <a:lvl1pPr marL="0" indent="0" algn="l">
              <a:buNone/>
              <a:defRPr sz="2000" b="0" i="0" cap="none" baseline="0">
                <a:solidFill>
                  <a:schemeClr val="bg1"/>
                </a:solidFill>
                <a:latin typeface="Arial Narrow" charset="0"/>
                <a:ea typeface="Arial Narrow" charset="0"/>
                <a:cs typeface="Arial Narrow"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SOUS-TITRE DE LA SECTION</a:t>
            </a:r>
          </a:p>
        </p:txBody>
      </p:sp>
      <p:sp>
        <p:nvSpPr>
          <p:cNvPr id="6" name="TextBox 5"/>
          <p:cNvSpPr txBox="1"/>
          <p:nvPr userDrawn="1"/>
        </p:nvSpPr>
        <p:spPr>
          <a:xfrm>
            <a:off x="10877007" y="6374674"/>
            <a:ext cx="476794" cy="246221"/>
          </a:xfrm>
          <a:prstGeom prst="rect">
            <a:avLst/>
          </a:prstGeom>
          <a:noFill/>
        </p:spPr>
        <p:txBody>
          <a:bodyPr wrap="square" rtlCol="0">
            <a:spAutoFit/>
          </a:bodyPr>
          <a:lstStyle/>
          <a:p>
            <a:pPr algn="r"/>
            <a:fld id="{5BE7F921-15AD-471F-A2DD-D431CFF00331}" type="slidenum">
              <a:rPr lang="fr-CA" sz="1000" smtClean="0"/>
              <a:pPr algn="r"/>
              <a:t>‹n°›</a:t>
            </a:fld>
            <a:endParaRPr lang="fr-CA" dirty="0"/>
          </a:p>
        </p:txBody>
      </p:sp>
      <p:sp>
        <p:nvSpPr>
          <p:cNvPr id="8" name="Title 3"/>
          <p:cNvSpPr>
            <a:spLocks noGrp="1"/>
          </p:cNvSpPr>
          <p:nvPr>
            <p:ph type="title" hasCustomPrompt="1"/>
          </p:nvPr>
        </p:nvSpPr>
        <p:spPr>
          <a:xfrm>
            <a:off x="1731146" y="2443397"/>
            <a:ext cx="10458099" cy="1088812"/>
          </a:xfrm>
        </p:spPr>
        <p:txBody>
          <a:bodyPr>
            <a:noAutofit/>
          </a:bodyPr>
          <a:lstStyle>
            <a:lvl1pPr>
              <a:defRPr sz="4400" baseline="0">
                <a:solidFill>
                  <a:schemeClr val="bg1"/>
                </a:solidFill>
              </a:defRPr>
            </a:lvl1pPr>
          </a:lstStyle>
          <a:p>
            <a:r>
              <a:rPr lang="fr-FR" dirty="0"/>
              <a:t>Option 3 de titre de section – 50 ans</a:t>
            </a:r>
            <a:endParaRPr lang="en-CA" dirty="0"/>
          </a:p>
        </p:txBody>
      </p:sp>
    </p:spTree>
    <p:extLst>
      <p:ext uri="{BB962C8B-B14F-4D97-AF65-F5344CB8AC3E}">
        <p14:creationId xmlns:p14="http://schemas.microsoft.com/office/powerpoint/2010/main" val="74408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4" name="Content Placeholder 3"/>
          <p:cNvSpPr>
            <a:spLocks noGrp="1"/>
          </p:cNvSpPr>
          <p:nvPr>
            <p:ph sz="quarter" idx="12" hasCustomPrompt="1"/>
          </p:nvPr>
        </p:nvSpPr>
        <p:spPr>
          <a:xfrm>
            <a:off x="903289" y="593725"/>
            <a:ext cx="9550512" cy="5468494"/>
          </a:xfrm>
        </p:spPr>
        <p:txBody>
          <a:bodyPr/>
          <a:lstStyle>
            <a:lvl1pPr algn="l">
              <a:defRPr baseline="0"/>
            </a:lvl1pPr>
          </a:lstStyle>
          <a:p>
            <a:pPr lvl="0"/>
            <a:r>
              <a:rPr lang="fr-FR" dirty="0"/>
              <a:t>Cliquez pour ajouter du texte</a:t>
            </a:r>
          </a:p>
          <a:p>
            <a:pPr lvl="1"/>
            <a:r>
              <a:rPr lang="fr-FR" dirty="0"/>
              <a:t>Niveau 1 des puces</a:t>
            </a:r>
          </a:p>
          <a:p>
            <a:pPr lvl="2"/>
            <a:r>
              <a:rPr lang="fr-FR" dirty="0"/>
              <a:t>Niveau 2 des puces</a:t>
            </a:r>
          </a:p>
        </p:txBody>
      </p:sp>
    </p:spTree>
    <p:extLst>
      <p:ext uri="{BB962C8B-B14F-4D97-AF65-F5344CB8AC3E}">
        <p14:creationId xmlns:p14="http://schemas.microsoft.com/office/powerpoint/2010/main" val="46816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par défa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76F546-4A6B-FD44-B8FF-D7907D1109F8}"/>
              </a:ext>
            </a:extLst>
          </p:cNvPr>
          <p:cNvSpPr/>
          <p:nvPr userDrawn="1"/>
        </p:nvSpPr>
        <p:spPr>
          <a:xfrm>
            <a:off x="11965576" y="6072961"/>
            <a:ext cx="226421" cy="785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 name="Picture 11">
            <a:extLst>
              <a:ext uri="{FF2B5EF4-FFF2-40B4-BE49-F238E27FC236}">
                <a16:creationId xmlns:a16="http://schemas.microsoft.com/office/drawing/2014/main" id="{809DF5F8-8C23-3C4E-A11B-44AA37AFC43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3966"/>
          <a:stretch/>
        </p:blipFill>
        <p:spPr>
          <a:xfrm>
            <a:off x="-8" y="6072961"/>
            <a:ext cx="12192004" cy="785039"/>
          </a:xfrm>
          <a:prstGeom prst="rect">
            <a:avLst/>
          </a:prstGeom>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348" y="6303798"/>
            <a:ext cx="3368375" cy="323364"/>
          </a:xfrm>
          <a:prstGeom prst="rect">
            <a:avLst/>
          </a:prstGeom>
        </p:spPr>
      </p:pic>
    </p:spTree>
    <p:extLst>
      <p:ext uri="{BB962C8B-B14F-4D97-AF65-F5344CB8AC3E}">
        <p14:creationId xmlns:p14="http://schemas.microsoft.com/office/powerpoint/2010/main" val="63351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par défa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04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nt (par défa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02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000" y="365125"/>
            <a:ext cx="10453800" cy="1095375"/>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8" name="Text Placeholder 2">
            <a:extLst>
              <a:ext uri="{FF2B5EF4-FFF2-40B4-BE49-F238E27FC236}">
                <a16:creationId xmlns:a16="http://schemas.microsoft.com/office/drawing/2014/main" id="{802B3CA9-8467-CC4A-81A6-0276EF62E2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CA" dirty="0"/>
          </a:p>
        </p:txBody>
      </p:sp>
      <p:sp>
        <p:nvSpPr>
          <p:cNvPr id="6" name="TextBox 5"/>
          <p:cNvSpPr txBox="1"/>
          <p:nvPr userDrawn="1"/>
        </p:nvSpPr>
        <p:spPr>
          <a:xfrm>
            <a:off x="10877007" y="6374674"/>
            <a:ext cx="476794" cy="246221"/>
          </a:xfrm>
          <a:prstGeom prst="rect">
            <a:avLst/>
          </a:prstGeom>
          <a:noFill/>
        </p:spPr>
        <p:txBody>
          <a:bodyPr wrap="square" rtlCol="0">
            <a:spAutoFit/>
          </a:bodyPr>
          <a:lstStyle/>
          <a:p>
            <a:pPr algn="r"/>
            <a:fld id="{5BE7F921-15AD-471F-A2DD-D431CFF00331}" type="slidenum">
              <a:rPr lang="fr-CA" sz="1000" smtClean="0"/>
              <a:pPr algn="r"/>
              <a:t>‹n°›</a:t>
            </a:fld>
            <a:endParaRPr lang="fr-CA" dirty="0"/>
          </a:p>
        </p:txBody>
      </p:sp>
      <p:pic>
        <p:nvPicPr>
          <p:cNvPr id="9" name="Picture 6">
            <a:extLst>
              <a:ext uri="{FF2B5EF4-FFF2-40B4-BE49-F238E27FC236}">
                <a16:creationId xmlns:a16="http://schemas.microsoft.com/office/drawing/2014/main" id="{4D6BA2AD-E2FE-D542-B308-72E0EAA022B6}"/>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00000" y="6441504"/>
            <a:ext cx="1524000" cy="201168"/>
          </a:xfrm>
          <a:prstGeom prst="rect">
            <a:avLst/>
          </a:prstGeom>
        </p:spPr>
      </p:pic>
      <p:sp>
        <p:nvSpPr>
          <p:cNvPr id="10" name="TextBox 8">
            <a:extLst>
              <a:ext uri="{FF2B5EF4-FFF2-40B4-BE49-F238E27FC236}">
                <a16:creationId xmlns:a16="http://schemas.microsoft.com/office/drawing/2014/main" id="{D7367D2D-F0C7-CE40-B25C-666AD8C00F96}"/>
              </a:ext>
            </a:extLst>
          </p:cNvPr>
          <p:cNvSpPr txBox="1"/>
          <p:nvPr userDrawn="1"/>
        </p:nvSpPr>
        <p:spPr>
          <a:xfrm>
            <a:off x="2540793" y="6425319"/>
            <a:ext cx="3858768" cy="215328"/>
          </a:xfrm>
          <a:prstGeom prst="rect">
            <a:avLst/>
          </a:prstGeom>
          <a:noFill/>
        </p:spPr>
        <p:txBody>
          <a:bodyPr wrap="square" lIns="0" tIns="0" rIns="0" bIns="0" rtlCol="0" anchor="ctr" anchorCtr="0">
            <a:noAutofit/>
          </a:bodyPr>
          <a:lstStyle/>
          <a:p>
            <a:r>
              <a:rPr lang="en-US" sz="1000" b="0" i="0" dirty="0">
                <a:solidFill>
                  <a:schemeClr val="tx1">
                    <a:lumMod val="50000"/>
                    <a:lumOff val="50000"/>
                  </a:schemeClr>
                </a:solidFill>
                <a:latin typeface="Arial Narrow" panose="020B0606020202030204" pitchFamily="34" charset="0"/>
                <a:ea typeface="Arial" charset="0"/>
                <a:cs typeface="Arial" charset="0"/>
              </a:rPr>
              <a:t>AGENCE D’ÉVALUATION D’IMPACT DU CANADA</a:t>
            </a:r>
          </a:p>
        </p:txBody>
      </p:sp>
    </p:spTree>
    <p:extLst>
      <p:ext uri="{BB962C8B-B14F-4D97-AF65-F5344CB8AC3E}">
        <p14:creationId xmlns:p14="http://schemas.microsoft.com/office/powerpoint/2010/main" val="3181115333"/>
      </p:ext>
    </p:extLst>
  </p:cSld>
  <p:clrMap bg1="lt1" tx1="dk1" bg2="lt2" tx2="dk2" accent1="accent1" accent2="accent2" accent3="accent3" accent4="accent4" accent5="accent5" accent6="accent6" hlink="hlink" folHlink="folHlink"/>
  <p:sldLayoutIdLst>
    <p:sldLayoutId id="2147483749" r:id="rId1"/>
    <p:sldLayoutId id="2147483756" r:id="rId2"/>
    <p:sldLayoutId id="2147483679" r:id="rId3"/>
    <p:sldLayoutId id="2147483767" r:id="rId4"/>
    <p:sldLayoutId id="2147483773" r:id="rId5"/>
    <p:sldLayoutId id="2147483774" r:id="rId6"/>
    <p:sldLayoutId id="2147483758" r:id="rId7"/>
    <p:sldLayoutId id="2147483759" r:id="rId8"/>
  </p:sldLayoutIdLst>
  <p:hf sldNum="0" hdr="0" ftr="0" dt="0"/>
  <p:txStyles>
    <p:titleStyle>
      <a:lvl1pPr algn="l" defTabSz="914400" rtl="0" eaLnBrk="1" latinLnBrk="0" hangingPunct="1">
        <a:lnSpc>
          <a:spcPct val="90000"/>
        </a:lnSpc>
        <a:spcBef>
          <a:spcPct val="0"/>
        </a:spcBef>
        <a:buNone/>
        <a:defRPr sz="4800" b="1" i="0" kern="1200">
          <a:solidFill>
            <a:schemeClr val="tx2"/>
          </a:solidFill>
          <a:latin typeface="Arial" panose="020B0604020202020204" pitchFamily="34" charset="0"/>
          <a:ea typeface="Arial" panose="020B0604020202020204" pitchFamily="34" charset="0"/>
          <a:cs typeface="Arial" panose="020B0604020202020204" pitchFamily="34" charset="0"/>
        </a:defRPr>
      </a:lvl1pPr>
    </p:titleStyle>
    <p:bodyStyle>
      <a:lvl1pPr marL="0" marR="0" indent="0" algn="l" defTabSz="457200" rtl="0" eaLnBrk="0" fontAlgn="base" latinLnBrk="0" hangingPunct="0">
        <a:lnSpc>
          <a:spcPct val="100000"/>
        </a:lnSpc>
        <a:spcBef>
          <a:spcPts val="600"/>
        </a:spcBef>
        <a:spcAft>
          <a:spcPct val="0"/>
        </a:spcAft>
        <a:buClr>
          <a:srgbClr val="4269B2"/>
        </a:buClr>
        <a:buSzTx/>
        <a:buFont typeface="Arial" panose="020B0604020202020204" pitchFamily="34" charset="0"/>
        <a:buNone/>
        <a:tabLst/>
        <a:defRPr sz="2000" b="0" i="0" kern="1200">
          <a:solidFill>
            <a:srgbClr val="595959"/>
          </a:solidFill>
          <a:latin typeface="Arial" panose="020B0604020202020204" pitchFamily="34" charset="0"/>
          <a:ea typeface="Arial" panose="020B0604020202020204" pitchFamily="34" charset="0"/>
          <a:cs typeface="Arial" panose="020B0604020202020204" pitchFamily="34" charset="0"/>
        </a:defRPr>
      </a:lvl1pPr>
      <a:lvl2pPr marL="358775" marR="0" indent="-179388" algn="l" defTabSz="457200" rtl="0" eaLnBrk="0" fontAlgn="base" latinLnBrk="0" hangingPunct="0">
        <a:lnSpc>
          <a:spcPct val="100000"/>
        </a:lnSpc>
        <a:spcBef>
          <a:spcPts val="300"/>
        </a:spcBef>
        <a:spcAft>
          <a:spcPts val="300"/>
        </a:spcAft>
        <a:buClr>
          <a:schemeClr val="tx2"/>
        </a:buClr>
        <a:buSzTx/>
        <a:buFont typeface="Arial" panose="020B0604020202020204" pitchFamily="34" charset="0"/>
        <a:buChar char="•"/>
        <a:tabLst/>
        <a:defRPr sz="2000" b="0" i="0" kern="1200">
          <a:solidFill>
            <a:srgbClr val="595959"/>
          </a:solidFill>
          <a:latin typeface="Arial" panose="020B0604020202020204" pitchFamily="34" charset="0"/>
          <a:ea typeface="Arial" panose="020B0604020202020204" pitchFamily="34" charset="0"/>
          <a:cs typeface="Arial" panose="020B0604020202020204" pitchFamily="34" charset="0"/>
        </a:defRPr>
      </a:lvl2pPr>
      <a:lvl3pPr marL="717550" marR="0" indent="-179388" algn="l" defTabSz="457200" rtl="0" eaLnBrk="0" fontAlgn="base" latinLnBrk="0" hangingPunct="0">
        <a:lnSpc>
          <a:spcPct val="100000"/>
        </a:lnSpc>
        <a:spcBef>
          <a:spcPts val="300"/>
        </a:spcBef>
        <a:spcAft>
          <a:spcPts val="300"/>
        </a:spcAft>
        <a:buClr>
          <a:schemeClr val="tx2"/>
        </a:buClr>
        <a:buSzTx/>
        <a:buFont typeface="Arial" panose="020B0604020202020204" pitchFamily="34" charset="0"/>
        <a:buChar char="◦"/>
        <a:tabLst/>
        <a:defRPr sz="1800" b="0" i="0" kern="1200">
          <a:solidFill>
            <a:srgbClr val="595959"/>
          </a:solidFill>
          <a:latin typeface="Arial" panose="020B0604020202020204" pitchFamily="34" charset="0"/>
          <a:ea typeface="Arial" panose="020B0604020202020204" pitchFamily="34" charset="0"/>
          <a:cs typeface="Arial" panose="020B0604020202020204" pitchFamily="34" charset="0"/>
        </a:defRPr>
      </a:lvl3pPr>
      <a:lvl4pPr marL="1076325" marR="0" indent="-179388" algn="l" defTabSz="538163" rtl="0" eaLnBrk="0" fontAlgn="base" latinLnBrk="0" hangingPunct="0">
        <a:lnSpc>
          <a:spcPct val="100000"/>
        </a:lnSpc>
        <a:spcBef>
          <a:spcPts val="300"/>
        </a:spcBef>
        <a:spcAft>
          <a:spcPts val="300"/>
        </a:spcAft>
        <a:buClr>
          <a:srgbClr val="436AB3"/>
        </a:buClr>
        <a:buSzTx/>
        <a:buFont typeface="Arial" panose="020B0604020202020204" pitchFamily="34" charset="0"/>
        <a:buChar char="‒"/>
        <a:tabLst/>
        <a:defRPr sz="1600" b="0" i="0" kern="1200">
          <a:solidFill>
            <a:srgbClr val="595959"/>
          </a:solidFill>
          <a:latin typeface="Arial" panose="020B0604020202020204" pitchFamily="34" charset="0"/>
          <a:ea typeface="Arial" panose="020B0604020202020204" pitchFamily="34" charset="0"/>
          <a:cs typeface="Arial" panose="020B0604020202020204" pitchFamily="34" charset="0"/>
        </a:defRPr>
      </a:lvl4pPr>
      <a:lvl5pPr marL="1435100" marR="0" indent="-179388" algn="l" defTabSz="457200" rtl="0" eaLnBrk="0" fontAlgn="base" latinLnBrk="0" hangingPunct="0">
        <a:lnSpc>
          <a:spcPct val="100000"/>
        </a:lnSpc>
        <a:spcBef>
          <a:spcPts val="300"/>
        </a:spcBef>
        <a:spcAft>
          <a:spcPts val="300"/>
        </a:spcAft>
        <a:buClr>
          <a:schemeClr val="tx2"/>
        </a:buClr>
        <a:buSzTx/>
        <a:buFont typeface="Wingdings" panose="05000000000000000000" pitchFamily="2" charset="2"/>
        <a:buChar char=""/>
        <a:tabLst/>
        <a:defRPr sz="1400" b="0" i="0" kern="1200">
          <a:solidFill>
            <a:srgbClr val="595959"/>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000" y="365125"/>
            <a:ext cx="10453800" cy="1095375"/>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6" name="TextBox 5"/>
          <p:cNvSpPr txBox="1"/>
          <p:nvPr userDrawn="1"/>
        </p:nvSpPr>
        <p:spPr>
          <a:xfrm>
            <a:off x="10877007" y="6374674"/>
            <a:ext cx="476794" cy="246221"/>
          </a:xfrm>
          <a:prstGeom prst="rect">
            <a:avLst/>
          </a:prstGeom>
          <a:noFill/>
        </p:spPr>
        <p:txBody>
          <a:bodyPr wrap="square" rtlCol="0">
            <a:spAutoFit/>
          </a:bodyPr>
          <a:lstStyle/>
          <a:p>
            <a:pPr algn="r"/>
            <a:fld id="{5BE7F921-15AD-471F-A2DD-D431CFF00331}" type="slidenum">
              <a:rPr lang="fr-CA" sz="1000" smtClean="0"/>
              <a:pPr algn="r"/>
              <a:t>‹n°›</a:t>
            </a:fld>
            <a:endParaRPr lang="fr-CA" dirty="0"/>
          </a:p>
        </p:txBody>
      </p:sp>
      <p:sp>
        <p:nvSpPr>
          <p:cNvPr id="5" name="Text Placeholder 4"/>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CA" dirty="0"/>
          </a:p>
        </p:txBody>
      </p:sp>
      <p:pic>
        <p:nvPicPr>
          <p:cNvPr id="11" name="Picture 6">
            <a:extLst>
              <a:ext uri="{FF2B5EF4-FFF2-40B4-BE49-F238E27FC236}">
                <a16:creationId xmlns:a16="http://schemas.microsoft.com/office/drawing/2014/main" id="{4D6BA2AD-E2FE-D542-B308-72E0EAA022B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0000" y="6441504"/>
            <a:ext cx="1524000" cy="201168"/>
          </a:xfrm>
          <a:prstGeom prst="rect">
            <a:avLst/>
          </a:prstGeom>
        </p:spPr>
      </p:pic>
      <p:sp>
        <p:nvSpPr>
          <p:cNvPr id="12" name="TextBox 8">
            <a:extLst>
              <a:ext uri="{FF2B5EF4-FFF2-40B4-BE49-F238E27FC236}">
                <a16:creationId xmlns:a16="http://schemas.microsoft.com/office/drawing/2014/main" id="{D7367D2D-F0C7-CE40-B25C-666AD8C00F96}"/>
              </a:ext>
            </a:extLst>
          </p:cNvPr>
          <p:cNvSpPr txBox="1"/>
          <p:nvPr userDrawn="1"/>
        </p:nvSpPr>
        <p:spPr>
          <a:xfrm>
            <a:off x="2540793" y="6425319"/>
            <a:ext cx="3858768" cy="215328"/>
          </a:xfrm>
          <a:prstGeom prst="rect">
            <a:avLst/>
          </a:prstGeom>
          <a:noFill/>
        </p:spPr>
        <p:txBody>
          <a:bodyPr wrap="square" lIns="0" tIns="0" rIns="0" bIns="0" rtlCol="0" anchor="ctr" anchorCtr="0">
            <a:noAutofit/>
          </a:bodyPr>
          <a:lstStyle/>
          <a:p>
            <a:r>
              <a:rPr lang="en-US" sz="1000" b="0" i="0" dirty="0">
                <a:solidFill>
                  <a:schemeClr val="tx1">
                    <a:lumMod val="50000"/>
                    <a:lumOff val="50000"/>
                  </a:schemeClr>
                </a:solidFill>
                <a:latin typeface="Arial Narrow" panose="020B0606020202030204" pitchFamily="34" charset="0"/>
                <a:ea typeface="Arial" charset="0"/>
                <a:cs typeface="Arial" charset="0"/>
              </a:rPr>
              <a:t>AGENCE D’ÉVALUATION D’IMPACT DU CANADA</a:t>
            </a:r>
          </a:p>
        </p:txBody>
      </p:sp>
    </p:spTree>
    <p:extLst>
      <p:ext uri="{BB962C8B-B14F-4D97-AF65-F5344CB8AC3E}">
        <p14:creationId xmlns:p14="http://schemas.microsoft.com/office/powerpoint/2010/main" val="2642936542"/>
      </p:ext>
    </p:extLst>
  </p:cSld>
  <p:clrMap bg1="lt1" tx1="dk1" bg2="lt2" tx2="dk2" accent1="accent1" accent2="accent2" accent3="accent3" accent4="accent4" accent5="accent5" accent6="accent6" hlink="hlink" folHlink="folHlink"/>
  <p:sldLayoutIdLst>
    <p:sldLayoutId id="2147483751" r:id="rId1"/>
    <p:sldLayoutId id="2147483757" r:id="rId2"/>
    <p:sldLayoutId id="2147483755" r:id="rId3"/>
  </p:sldLayoutIdLst>
  <p:hf sldNum="0" hdr="0" ftr="0" dt="0"/>
  <p:txStyles>
    <p:titleStyle>
      <a:lvl1pPr algn="l" defTabSz="914400" rtl="0" eaLnBrk="1" latinLnBrk="0" hangingPunct="1">
        <a:lnSpc>
          <a:spcPct val="90000"/>
        </a:lnSpc>
        <a:spcBef>
          <a:spcPct val="0"/>
        </a:spcBef>
        <a:buNone/>
        <a:defRPr sz="5400" b="1" i="0" kern="1200">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0" marR="0" indent="0" algn="l" defTabSz="457200" rtl="0" eaLnBrk="0" fontAlgn="base" latinLnBrk="0" hangingPunct="0">
        <a:lnSpc>
          <a:spcPct val="100000"/>
        </a:lnSpc>
        <a:spcBef>
          <a:spcPts val="600"/>
        </a:spcBef>
        <a:spcAft>
          <a:spcPct val="0"/>
        </a:spcAft>
        <a:buClr>
          <a:schemeClr val="bg1"/>
        </a:buClr>
        <a:buSzTx/>
        <a:buFont typeface="Arial" panose="020B0604020202020204" pitchFamily="34" charset="0"/>
        <a:buNone/>
        <a:tabLst/>
        <a:defRPr sz="20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58775" marR="0" indent="-179388" algn="l" defTabSz="457200" rtl="0" eaLnBrk="0" fontAlgn="base" latinLnBrk="0" hangingPunct="0">
        <a:lnSpc>
          <a:spcPct val="100000"/>
        </a:lnSpc>
        <a:spcBef>
          <a:spcPts val="300"/>
        </a:spcBef>
        <a:spcAft>
          <a:spcPts val="300"/>
        </a:spcAft>
        <a:buClr>
          <a:schemeClr val="bg1"/>
        </a:buClr>
        <a:buSzTx/>
        <a:buFont typeface="Arial" panose="020B0604020202020204" pitchFamily="34" charset="0"/>
        <a:buChar char="•"/>
        <a:tabLst/>
        <a:defRPr sz="1800" b="0" i="0" kern="12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540000" marR="0" indent="-179388" algn="l" defTabSz="457200" rtl="0" eaLnBrk="0" fontAlgn="base" latinLnBrk="0" hangingPunct="0">
        <a:lnSpc>
          <a:spcPct val="100000"/>
        </a:lnSpc>
        <a:spcBef>
          <a:spcPts val="300"/>
        </a:spcBef>
        <a:spcAft>
          <a:spcPts val="300"/>
        </a:spcAft>
        <a:buClr>
          <a:schemeClr val="bg1"/>
        </a:buClr>
        <a:buSzTx/>
        <a:buFont typeface="Arial" panose="020B0604020202020204" pitchFamily="34" charset="0"/>
        <a:buChar char="◦"/>
        <a:tabLst/>
        <a:defRPr sz="1600" b="0" i="0" kern="12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080000" marR="0" indent="-179388" algn="l" defTabSz="538163" rtl="0" eaLnBrk="0" fontAlgn="base" latinLnBrk="0" hangingPunct="0">
        <a:lnSpc>
          <a:spcPct val="100000"/>
        </a:lnSpc>
        <a:spcBef>
          <a:spcPts val="300"/>
        </a:spcBef>
        <a:spcAft>
          <a:spcPts val="300"/>
        </a:spcAft>
        <a:buClr>
          <a:schemeClr val="bg1"/>
        </a:buClr>
        <a:buSzTx/>
        <a:buFont typeface="Arial" panose="020B0604020202020204" pitchFamily="34" charset="0"/>
        <a:buChar char="‒"/>
        <a:tabLst/>
        <a:defRPr sz="1400" b="0" i="0" kern="12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1440000" marR="0" indent="-179388" algn="l" defTabSz="457200" rtl="0" eaLnBrk="0" fontAlgn="base" latinLnBrk="0" hangingPunct="0">
        <a:lnSpc>
          <a:spcPct val="100000"/>
        </a:lnSpc>
        <a:spcBef>
          <a:spcPts val="300"/>
        </a:spcBef>
        <a:spcAft>
          <a:spcPts val="300"/>
        </a:spcAft>
        <a:buClr>
          <a:schemeClr val="bg1"/>
        </a:buClr>
        <a:buSzTx/>
        <a:buFont typeface="Wingdings" panose="05000000000000000000" pitchFamily="2" charset="2"/>
        <a:buChar char=""/>
        <a:tabLst/>
        <a:defRPr sz="1400" b="0" i="0" kern="12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36" y="-5084"/>
            <a:ext cx="1702188" cy="1702188"/>
          </a:xfrm>
          <a:prstGeom prst="rect">
            <a:avLst/>
          </a:prstGeom>
        </p:spPr>
      </p:pic>
      <p:sp>
        <p:nvSpPr>
          <p:cNvPr id="5" name="Subtitle 4"/>
          <p:cNvSpPr>
            <a:spLocks noGrp="1"/>
          </p:cNvSpPr>
          <p:nvPr>
            <p:ph type="subTitle" idx="1"/>
          </p:nvPr>
        </p:nvSpPr>
        <p:spPr/>
        <p:txBody>
          <a:bodyPr/>
          <a:lstStyle/>
          <a:p>
            <a:r>
              <a:rPr lang="fr-CA" dirty="0"/>
              <a:t>Céline Monfils – Agence d’évaluation d’impact du Canada</a:t>
            </a:r>
            <a:endParaRPr lang="en-CA" dirty="0"/>
          </a:p>
        </p:txBody>
      </p:sp>
      <p:sp>
        <p:nvSpPr>
          <p:cNvPr id="4" name="Title 3"/>
          <p:cNvSpPr>
            <a:spLocks noGrp="1"/>
          </p:cNvSpPr>
          <p:nvPr>
            <p:ph type="title"/>
          </p:nvPr>
        </p:nvSpPr>
        <p:spPr/>
        <p:txBody>
          <a:bodyPr/>
          <a:lstStyle/>
          <a:p>
            <a:r>
              <a:rPr lang="fr-FR" dirty="0"/>
              <a:t>L’évaluation d’impact et l’atteinte des cibles climatiques</a:t>
            </a:r>
            <a:endParaRPr lang="en-CA" dirty="0"/>
          </a:p>
        </p:txBody>
      </p:sp>
    </p:spTree>
    <p:extLst>
      <p:ext uri="{BB962C8B-B14F-4D97-AF65-F5344CB8AC3E}">
        <p14:creationId xmlns:p14="http://schemas.microsoft.com/office/powerpoint/2010/main" val="229417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p:cNvSpPr>
            <a:spLocks noGrp="1"/>
          </p:cNvSpPr>
          <p:nvPr>
            <p:ph type="pic" sz="quarter" idx="17"/>
          </p:nvPr>
        </p:nvSpPr>
        <p:spPr/>
      </p:sp>
      <p:sp>
        <p:nvSpPr>
          <p:cNvPr id="6" name="Text Placeholder 5"/>
          <p:cNvSpPr>
            <a:spLocks noGrp="1"/>
          </p:cNvSpPr>
          <p:nvPr>
            <p:ph type="body" sz="quarter" idx="16"/>
          </p:nvPr>
        </p:nvSpPr>
        <p:spPr/>
        <p:txBody>
          <a:bodyPr>
            <a:normAutofit/>
          </a:bodyPr>
          <a:lstStyle/>
          <a:p>
            <a:pPr>
              <a:lnSpc>
                <a:spcPct val="120000"/>
              </a:lnSpc>
              <a:spcBef>
                <a:spcPts val="1200"/>
              </a:spcBef>
            </a:pPr>
            <a:r>
              <a:rPr lang="fr-FR" sz="2400" dirty="0"/>
              <a:t>Réduire ses émission de GES de 40 à 45 % sous les niveaux de 2005 d’ici 2030, et</a:t>
            </a:r>
          </a:p>
          <a:p>
            <a:pPr>
              <a:lnSpc>
                <a:spcPct val="120000"/>
              </a:lnSpc>
              <a:spcBef>
                <a:spcPts val="1200"/>
              </a:spcBef>
            </a:pPr>
            <a:r>
              <a:rPr lang="fr-CA" sz="2400" dirty="0"/>
              <a:t>Développer un réseau électrique net zéro d’ici 2035, et</a:t>
            </a:r>
            <a:endParaRPr lang="en-CA" sz="2400" dirty="0"/>
          </a:p>
          <a:p>
            <a:pPr>
              <a:lnSpc>
                <a:spcPct val="120000"/>
              </a:lnSpc>
              <a:spcBef>
                <a:spcPts val="1200"/>
              </a:spcBef>
            </a:pPr>
            <a:r>
              <a:rPr lang="en-CA" sz="2400" dirty="0" err="1"/>
              <a:t>Atteindre</a:t>
            </a:r>
            <a:r>
              <a:rPr lang="en-CA" sz="2400" dirty="0"/>
              <a:t> la </a:t>
            </a:r>
            <a:r>
              <a:rPr lang="en-CA" sz="2400" dirty="0" err="1"/>
              <a:t>carboneutralité</a:t>
            </a:r>
            <a:r>
              <a:rPr lang="en-CA" sz="2400" dirty="0"/>
              <a:t> </a:t>
            </a:r>
            <a:r>
              <a:rPr lang="en-CA" sz="2400" dirty="0" err="1"/>
              <a:t>d’ici</a:t>
            </a:r>
            <a:r>
              <a:rPr lang="en-CA" sz="2400" dirty="0"/>
              <a:t> 2050</a:t>
            </a:r>
          </a:p>
        </p:txBody>
      </p:sp>
      <p:sp>
        <p:nvSpPr>
          <p:cNvPr id="3" name="Espace réservé du texte 2"/>
          <p:cNvSpPr>
            <a:spLocks noGrp="1"/>
          </p:cNvSpPr>
          <p:nvPr>
            <p:ph type="body" sz="quarter" idx="13"/>
          </p:nvPr>
        </p:nvSpPr>
        <p:spPr/>
        <p:txBody>
          <a:bodyPr>
            <a:normAutofit fontScale="70000" lnSpcReduction="20000"/>
          </a:bodyPr>
          <a:lstStyle/>
          <a:p>
            <a:r>
              <a:rPr lang="fr-CA" dirty="0"/>
              <a:t>Cibles climatiques du Canada</a:t>
            </a:r>
          </a:p>
        </p:txBody>
      </p:sp>
      <p:cxnSp>
        <p:nvCxnSpPr>
          <p:cNvPr id="8" name="Straight Connector 7">
            <a:extLst>
              <a:ext uri="{FF2B5EF4-FFF2-40B4-BE49-F238E27FC236}">
                <a16:creationId xmlns:a16="http://schemas.microsoft.com/office/drawing/2014/main" id="{B49F4E08-C94D-954C-94D7-24A60706955E}"/>
              </a:ext>
            </a:extLst>
          </p:cNvPr>
          <p:cNvCxnSpPr/>
          <p:nvPr/>
        </p:nvCxnSpPr>
        <p:spPr>
          <a:xfrm>
            <a:off x="4980443" y="2477541"/>
            <a:ext cx="721155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46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900113" y="2411413"/>
            <a:ext cx="6677684" cy="3765550"/>
          </a:xfrm>
          <a:ln>
            <a:noFill/>
          </a:ln>
        </p:spPr>
        <p:txBody>
          <a:bodyPr>
            <a:normAutofit/>
          </a:bodyPr>
          <a:lstStyle/>
          <a:p>
            <a:pPr>
              <a:spcBef>
                <a:spcPts val="1200"/>
              </a:spcBef>
            </a:pPr>
            <a:r>
              <a:rPr lang="fr-FR" sz="2400" dirty="0"/>
              <a:t>Des investissements importants et le développement de projets sont nécessaires ;</a:t>
            </a:r>
          </a:p>
          <a:p>
            <a:pPr>
              <a:spcBef>
                <a:spcPts val="1200"/>
              </a:spcBef>
            </a:pPr>
            <a:r>
              <a:rPr lang="fr-FR" sz="2400" dirty="0"/>
              <a:t>Un système réglementaire efficace et solide est essentiel;</a:t>
            </a:r>
          </a:p>
          <a:p>
            <a:pPr>
              <a:spcBef>
                <a:spcPts val="1200"/>
              </a:spcBef>
            </a:pPr>
            <a:r>
              <a:rPr lang="fr-FR" sz="2400" dirty="0"/>
              <a:t>La </a:t>
            </a:r>
            <a:r>
              <a:rPr lang="fr-FR" sz="2400" i="1" dirty="0"/>
              <a:t>Loi sur l’évaluation d’impact </a:t>
            </a:r>
            <a:r>
              <a:rPr lang="fr-FR" sz="2400" dirty="0"/>
              <a:t>est un élément important de ce système;</a:t>
            </a:r>
          </a:p>
          <a:p>
            <a:pPr>
              <a:spcBef>
                <a:spcPts val="1200"/>
              </a:spcBef>
            </a:pPr>
            <a:r>
              <a:rPr lang="fr-CA" sz="2400" dirty="0"/>
              <a:t>Discussions et analyses interministérielles.</a:t>
            </a:r>
            <a:endParaRPr lang="en-CA" sz="2400" dirty="0"/>
          </a:p>
        </p:txBody>
      </p:sp>
      <p:pic>
        <p:nvPicPr>
          <p:cNvPr id="7" name="Picture Placeholder 6"/>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1807" r="44380"/>
          <a:stretch/>
        </p:blipFill>
        <p:spPr>
          <a:xfrm>
            <a:off x="7685649" y="0"/>
            <a:ext cx="4506351" cy="6858000"/>
          </a:xfrm>
        </p:spPr>
      </p:pic>
      <p:sp>
        <p:nvSpPr>
          <p:cNvPr id="2" name="Titre 1"/>
          <p:cNvSpPr>
            <a:spLocks noGrp="1"/>
          </p:cNvSpPr>
          <p:nvPr>
            <p:ph type="title"/>
          </p:nvPr>
        </p:nvSpPr>
        <p:spPr/>
        <p:txBody>
          <a:bodyPr/>
          <a:lstStyle/>
          <a:p>
            <a:r>
              <a:rPr lang="fr-CA" dirty="0"/>
              <a:t>Croissance propre</a:t>
            </a:r>
            <a:endParaRPr lang="en-CA" dirty="0"/>
          </a:p>
        </p:txBody>
      </p:sp>
    </p:spTree>
    <p:extLst>
      <p:ext uri="{BB962C8B-B14F-4D97-AF65-F5344CB8AC3E}">
        <p14:creationId xmlns:p14="http://schemas.microsoft.com/office/powerpoint/2010/main" val="78320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18587503"/>
              </p:ext>
            </p:extLst>
          </p:nvPr>
        </p:nvGraphicFramePr>
        <p:xfrm>
          <a:off x="1320800" y="502920"/>
          <a:ext cx="4114800"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147934951"/>
              </p:ext>
            </p:extLst>
          </p:nvPr>
        </p:nvGraphicFramePr>
        <p:xfrm>
          <a:off x="6756400" y="502920"/>
          <a:ext cx="4114800" cy="5852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8949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B4CB7EFD-4F04-46E0-93CC-976664A4BBF9}"/>
                                            </p:graphicEl>
                                          </p:spTgt>
                                        </p:tgtEl>
                                        <p:attrNameLst>
                                          <p:attrName>style.visibility</p:attrName>
                                        </p:attrNameLst>
                                      </p:cBhvr>
                                      <p:to>
                                        <p:strVal val="visible"/>
                                      </p:to>
                                    </p:set>
                                    <p:anim calcmode="lin" valueType="num">
                                      <p:cBhvr additive="base">
                                        <p:cTn id="7" dur="500" fill="hold"/>
                                        <p:tgtEl>
                                          <p:spTgt spid="6">
                                            <p:graphicEl>
                                              <a:dgm id="{B4CB7EFD-4F04-46E0-93CC-976664A4BBF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B4CB7EFD-4F04-46E0-93CC-976664A4BBF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5886A7F7-6422-4977-A788-7911223FFC3A}"/>
                                            </p:graphicEl>
                                          </p:spTgt>
                                        </p:tgtEl>
                                        <p:attrNameLst>
                                          <p:attrName>style.visibility</p:attrName>
                                        </p:attrNameLst>
                                      </p:cBhvr>
                                      <p:to>
                                        <p:strVal val="visible"/>
                                      </p:to>
                                    </p:set>
                                    <p:anim calcmode="lin" valueType="num">
                                      <p:cBhvr additive="base">
                                        <p:cTn id="11" dur="500" fill="hold"/>
                                        <p:tgtEl>
                                          <p:spTgt spid="6">
                                            <p:graphicEl>
                                              <a:dgm id="{5886A7F7-6422-4977-A788-7911223FFC3A}"/>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5886A7F7-6422-4977-A788-7911223FFC3A}"/>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graphicEl>
                                              <a:dgm id="{A2D07BEC-D911-427B-938B-CE43DDF7BB51}"/>
                                            </p:graphicEl>
                                          </p:spTgt>
                                        </p:tgtEl>
                                        <p:attrNameLst>
                                          <p:attrName>style.visibility</p:attrName>
                                        </p:attrNameLst>
                                      </p:cBhvr>
                                      <p:to>
                                        <p:strVal val="visible"/>
                                      </p:to>
                                    </p:set>
                                    <p:anim calcmode="lin" valueType="num">
                                      <p:cBhvr additive="base">
                                        <p:cTn id="17" dur="500" fill="hold"/>
                                        <p:tgtEl>
                                          <p:spTgt spid="6">
                                            <p:graphicEl>
                                              <a:dgm id="{A2D07BEC-D911-427B-938B-CE43DDF7BB5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A2D07BEC-D911-427B-938B-CE43DDF7BB51}"/>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graphicEl>
                                              <a:dgm id="{BC52F16C-1C58-4F98-BB60-EFADB958C60B}"/>
                                            </p:graphicEl>
                                          </p:spTgt>
                                        </p:tgtEl>
                                        <p:attrNameLst>
                                          <p:attrName>style.visibility</p:attrName>
                                        </p:attrNameLst>
                                      </p:cBhvr>
                                      <p:to>
                                        <p:strVal val="visible"/>
                                      </p:to>
                                    </p:set>
                                    <p:anim calcmode="lin" valueType="num">
                                      <p:cBhvr additive="base">
                                        <p:cTn id="21" dur="500" fill="hold"/>
                                        <p:tgtEl>
                                          <p:spTgt spid="6">
                                            <p:graphicEl>
                                              <a:dgm id="{BC52F16C-1C58-4F98-BB60-EFADB958C60B}"/>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BC52F16C-1C58-4F98-BB60-EFADB958C60B}"/>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graphicEl>
                                              <a:dgm id="{3696E1CF-1FB9-4DA4-AB22-3095E0955291}"/>
                                            </p:graphicEl>
                                          </p:spTgt>
                                        </p:tgtEl>
                                        <p:attrNameLst>
                                          <p:attrName>style.visibility</p:attrName>
                                        </p:attrNameLst>
                                      </p:cBhvr>
                                      <p:to>
                                        <p:strVal val="visible"/>
                                      </p:to>
                                    </p:set>
                                    <p:anim calcmode="lin" valueType="num">
                                      <p:cBhvr additive="base">
                                        <p:cTn id="27" dur="500" fill="hold"/>
                                        <p:tgtEl>
                                          <p:spTgt spid="6">
                                            <p:graphicEl>
                                              <a:dgm id="{3696E1CF-1FB9-4DA4-AB22-3095E095529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3696E1CF-1FB9-4DA4-AB22-3095E0955291}"/>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dgm id="{D2455F36-AD15-4352-81B0-9B2928D1F1A8}"/>
                                            </p:graphicEl>
                                          </p:spTgt>
                                        </p:tgtEl>
                                        <p:attrNameLst>
                                          <p:attrName>style.visibility</p:attrName>
                                        </p:attrNameLst>
                                      </p:cBhvr>
                                      <p:to>
                                        <p:strVal val="visible"/>
                                      </p:to>
                                    </p:set>
                                    <p:anim calcmode="lin" valueType="num">
                                      <p:cBhvr additive="base">
                                        <p:cTn id="31" dur="500" fill="hold"/>
                                        <p:tgtEl>
                                          <p:spTgt spid="6">
                                            <p:graphicEl>
                                              <a:dgm id="{D2455F36-AD15-4352-81B0-9B2928D1F1A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D2455F36-AD15-4352-81B0-9B2928D1F1A8}"/>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55E580A9-1676-4C23-912C-1B7B565C819B}"/>
                                            </p:graphicEl>
                                          </p:spTgt>
                                        </p:tgtEl>
                                        <p:attrNameLst>
                                          <p:attrName>style.visibility</p:attrName>
                                        </p:attrNameLst>
                                      </p:cBhvr>
                                      <p:to>
                                        <p:strVal val="visible"/>
                                      </p:to>
                                    </p:set>
                                    <p:anim calcmode="lin" valueType="num">
                                      <p:cBhvr additive="base">
                                        <p:cTn id="37" dur="500" fill="hold"/>
                                        <p:tgtEl>
                                          <p:spTgt spid="6">
                                            <p:graphicEl>
                                              <a:dgm id="{55E580A9-1676-4C23-912C-1B7B565C819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55E580A9-1676-4C23-912C-1B7B565C819B}"/>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graphicEl>
                                              <a:dgm id="{F34ADCF1-EA22-4C66-80A0-24F53DC3B53F}"/>
                                            </p:graphicEl>
                                          </p:spTgt>
                                        </p:tgtEl>
                                        <p:attrNameLst>
                                          <p:attrName>style.visibility</p:attrName>
                                        </p:attrNameLst>
                                      </p:cBhvr>
                                      <p:to>
                                        <p:strVal val="visible"/>
                                      </p:to>
                                    </p:set>
                                    <p:anim calcmode="lin" valueType="num">
                                      <p:cBhvr additive="base">
                                        <p:cTn id="41" dur="500" fill="hold"/>
                                        <p:tgtEl>
                                          <p:spTgt spid="6">
                                            <p:graphicEl>
                                              <a:dgm id="{F34ADCF1-EA22-4C66-80A0-24F53DC3B53F}"/>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graphicEl>
                                              <a:dgm id="{F34ADCF1-EA22-4C66-80A0-24F53DC3B53F}"/>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graphicEl>
                                              <a:dgm id="{B4CB7EFD-4F04-46E0-93CC-976664A4BBF9}"/>
                                            </p:graphicEl>
                                          </p:spTgt>
                                        </p:tgtEl>
                                        <p:attrNameLst>
                                          <p:attrName>style.visibility</p:attrName>
                                        </p:attrNameLst>
                                      </p:cBhvr>
                                      <p:to>
                                        <p:strVal val="visible"/>
                                      </p:to>
                                    </p:set>
                                    <p:anim calcmode="lin" valueType="num">
                                      <p:cBhvr additive="base">
                                        <p:cTn id="47" dur="500" fill="hold"/>
                                        <p:tgtEl>
                                          <p:spTgt spid="9">
                                            <p:graphicEl>
                                              <a:dgm id="{B4CB7EFD-4F04-46E0-93CC-976664A4BBF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graphicEl>
                                              <a:dgm id="{B4CB7EFD-4F04-46E0-93CC-976664A4BBF9}"/>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graphicEl>
                                              <a:dgm id="{5886A7F7-6422-4977-A788-7911223FFC3A}"/>
                                            </p:graphicEl>
                                          </p:spTgt>
                                        </p:tgtEl>
                                        <p:attrNameLst>
                                          <p:attrName>style.visibility</p:attrName>
                                        </p:attrNameLst>
                                      </p:cBhvr>
                                      <p:to>
                                        <p:strVal val="visible"/>
                                      </p:to>
                                    </p:set>
                                    <p:anim calcmode="lin" valueType="num">
                                      <p:cBhvr additive="base">
                                        <p:cTn id="51" dur="500" fill="hold"/>
                                        <p:tgtEl>
                                          <p:spTgt spid="9">
                                            <p:graphicEl>
                                              <a:dgm id="{5886A7F7-6422-4977-A788-7911223FFC3A}"/>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graphicEl>
                                              <a:dgm id="{5886A7F7-6422-4977-A788-7911223FFC3A}"/>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graphicEl>
                                              <a:dgm id="{5349A383-8BC9-419F-A7F2-DA95075A1469}"/>
                                            </p:graphicEl>
                                          </p:spTgt>
                                        </p:tgtEl>
                                        <p:attrNameLst>
                                          <p:attrName>style.visibility</p:attrName>
                                        </p:attrNameLst>
                                      </p:cBhvr>
                                      <p:to>
                                        <p:strVal val="visible"/>
                                      </p:to>
                                    </p:set>
                                    <p:anim calcmode="lin" valueType="num">
                                      <p:cBhvr additive="base">
                                        <p:cTn id="57" dur="500" fill="hold"/>
                                        <p:tgtEl>
                                          <p:spTgt spid="9">
                                            <p:graphicEl>
                                              <a:dgm id="{5349A383-8BC9-419F-A7F2-DA95075A1469}"/>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graphicEl>
                                              <a:dgm id="{5349A383-8BC9-419F-A7F2-DA95075A1469}"/>
                                            </p:graphic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
                                            <p:graphicEl>
                                              <a:dgm id="{48DC9EBD-9DBA-4CD1-A4E3-7FF32875A179}"/>
                                            </p:graphicEl>
                                          </p:spTgt>
                                        </p:tgtEl>
                                        <p:attrNameLst>
                                          <p:attrName>style.visibility</p:attrName>
                                        </p:attrNameLst>
                                      </p:cBhvr>
                                      <p:to>
                                        <p:strVal val="visible"/>
                                      </p:to>
                                    </p:set>
                                    <p:anim calcmode="lin" valueType="num">
                                      <p:cBhvr additive="base">
                                        <p:cTn id="61" dur="500" fill="hold"/>
                                        <p:tgtEl>
                                          <p:spTgt spid="9">
                                            <p:graphicEl>
                                              <a:dgm id="{48DC9EBD-9DBA-4CD1-A4E3-7FF32875A179}"/>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graphicEl>
                                              <a:dgm id="{48DC9EBD-9DBA-4CD1-A4E3-7FF32875A179}"/>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graphicEl>
                                              <a:dgm id="{4D91F0C4-FA4D-4DD6-87FA-9163EEA47FDD}"/>
                                            </p:graphicEl>
                                          </p:spTgt>
                                        </p:tgtEl>
                                        <p:attrNameLst>
                                          <p:attrName>style.visibility</p:attrName>
                                        </p:attrNameLst>
                                      </p:cBhvr>
                                      <p:to>
                                        <p:strVal val="visible"/>
                                      </p:to>
                                    </p:set>
                                    <p:anim calcmode="lin" valueType="num">
                                      <p:cBhvr additive="base">
                                        <p:cTn id="67" dur="500" fill="hold"/>
                                        <p:tgtEl>
                                          <p:spTgt spid="9">
                                            <p:graphicEl>
                                              <a:dgm id="{4D91F0C4-FA4D-4DD6-87FA-9163EEA47FDD}"/>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graphicEl>
                                              <a:dgm id="{4D91F0C4-FA4D-4DD6-87FA-9163EEA47FDD}"/>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
                                            <p:graphicEl>
                                              <a:dgm id="{27EC22F6-1C5E-4353-9EF9-76B68C17A45F}"/>
                                            </p:graphicEl>
                                          </p:spTgt>
                                        </p:tgtEl>
                                        <p:attrNameLst>
                                          <p:attrName>style.visibility</p:attrName>
                                        </p:attrNameLst>
                                      </p:cBhvr>
                                      <p:to>
                                        <p:strVal val="visible"/>
                                      </p:to>
                                    </p:set>
                                    <p:anim calcmode="lin" valueType="num">
                                      <p:cBhvr additive="base">
                                        <p:cTn id="71" dur="500" fill="hold"/>
                                        <p:tgtEl>
                                          <p:spTgt spid="9">
                                            <p:graphicEl>
                                              <a:dgm id="{27EC22F6-1C5E-4353-9EF9-76B68C17A45F}"/>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9">
                                            <p:graphicEl>
                                              <a:dgm id="{27EC22F6-1C5E-4353-9EF9-76B68C17A45F}"/>
                                            </p:graphic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9">
                                            <p:graphicEl>
                                              <a:dgm id="{9DE1CBC7-3496-40A2-8CC4-3F351527623C}"/>
                                            </p:graphicEl>
                                          </p:spTgt>
                                        </p:tgtEl>
                                        <p:attrNameLst>
                                          <p:attrName>style.visibility</p:attrName>
                                        </p:attrNameLst>
                                      </p:cBhvr>
                                      <p:to>
                                        <p:strVal val="visible"/>
                                      </p:to>
                                    </p:set>
                                    <p:anim calcmode="lin" valueType="num">
                                      <p:cBhvr additive="base">
                                        <p:cTn id="77" dur="500" fill="hold"/>
                                        <p:tgtEl>
                                          <p:spTgt spid="9">
                                            <p:graphicEl>
                                              <a:dgm id="{9DE1CBC7-3496-40A2-8CC4-3F351527623C}"/>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9">
                                            <p:graphicEl>
                                              <a:dgm id="{9DE1CBC7-3496-40A2-8CC4-3F351527623C}"/>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
                                            <p:graphicEl>
                                              <a:dgm id="{710408AB-DD6A-4BC8-ACC0-23727FB3E733}"/>
                                            </p:graphicEl>
                                          </p:spTgt>
                                        </p:tgtEl>
                                        <p:attrNameLst>
                                          <p:attrName>style.visibility</p:attrName>
                                        </p:attrNameLst>
                                      </p:cBhvr>
                                      <p:to>
                                        <p:strVal val="visible"/>
                                      </p:to>
                                    </p:set>
                                    <p:anim calcmode="lin" valueType="num">
                                      <p:cBhvr additive="base">
                                        <p:cTn id="81" dur="500" fill="hold"/>
                                        <p:tgtEl>
                                          <p:spTgt spid="9">
                                            <p:graphicEl>
                                              <a:dgm id="{710408AB-DD6A-4BC8-ACC0-23727FB3E733}"/>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9">
                                            <p:graphicEl>
                                              <a:dgm id="{710408AB-DD6A-4BC8-ACC0-23727FB3E73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Graphic spid="9"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1738" r="21738"/>
          <a:stretch>
            <a:fillRect/>
          </a:stretch>
        </p:blipFill>
        <p:spPr/>
      </p:pic>
      <p:sp>
        <p:nvSpPr>
          <p:cNvPr id="3" name="Title 2"/>
          <p:cNvSpPr>
            <a:spLocks noGrp="1"/>
          </p:cNvSpPr>
          <p:nvPr>
            <p:ph type="title"/>
          </p:nvPr>
        </p:nvSpPr>
        <p:spPr/>
        <p:txBody>
          <a:bodyPr/>
          <a:lstStyle/>
          <a:p>
            <a:r>
              <a:rPr lang="fr-CA" dirty="0"/>
              <a:t>Croissance propre - Défis</a:t>
            </a:r>
            <a:endParaRPr lang="en-CA" dirty="0"/>
          </a:p>
        </p:txBody>
      </p:sp>
      <p:sp>
        <p:nvSpPr>
          <p:cNvPr id="4" name="Text Placeholder 3"/>
          <p:cNvSpPr>
            <a:spLocks noGrp="1"/>
          </p:cNvSpPr>
          <p:nvPr>
            <p:ph type="body" sz="quarter" idx="14"/>
          </p:nvPr>
        </p:nvSpPr>
        <p:spPr/>
        <p:txBody>
          <a:bodyPr>
            <a:noAutofit/>
          </a:bodyPr>
          <a:lstStyle/>
          <a:p>
            <a:pPr marL="342900" indent="-342900">
              <a:spcBef>
                <a:spcPts val="1200"/>
              </a:spcBef>
              <a:buFont typeface="Arial" panose="020B0604020202020204" pitchFamily="34" charset="0"/>
              <a:buChar char="•"/>
            </a:pPr>
            <a:r>
              <a:rPr lang="fr-FR" sz="2400" dirty="0"/>
              <a:t>Plupart des projets de croissance propre non assujettis à la loi fédérale -- </a:t>
            </a:r>
            <a:r>
              <a:rPr lang="fr-FR" sz="2400" i="1" dirty="0"/>
              <a:t>Loi sur l’évaluation d’impact;</a:t>
            </a:r>
          </a:p>
          <a:p>
            <a:pPr marL="342900" indent="-342900">
              <a:spcBef>
                <a:spcPts val="1200"/>
              </a:spcBef>
              <a:buFont typeface="Arial" panose="020B0604020202020204" pitchFamily="34" charset="0"/>
              <a:buChar char="•"/>
            </a:pPr>
            <a:r>
              <a:rPr lang="fr-FR" sz="2400" dirty="0"/>
              <a:t>Majorité des projets assujettis aux lois et examens provinciaux;</a:t>
            </a:r>
          </a:p>
          <a:p>
            <a:pPr marL="342900" indent="-342900">
              <a:spcBef>
                <a:spcPts val="1200"/>
              </a:spcBef>
              <a:buFont typeface="Arial" panose="020B0604020202020204" pitchFamily="34" charset="0"/>
              <a:buChar char="•"/>
            </a:pPr>
            <a:r>
              <a:rPr lang="fr-FR" sz="2400" dirty="0"/>
              <a:t>Paysage réglementaire complexe;</a:t>
            </a:r>
          </a:p>
          <a:p>
            <a:pPr marL="342900" indent="-342900">
              <a:spcBef>
                <a:spcPts val="1200"/>
              </a:spcBef>
              <a:buFont typeface="Arial" panose="020B0604020202020204" pitchFamily="34" charset="0"/>
              <a:buChar char="•"/>
            </a:pPr>
            <a:r>
              <a:rPr lang="fr-CA" sz="2400" dirty="0"/>
              <a:t>Évaluation d’impact est seulement un morceau du casse-tête.</a:t>
            </a:r>
            <a:endParaRPr lang="en-CA" sz="2400" dirty="0"/>
          </a:p>
        </p:txBody>
      </p:sp>
    </p:spTree>
    <p:extLst>
      <p:ext uri="{BB962C8B-B14F-4D97-AF65-F5344CB8AC3E}">
        <p14:creationId xmlns:p14="http://schemas.microsoft.com/office/powerpoint/2010/main" val="375724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p:cNvSpPr>
            <a:spLocks noGrp="1"/>
          </p:cNvSpPr>
          <p:nvPr>
            <p:ph type="pic" sz="quarter" idx="17"/>
          </p:nvPr>
        </p:nvSpPr>
        <p:spPr>
          <a:xfrm>
            <a:off x="6492875" y="0"/>
            <a:ext cx="5699125" cy="6149975"/>
          </a:xfrm>
        </p:spPr>
      </p:sp>
      <p:sp>
        <p:nvSpPr>
          <p:cNvPr id="6" name="Text Placeholder 5"/>
          <p:cNvSpPr>
            <a:spLocks noGrp="1"/>
          </p:cNvSpPr>
          <p:nvPr>
            <p:ph type="body" sz="quarter" idx="16"/>
          </p:nvPr>
        </p:nvSpPr>
        <p:spPr>
          <a:xfrm>
            <a:off x="581543" y="723748"/>
            <a:ext cx="7451002" cy="4997858"/>
          </a:xfrm>
        </p:spPr>
        <p:txBody>
          <a:bodyPr tIns="1645920">
            <a:noAutofit/>
          </a:bodyPr>
          <a:lstStyle/>
          <a:p>
            <a:pPr>
              <a:lnSpc>
                <a:spcPct val="120000"/>
              </a:lnSpc>
              <a:spcBef>
                <a:spcPts val="1200"/>
              </a:spcBef>
            </a:pPr>
            <a:r>
              <a:rPr lang="fr-FR" sz="2400" dirty="0"/>
              <a:t>Maintenir des normes environnementales élevées</a:t>
            </a:r>
            <a:endParaRPr lang="fr-CA" sz="2400" dirty="0"/>
          </a:p>
          <a:p>
            <a:pPr>
              <a:lnSpc>
                <a:spcPct val="120000"/>
              </a:lnSpc>
              <a:spcBef>
                <a:spcPts val="1200"/>
              </a:spcBef>
            </a:pPr>
            <a:r>
              <a:rPr lang="fr-CA" sz="2400" dirty="0"/>
              <a:t>Sensibilisation</a:t>
            </a:r>
          </a:p>
          <a:p>
            <a:pPr>
              <a:lnSpc>
                <a:spcPct val="120000"/>
              </a:lnSpc>
              <a:spcBef>
                <a:spcPts val="1200"/>
              </a:spcBef>
            </a:pPr>
            <a:r>
              <a:rPr lang="fr-CA" sz="2400" dirty="0"/>
              <a:t>Évaluations d’impacts prévisibles et efficaces</a:t>
            </a:r>
          </a:p>
          <a:p>
            <a:pPr>
              <a:lnSpc>
                <a:spcPct val="120000"/>
              </a:lnSpc>
              <a:spcBef>
                <a:spcPts val="1200"/>
              </a:spcBef>
            </a:pPr>
            <a:r>
              <a:rPr lang="fr-CA" sz="2400" dirty="0"/>
              <a:t>Évaluations régionales</a:t>
            </a:r>
          </a:p>
          <a:p>
            <a:pPr>
              <a:lnSpc>
                <a:spcPct val="120000"/>
              </a:lnSpc>
              <a:spcBef>
                <a:spcPts val="1200"/>
              </a:spcBef>
            </a:pPr>
            <a:r>
              <a:rPr lang="fr-CA" sz="2400" dirty="0"/>
              <a:t>Collaboration</a:t>
            </a:r>
            <a:endParaRPr lang="en-CA" sz="2400" dirty="0"/>
          </a:p>
        </p:txBody>
      </p:sp>
      <p:sp>
        <p:nvSpPr>
          <p:cNvPr id="3" name="Espace réservé du texte 2"/>
          <p:cNvSpPr>
            <a:spLocks noGrp="1"/>
          </p:cNvSpPr>
          <p:nvPr>
            <p:ph type="body" sz="quarter" idx="13"/>
          </p:nvPr>
        </p:nvSpPr>
        <p:spPr>
          <a:xfrm>
            <a:off x="1081358" y="946180"/>
            <a:ext cx="6165410" cy="1125082"/>
          </a:xfrm>
        </p:spPr>
        <p:txBody>
          <a:bodyPr>
            <a:normAutofit fontScale="70000" lnSpcReduction="20000"/>
          </a:bodyPr>
          <a:lstStyle/>
          <a:p>
            <a:r>
              <a:rPr lang="fr-CA" dirty="0"/>
              <a:t>Actions clés pour AEIC</a:t>
            </a:r>
          </a:p>
        </p:txBody>
      </p:sp>
      <p:cxnSp>
        <p:nvCxnSpPr>
          <p:cNvPr id="8" name="Straight Connector 7">
            <a:extLst>
              <a:ext uri="{FF2B5EF4-FFF2-40B4-BE49-F238E27FC236}">
                <a16:creationId xmlns:a16="http://schemas.microsoft.com/office/drawing/2014/main" id="{B49F4E08-C94D-954C-94D7-24A60706955E}"/>
              </a:ext>
            </a:extLst>
          </p:cNvPr>
          <p:cNvCxnSpPr/>
          <p:nvPr/>
        </p:nvCxnSpPr>
        <p:spPr>
          <a:xfrm>
            <a:off x="581543" y="2271282"/>
            <a:ext cx="721155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61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9101" r="19101"/>
          <a:stretch>
            <a:fillRect/>
          </a:stretch>
        </p:blipFill>
        <p:spPr/>
      </p:pic>
      <p:sp>
        <p:nvSpPr>
          <p:cNvPr id="6" name="Text Placeholder 5"/>
          <p:cNvSpPr>
            <a:spLocks noGrp="1"/>
          </p:cNvSpPr>
          <p:nvPr>
            <p:ph type="body" sz="quarter" idx="16"/>
          </p:nvPr>
        </p:nvSpPr>
        <p:spPr>
          <a:xfrm>
            <a:off x="4158063" y="727033"/>
            <a:ext cx="7451002" cy="4997858"/>
          </a:xfrm>
        </p:spPr>
        <p:txBody>
          <a:bodyPr tIns="457200" bIns="457200">
            <a:normAutofit/>
          </a:bodyPr>
          <a:lstStyle/>
          <a:p>
            <a:pPr>
              <a:spcBef>
                <a:spcPts val="1200"/>
              </a:spcBef>
            </a:pPr>
            <a:r>
              <a:rPr lang="fr-FR" dirty="0"/>
              <a:t>Comment avez-vous assuré une adhésion à l'importance de l’ÉE/ÉI dans le cadre de la transition vers une croissance propre ?</a:t>
            </a:r>
          </a:p>
          <a:p>
            <a:pPr>
              <a:spcBef>
                <a:spcPts val="1200"/>
              </a:spcBef>
            </a:pPr>
            <a:r>
              <a:rPr lang="fr-CA" dirty="0"/>
              <a:t>Comment avez-vous réconcilier le processus d’ÉE/ÉI, les changements climatiques et la croissance économique?</a:t>
            </a:r>
          </a:p>
          <a:p>
            <a:pPr>
              <a:spcBef>
                <a:spcPts val="1200"/>
              </a:spcBef>
            </a:pPr>
            <a:r>
              <a:rPr lang="fr-CA" dirty="0"/>
              <a:t>Comment assurer l’avancement des actions climatiques et le maintient d’un processus d’ÉE/ÉI robustes?</a:t>
            </a:r>
          </a:p>
          <a:p>
            <a:pPr>
              <a:spcBef>
                <a:spcPts val="1200"/>
              </a:spcBef>
            </a:pPr>
            <a:r>
              <a:rPr lang="fr-CA" dirty="0"/>
              <a:t>Comment avez-vous encourager la collaboration de tous les acteurs impliqués dans l’ÉE/ÉI?</a:t>
            </a:r>
          </a:p>
        </p:txBody>
      </p:sp>
    </p:spTree>
    <p:extLst>
      <p:ext uri="{BB962C8B-B14F-4D97-AF65-F5344CB8AC3E}">
        <p14:creationId xmlns:p14="http://schemas.microsoft.com/office/powerpoint/2010/main" val="268307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36" y="-5084"/>
            <a:ext cx="1702188" cy="1702188"/>
          </a:xfrm>
          <a:prstGeom prst="rect">
            <a:avLst/>
          </a:prstGeom>
        </p:spPr>
      </p:pic>
      <p:sp>
        <p:nvSpPr>
          <p:cNvPr id="5" name="Subtitle 4"/>
          <p:cNvSpPr>
            <a:spLocks noGrp="1"/>
          </p:cNvSpPr>
          <p:nvPr>
            <p:ph type="subTitle" idx="1"/>
          </p:nvPr>
        </p:nvSpPr>
        <p:spPr>
          <a:xfrm>
            <a:off x="1731146" y="3722727"/>
            <a:ext cx="10460853" cy="855958"/>
          </a:xfrm>
        </p:spPr>
        <p:txBody>
          <a:bodyPr/>
          <a:lstStyle/>
          <a:p>
            <a:r>
              <a:rPr lang="en-CA" sz="3200" b="1" dirty="0"/>
              <a:t>MERCI</a:t>
            </a:r>
          </a:p>
        </p:txBody>
      </p:sp>
      <p:sp>
        <p:nvSpPr>
          <p:cNvPr id="4" name="Title 3"/>
          <p:cNvSpPr>
            <a:spLocks noGrp="1"/>
          </p:cNvSpPr>
          <p:nvPr>
            <p:ph type="title"/>
          </p:nvPr>
        </p:nvSpPr>
        <p:spPr/>
        <p:txBody>
          <a:bodyPr/>
          <a:lstStyle/>
          <a:p>
            <a:endParaRPr lang="en-CA" dirty="0"/>
          </a:p>
        </p:txBody>
      </p:sp>
    </p:spTree>
    <p:extLst>
      <p:ext uri="{BB962C8B-B14F-4D97-AF65-F5344CB8AC3E}">
        <p14:creationId xmlns:p14="http://schemas.microsoft.com/office/powerpoint/2010/main" val="3369527150"/>
      </p:ext>
    </p:extLst>
  </p:cSld>
  <p:clrMapOvr>
    <a:masterClrMapping/>
  </p:clrMapOvr>
</p:sld>
</file>

<file path=ppt/theme/theme1.xml><?xml version="1.0" encoding="utf-8"?>
<a:theme xmlns:a="http://schemas.openxmlformats.org/drawingml/2006/main" name="Image et contenu">
  <a:themeElements>
    <a:clrScheme name="IAAC - 1">
      <a:dk1>
        <a:srgbClr val="000000"/>
      </a:dk1>
      <a:lt1>
        <a:srgbClr val="FFFFFF"/>
      </a:lt1>
      <a:dk2>
        <a:srgbClr val="4269B2"/>
      </a:dk2>
      <a:lt2>
        <a:srgbClr val="E1DDDA"/>
      </a:lt2>
      <a:accent1>
        <a:srgbClr val="6C92CC"/>
      </a:accent1>
      <a:accent2>
        <a:srgbClr val="73CEE5"/>
      </a:accent2>
      <a:accent3>
        <a:srgbClr val="D771AC"/>
      </a:accent3>
      <a:accent4>
        <a:srgbClr val="A4CF50"/>
      </a:accent4>
      <a:accent5>
        <a:srgbClr val="189483"/>
      </a:accent5>
      <a:accent6>
        <a:srgbClr val="E99166"/>
      </a:accent6>
      <a:hlink>
        <a:srgbClr val="6C92CC"/>
      </a:hlink>
      <a:folHlink>
        <a:srgbClr val="7F56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
  <a:themeElements>
    <a:clrScheme name="IAAC - 1">
      <a:dk1>
        <a:srgbClr val="000000"/>
      </a:dk1>
      <a:lt1>
        <a:srgbClr val="FFFFFF"/>
      </a:lt1>
      <a:dk2>
        <a:srgbClr val="4269B2"/>
      </a:dk2>
      <a:lt2>
        <a:srgbClr val="E1DDDA"/>
      </a:lt2>
      <a:accent1>
        <a:srgbClr val="6C92CC"/>
      </a:accent1>
      <a:accent2>
        <a:srgbClr val="73CEE5"/>
      </a:accent2>
      <a:accent3>
        <a:srgbClr val="D771AC"/>
      </a:accent3>
      <a:accent4>
        <a:srgbClr val="A4CF50"/>
      </a:accent4>
      <a:accent5>
        <a:srgbClr val="189483"/>
      </a:accent5>
      <a:accent6>
        <a:srgbClr val="E99166"/>
      </a:accent6>
      <a:hlink>
        <a:srgbClr val="6C92CC"/>
      </a:hlink>
      <a:folHlink>
        <a:srgbClr val="7F56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0a161d-3eb9-42a7-82dd-c5408ef0f820" xsi:nil="true"/>
    <lcf76f155ced4ddcb4097134ff3c332f xmlns="aeba2b23-7c2d-4ab3-a43f-eb8321a3c47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1F2B53F8D2C840BA99C03A614DDFB8" ma:contentTypeVersion="13" ma:contentTypeDescription="Crée un document." ma:contentTypeScope="" ma:versionID="a48502b66e43abfb4820c69dbcd5418b">
  <xsd:schema xmlns:xsd="http://www.w3.org/2001/XMLSchema" xmlns:xs="http://www.w3.org/2001/XMLSchema" xmlns:p="http://schemas.microsoft.com/office/2006/metadata/properties" xmlns:ns2="aeba2b23-7c2d-4ab3-a43f-eb8321a3c470" xmlns:ns3="590a161d-3eb9-42a7-82dd-c5408ef0f820" targetNamespace="http://schemas.microsoft.com/office/2006/metadata/properties" ma:root="true" ma:fieldsID="fb4d5106219e8b3e5a4f96ad7f7e8279" ns2:_="" ns3:_="">
    <xsd:import namespace="aeba2b23-7c2d-4ab3-a43f-eb8321a3c470"/>
    <xsd:import namespace="590a161d-3eb9-42a7-82dd-c5408ef0f8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a2b23-7c2d-4ab3-a43f-eb8321a3c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14b1f2f6-9f48-4433-9b13-82e2cb12a0c3"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0a161d-3eb9-42a7-82dd-c5408ef0f8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e32bb5-11c2-4117-8856-b8f086ac350b}" ma:internalName="TaxCatchAll" ma:showField="CatchAllData" ma:web="590a161d-3eb9-42a7-82dd-c5408ef0f82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9C68EF-8D88-49D4-A032-0B33F64FA624}">
  <ds:schemaRefs>
    <ds:schemaRef ds:uri="http://schemas.microsoft.com/sharepoint/v3/contenttype/forms"/>
  </ds:schemaRefs>
</ds:datastoreItem>
</file>

<file path=customXml/itemProps2.xml><?xml version="1.0" encoding="utf-8"?>
<ds:datastoreItem xmlns:ds="http://schemas.openxmlformats.org/officeDocument/2006/customXml" ds:itemID="{40195CA3-0F53-4D1C-9F8E-7EEC90F904BE}">
  <ds:schemaRefs>
    <ds:schemaRef ds:uri="http://schemas.microsoft.com/office/2006/metadata/properties"/>
    <ds:schemaRef ds:uri="http://purl.org/dc/elements/1.1/"/>
    <ds:schemaRef ds:uri="e4ee1e92-d31d-4e80-8cb6-31796b621cb4"/>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81c240dd-d2da-45a6-b216-8dcebcee11cd"/>
    <ds:schemaRef ds:uri="http://www.w3.org/XML/1998/namespace"/>
    <ds:schemaRef ds:uri="http://purl.org/dc/dcmitype/"/>
  </ds:schemaRefs>
</ds:datastoreItem>
</file>

<file path=customXml/itemProps3.xml><?xml version="1.0" encoding="utf-8"?>
<ds:datastoreItem xmlns:ds="http://schemas.openxmlformats.org/officeDocument/2006/customXml" ds:itemID="{E3262838-445F-4BCF-B4BD-03D1C4DC4185}"/>
</file>

<file path=docProps/app.xml><?xml version="1.0" encoding="utf-8"?>
<Properties xmlns="http://schemas.openxmlformats.org/officeDocument/2006/extended-properties" xmlns:vt="http://schemas.openxmlformats.org/officeDocument/2006/docPropsVTypes">
  <Template/>
  <TotalTime>19859</TotalTime>
  <Words>3685</Words>
  <Application>Microsoft Macintosh PowerPoint</Application>
  <PresentationFormat>Grand écran</PresentationFormat>
  <Paragraphs>191</Paragraphs>
  <Slides>8</Slides>
  <Notes>8</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8</vt:i4>
      </vt:variant>
    </vt:vector>
  </HeadingPairs>
  <TitlesOfParts>
    <vt:vector size="15" baseType="lpstr">
      <vt:lpstr>Arial</vt:lpstr>
      <vt:lpstr>Arial Narrow</vt:lpstr>
      <vt:lpstr>Calibri</vt:lpstr>
      <vt:lpstr>Symbol</vt:lpstr>
      <vt:lpstr>Wingdings</vt:lpstr>
      <vt:lpstr>Image et contenu</vt:lpstr>
      <vt:lpstr>Accent</vt:lpstr>
      <vt:lpstr>L’évaluation d’impact et l’atteinte des cibles climatiques</vt:lpstr>
      <vt:lpstr>Présentation PowerPoint</vt:lpstr>
      <vt:lpstr>Croissance propre</vt:lpstr>
      <vt:lpstr>Présentation PowerPoint</vt:lpstr>
      <vt:lpstr>Croissance propre - Défis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Crevier</dc:creator>
  <cp:lastModifiedBy>Luc Valiquette</cp:lastModifiedBy>
  <cp:revision>563</cp:revision>
  <cp:lastPrinted>2020-02-25T16:51:37Z</cp:lastPrinted>
  <dcterms:created xsi:type="dcterms:W3CDTF">2019-06-25T13:01:19Z</dcterms:created>
  <dcterms:modified xsi:type="dcterms:W3CDTF">2023-03-30T16:27:58Z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984892-d2f3-4a0f-b3e2-6d0554e29c4d_Enabled">
    <vt:lpwstr>true</vt:lpwstr>
  </property>
  <property fmtid="{D5CDD505-2E9C-101B-9397-08002B2CF9AE}" pid="3" name="MSIP_Label_39984892-d2f3-4a0f-b3e2-6d0554e29c4d_SetDate">
    <vt:lpwstr>2023-03-02T21:13:37Z</vt:lpwstr>
  </property>
  <property fmtid="{D5CDD505-2E9C-101B-9397-08002B2CF9AE}" pid="4" name="MSIP_Label_39984892-d2f3-4a0f-b3e2-6d0554e29c4d_Method">
    <vt:lpwstr>Privileged</vt:lpwstr>
  </property>
  <property fmtid="{D5CDD505-2E9C-101B-9397-08002B2CF9AE}" pid="5" name="MSIP_Label_39984892-d2f3-4a0f-b3e2-6d0554e29c4d_Name">
    <vt:lpwstr>NO MARKING VISIBLE - UNCLASSIFIED - PROTECTED A - PROTECTED B</vt:lpwstr>
  </property>
  <property fmtid="{D5CDD505-2E9C-101B-9397-08002B2CF9AE}" pid="6" name="MSIP_Label_39984892-d2f3-4a0f-b3e2-6d0554e29c4d_SiteId">
    <vt:lpwstr>35d07687-f4f2-4fbc-8b3e-fa87a26b3b7b</vt:lpwstr>
  </property>
  <property fmtid="{D5CDD505-2E9C-101B-9397-08002B2CF9AE}" pid="7" name="MSIP_Label_39984892-d2f3-4a0f-b3e2-6d0554e29c4d_ActionId">
    <vt:lpwstr>626b93eb-ed10-4067-9bbf-e511e1f509c9</vt:lpwstr>
  </property>
  <property fmtid="{D5CDD505-2E9C-101B-9397-08002B2CF9AE}" pid="8" name="MSIP_Label_39984892-d2f3-4a0f-b3e2-6d0554e29c4d_ContentBits">
    <vt:lpwstr>0</vt:lpwstr>
  </property>
  <property fmtid="{D5CDD505-2E9C-101B-9397-08002B2CF9AE}" pid="9" name="ContentTypeId">
    <vt:lpwstr>0x010100691F2B53F8D2C840BA99C03A614DDFB8</vt:lpwstr>
  </property>
</Properties>
</file>