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2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s/slide66.xml" ContentType="application/vnd.openxmlformats-officedocument.presentationml.slide+xml"/>
  <Override PartName="/ppt/slides/slide65.xml" ContentType="application/vnd.openxmlformats-officedocument.presentationml.slide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slides/slide62.xml" ContentType="application/vnd.openxmlformats-officedocument.presentationml.slide+xml"/>
  <Override PartName="/ppt/slides/slide61.xml" ContentType="application/vnd.openxmlformats-officedocument.presentationml.slide+xml"/>
  <Override PartName="/ppt/slides/slide60.xml" ContentType="application/vnd.openxmlformats-officedocument.presentationml.slide+xml"/>
  <Override PartName="/ppt/slides/slide59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77.xml" ContentType="application/vnd.openxmlformats-officedocument.presentationml.slide+xml"/>
  <Override PartName="/ppt/slides/slide76.xml" ContentType="application/vnd.openxmlformats-officedocument.presentationml.slide+xml"/>
  <Override PartName="/ppt/slides/slide75.xml" ContentType="application/vnd.openxmlformats-officedocument.presentationml.slide+xml"/>
  <Override PartName="/ppt/slides/slide74.xml" ContentType="application/vnd.openxmlformats-officedocument.presentationml.slide+xml"/>
  <Override PartName="/ppt/slides/slide18.xml" ContentType="application/vnd.openxmlformats-officedocument.presentationml.slide+xml"/>
  <Override PartName="/ppt/slides/slide72.xml" ContentType="application/vnd.openxmlformats-officedocument.presentationml.slide+xml"/>
  <Override PartName="/ppt/slides/slide71.xml" ContentType="application/vnd.openxmlformats-officedocument.presentationml.slide+xml"/>
  <Override PartName="/ppt/slides/slide78.xml" ContentType="application/vnd.openxmlformats-officedocument.presentationml.slide+xml"/>
  <Override PartName="/ppt/slides/slide73.xml" ContentType="application/vnd.openxmlformats-officedocument.presentationml.slide+xml"/>
  <Override PartName="/ppt/slides/slide80.xml" ContentType="application/vnd.openxmlformats-officedocument.presentationml.slide+xml"/>
  <Override PartName="/ppt/slides/slide86.xml" ContentType="application/vnd.openxmlformats-officedocument.presentationml.slide+xml"/>
  <Override PartName="/ppt/slides/slide85.xml" ContentType="application/vnd.openxmlformats-officedocument.presentationml.slide+xml"/>
  <Override PartName="/ppt/slides/slide84.xml" ContentType="application/vnd.openxmlformats-officedocument.presentationml.slide+xml"/>
  <Override PartName="/ppt/slides/slide79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6" r:id="rId3"/>
    <p:sldId id="303" r:id="rId4"/>
    <p:sldId id="304" r:id="rId5"/>
    <p:sldId id="300" r:id="rId6"/>
    <p:sldId id="301" r:id="rId7"/>
    <p:sldId id="302" r:id="rId8"/>
    <p:sldId id="305" r:id="rId9"/>
    <p:sldId id="260" r:id="rId10"/>
    <p:sldId id="261" r:id="rId11"/>
    <p:sldId id="257" r:id="rId12"/>
    <p:sldId id="259" r:id="rId13"/>
    <p:sldId id="262" r:id="rId14"/>
    <p:sldId id="263" r:id="rId15"/>
    <p:sldId id="264" r:id="rId16"/>
    <p:sldId id="258" r:id="rId17"/>
    <p:sldId id="307" r:id="rId18"/>
    <p:sldId id="355" r:id="rId19"/>
    <p:sldId id="356" r:id="rId20"/>
    <p:sldId id="357" r:id="rId21"/>
    <p:sldId id="358" r:id="rId22"/>
    <p:sldId id="359" r:id="rId23"/>
    <p:sldId id="267" r:id="rId24"/>
    <p:sldId id="286" r:id="rId25"/>
    <p:sldId id="30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68" r:id="rId39"/>
    <p:sldId id="278" r:id="rId40"/>
    <p:sldId id="279" r:id="rId41"/>
    <p:sldId id="280" r:id="rId42"/>
    <p:sldId id="281" r:id="rId43"/>
    <p:sldId id="282" r:id="rId44"/>
    <p:sldId id="283" r:id="rId45"/>
    <p:sldId id="284" r:id="rId46"/>
    <p:sldId id="285" r:id="rId47"/>
    <p:sldId id="310" r:id="rId48"/>
    <p:sldId id="309" r:id="rId49"/>
    <p:sldId id="311" r:id="rId50"/>
    <p:sldId id="312" r:id="rId51"/>
    <p:sldId id="313" r:id="rId52"/>
    <p:sldId id="314" r:id="rId53"/>
    <p:sldId id="315" r:id="rId54"/>
    <p:sldId id="316" r:id="rId55"/>
    <p:sldId id="318" r:id="rId56"/>
    <p:sldId id="337" r:id="rId57"/>
    <p:sldId id="333" r:id="rId58"/>
    <p:sldId id="334" r:id="rId59"/>
    <p:sldId id="319" r:id="rId60"/>
    <p:sldId id="338" r:id="rId61"/>
    <p:sldId id="335" r:id="rId62"/>
    <p:sldId id="336" r:id="rId63"/>
    <p:sldId id="320" r:id="rId64"/>
    <p:sldId id="321" r:id="rId65"/>
    <p:sldId id="339" r:id="rId66"/>
    <p:sldId id="340" r:id="rId67"/>
    <p:sldId id="341" r:id="rId68"/>
    <p:sldId id="322" r:id="rId69"/>
    <p:sldId id="342" r:id="rId70"/>
    <p:sldId id="343" r:id="rId71"/>
    <p:sldId id="344" r:id="rId72"/>
    <p:sldId id="324" r:id="rId73"/>
    <p:sldId id="323" r:id="rId74"/>
    <p:sldId id="345" r:id="rId75"/>
    <p:sldId id="346" r:id="rId76"/>
    <p:sldId id="347" r:id="rId77"/>
    <p:sldId id="325" r:id="rId78"/>
    <p:sldId id="348" r:id="rId79"/>
    <p:sldId id="349" r:id="rId80"/>
    <p:sldId id="350" r:id="rId81"/>
    <p:sldId id="326" r:id="rId82"/>
    <p:sldId id="354" r:id="rId83"/>
    <p:sldId id="328" r:id="rId84"/>
    <p:sldId id="353" r:id="rId85"/>
    <p:sldId id="352" r:id="rId86"/>
    <p:sldId id="327" r:id="rId8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23"/>
    <p:restoredTop sz="94663"/>
  </p:normalViewPr>
  <p:slideViewPr>
    <p:cSldViewPr snapToGrid="0">
      <p:cViewPr varScale="1">
        <p:scale>
          <a:sx n="88" d="100"/>
          <a:sy n="88" d="100"/>
        </p:scale>
        <p:origin x="70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customXml" Target="../customXml/item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customXml" Target="../customXml/item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13B2B0-6FA2-73B5-1FEE-D1061C8FB9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A"/>
              <a:t>Modifier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042A47F-1935-100A-176C-8F1F64161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16612A-2FCA-8D95-428B-24066A6BB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D2A3-352A-0C4E-A619-8535C6B732C5}" type="datetimeFigureOut">
              <a:rPr lang="fr-CA" smtClean="0"/>
              <a:t>2023-03-30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BF6BD29-7578-D9F4-B28D-0BFA63D5E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4BDC2B-7148-3827-FF9D-A8468762B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77D3-760D-9846-A7D0-30219C87990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23505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402FC1-EE6D-4D68-19EA-E83C2FA16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9E72F64-3897-FED6-59D1-7C52063254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97BCE7-97CD-CD2B-3FB1-F107872E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D2A3-352A-0C4E-A619-8535C6B732C5}" type="datetimeFigureOut">
              <a:rPr lang="fr-CA" smtClean="0"/>
              <a:t>2023-03-30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84565F-9FCD-12FE-1563-543F7CDEF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F2DECC-8B88-31EE-46AA-6C7643C22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77D3-760D-9846-A7D0-30219C87990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25815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13C0113-2721-CCBF-ECBC-ECC188849A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CA"/>
              <a:t>Modifier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A61E76C-F83C-3F29-DDFD-F9D8EED91E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5124FE4-DF3A-6E8C-7BF5-B62E12AEF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D2A3-352A-0C4E-A619-8535C6B732C5}" type="datetimeFigureOut">
              <a:rPr lang="fr-CA" smtClean="0"/>
              <a:t>2023-03-30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80159F8-7AE0-22C2-3E7C-DF1F7AF6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9A7CF9-AB5B-09A5-B4AB-582438F3A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77D3-760D-9846-A7D0-30219C87990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1405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re de diapositive"/>
          <p:cNvSpPr txBox="1">
            <a:spLocks noGrp="1"/>
          </p:cNvSpPr>
          <p:nvPr>
            <p:ph type="title" hasCustomPrompt="1"/>
          </p:nvPr>
        </p:nvSpPr>
        <p:spPr>
          <a:xfrm>
            <a:off x="609600" y="387350"/>
            <a:ext cx="4876800" cy="800100"/>
          </a:xfrm>
          <a:prstGeom prst="rect">
            <a:avLst/>
          </a:prstGeom>
        </p:spPr>
        <p:txBody>
          <a:bodyPr/>
          <a:lstStyle/>
          <a:p>
            <a:r>
              <a:t>Titre de diapositive</a:t>
            </a:r>
          </a:p>
        </p:txBody>
      </p:sp>
      <p:sp>
        <p:nvSpPr>
          <p:cNvPr id="61" name="Image"/>
          <p:cNvSpPr>
            <a:spLocks noGrp="1"/>
          </p:cNvSpPr>
          <p:nvPr>
            <p:ph type="pic" idx="21"/>
          </p:nvPr>
        </p:nvSpPr>
        <p:spPr>
          <a:xfrm>
            <a:off x="6096322" y="359294"/>
            <a:ext cx="5486401" cy="61648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2" name="Sous-titre de la diapositiv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9600" y="1193800"/>
            <a:ext cx="4878785" cy="416306"/>
          </a:xfrm>
          <a:prstGeom prst="rect">
            <a:avLst/>
          </a:prstGeom>
        </p:spPr>
        <p:txBody>
          <a:bodyPr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pc="-22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t>Sous-titre de la diapositive</a:t>
            </a:r>
          </a:p>
        </p:txBody>
      </p:sp>
      <p:sp>
        <p:nvSpPr>
          <p:cNvPr id="63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9600" y="2011611"/>
            <a:ext cx="4878785" cy="4192340"/>
          </a:xfrm>
          <a:prstGeom prst="rect">
            <a:avLst/>
          </a:prstGeom>
        </p:spPr>
        <p:txBody>
          <a:bodyPr/>
          <a:lstStyle/>
          <a:p>
            <a:r>
              <a:t>Texte de puce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002020" y="6350000"/>
            <a:ext cx="194311" cy="21463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799818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3305C6-60E6-85F1-74B3-00DA162F9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F68959-F0E9-0DCF-D8B9-38352269F0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7933782-1D5A-C7F0-092E-B6179B691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D2A3-352A-0C4E-A619-8535C6B732C5}" type="datetimeFigureOut">
              <a:rPr lang="fr-CA" smtClean="0"/>
              <a:t>2023-03-30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9F972E1-8B81-058B-2052-E8D59DAA8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B2A31D6-23BA-B33E-30FD-AD0E4C08D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77D3-760D-9846-A7D0-30219C87990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39281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2A7E77-0C25-6A29-B486-0602A3771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FDE72D5-4761-9311-2EB0-C0F55EDCD8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5133F3-2C11-E202-5193-C43110062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D2A3-352A-0C4E-A619-8535C6B732C5}" type="datetimeFigureOut">
              <a:rPr lang="fr-CA" smtClean="0"/>
              <a:t>2023-03-30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3493A1-586C-8DC0-1745-2E315557B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B0C87D3-3A31-4E67-D363-4BAB9A7E9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77D3-760D-9846-A7D0-30219C87990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61775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355C59-EB50-6EBC-8159-5D48D6E9A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3BBDF3-7246-8DD1-649E-E9405EBAFE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B14C2F4-B8FA-7193-B613-433A84F95C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6065B96-EAAC-2BB3-3DDA-07AD17DA1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D2A3-352A-0C4E-A619-8535C6B732C5}" type="datetimeFigureOut">
              <a:rPr lang="fr-CA" smtClean="0"/>
              <a:t>2023-03-30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0A18D68-417C-45D2-645E-D63E0F902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751796F-EA9E-3F6A-A10F-393D422FD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77D3-760D-9846-A7D0-30219C87990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52775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E2A04E-8E4A-CB6E-1C7A-7A251E69F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CA"/>
              <a:t>Modifier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FBF55B6-7F6A-D2EF-F5D2-99880E4C62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97991C2-E27C-74B3-2C06-932A7B036D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4212B92-900B-5636-FCFC-31C86A53BE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560FD35-2A7F-1795-6D14-967774095C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BADB38B-6281-6B93-1E90-6D7257C2D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D2A3-352A-0C4E-A619-8535C6B732C5}" type="datetimeFigureOut">
              <a:rPr lang="fr-CA" smtClean="0"/>
              <a:t>2023-03-30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9C9CFEC-5E63-C430-8926-3C530541E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27481BB-3ABE-0635-A3F6-3AE463D90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77D3-760D-9846-A7D0-30219C87990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52276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7F105A-22A7-5DF6-CC6A-0F968A1B3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40CAEE9-AD3D-C72D-5203-C08942401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D2A3-352A-0C4E-A619-8535C6B732C5}" type="datetimeFigureOut">
              <a:rPr lang="fr-CA" smtClean="0"/>
              <a:t>2023-03-30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D91F1DF-2111-F096-8733-C0C36649B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4D86943-951A-522E-650F-FF1E154CA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77D3-760D-9846-A7D0-30219C87990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53815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BE0945A-7D01-5B93-D87D-92B18D6B3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D2A3-352A-0C4E-A619-8535C6B732C5}" type="datetimeFigureOut">
              <a:rPr lang="fr-CA" smtClean="0"/>
              <a:t>2023-03-30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B52ABD5-CCFA-44A0-A99A-B28D3C4E7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18706B8-601F-69D8-76F5-D7953F2A0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77D3-760D-9846-A7D0-30219C87990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74499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8FC0B1-0ABE-D6B9-E0A6-70CDB2F97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2961DD-7E50-89C0-B727-9FB88A7C7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B5D2A3C-4386-5165-6D19-E257DCC6A5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E82FCF8-DB15-2D87-9743-A1296AFA8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D2A3-352A-0C4E-A619-8535C6B732C5}" type="datetimeFigureOut">
              <a:rPr lang="fr-CA" smtClean="0"/>
              <a:t>2023-03-30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4C709F1-A8BB-347B-0481-64353625D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DAD17AF-3B29-F4DD-5530-C2A5A9B55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77D3-760D-9846-A7D0-30219C87990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95435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7F8847-B2FF-E892-AA4F-C9A9BCFCD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EDF1156-3289-EA61-AB9D-BA89FBE8DD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66543FD-1CAB-7538-679C-0FCA7B2FB6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71D6BFA-8681-AF91-FBB1-CE1CEF31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D2A3-352A-0C4E-A619-8535C6B732C5}" type="datetimeFigureOut">
              <a:rPr lang="fr-CA" smtClean="0"/>
              <a:t>2023-03-30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FD3B934-99FE-C24A-948F-1124ED207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8D47F3A-94E1-1D58-DD27-8C7FDED01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77D3-760D-9846-A7D0-30219C87990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72361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DDC6CC4-D670-19CB-D749-C2BB670F6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CC50484-82F3-F48F-36BD-6BB399FB38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497D23A-D682-C946-078A-65CA1DB1B5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D5D2A3-352A-0C4E-A619-8535C6B732C5}" type="datetimeFigureOut">
              <a:rPr lang="fr-CA" smtClean="0"/>
              <a:t>2023-03-30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6742494-8D8E-7DF1-5FFF-27F6785A0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E76440-B6C7-E52F-6F21-D31C4B5F73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477D3-760D-9846-A7D0-30219C87990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37358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7FD877-B327-8E54-16B3-F8C1855AB5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001837"/>
          </a:xfrm>
        </p:spPr>
        <p:txBody>
          <a:bodyPr>
            <a:normAutofit/>
          </a:bodyPr>
          <a:lstStyle/>
          <a:p>
            <a:r>
              <a:rPr lang="fr-CA" dirty="0"/>
              <a:t>Communiquer l’étude d’impact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CBCB2FF-E59B-80E8-8EC6-62683DD9E7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/>
              <a:t>Michel Rochon</a:t>
            </a:r>
          </a:p>
          <a:p>
            <a:r>
              <a:rPr lang="fr-CA"/>
              <a:t>Communicateur scientifique et médical</a:t>
            </a:r>
          </a:p>
          <a:p>
            <a:r>
              <a:rPr lang="fr-CA"/>
              <a:t>Auteur, conférencier, musicien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690530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E767F944-B5DB-835F-E1F8-30E3443DEF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481" b="151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22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9C11BD2-C7B6-DF32-C6F5-7E80000EE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fr-CA" sz="4000" dirty="0"/>
              <a:t>La complexité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BE6BECB-3BC4-EA7A-B46F-8680F7FA8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r>
              <a:rPr lang="en-US" sz="3200" dirty="0"/>
              <a:t>100 </a:t>
            </a:r>
            <a:r>
              <a:rPr lang="en-US" sz="3200" dirty="0" err="1"/>
              <a:t>millards</a:t>
            </a:r>
            <a:r>
              <a:rPr lang="en-US" sz="3200" dirty="0"/>
              <a:t> de </a:t>
            </a:r>
            <a:r>
              <a:rPr lang="en-US" sz="3200" dirty="0" err="1"/>
              <a:t>neurones</a:t>
            </a:r>
            <a:endParaRPr lang="en-US" sz="32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D300AC4-C42B-1BB3-BC6D-0D37112AE5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53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28384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9C11BD2-C7B6-DF32-C6F5-7E80000EE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fr-CA" sz="4000"/>
              <a:t>La complexité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BE6BECB-3BC4-EA7A-B46F-8680F7FA8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100 </a:t>
            </a:r>
            <a:r>
              <a:rPr lang="en-US" sz="3200" dirty="0" err="1">
                <a:solidFill>
                  <a:schemeClr val="bg1">
                    <a:lumMod val="65000"/>
                  </a:schemeClr>
                </a:solidFill>
              </a:rPr>
              <a:t>millards</a:t>
            </a: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3200" dirty="0" err="1">
                <a:solidFill>
                  <a:schemeClr val="bg1">
                    <a:lumMod val="65000"/>
                  </a:schemeClr>
                </a:solidFill>
              </a:rPr>
              <a:t>neurones</a:t>
            </a:r>
            <a:endParaRPr lang="en-US" sz="32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3200" dirty="0"/>
              <a:t>100 </a:t>
            </a:r>
            <a:r>
              <a:rPr lang="en-US" sz="3200" dirty="0" err="1"/>
              <a:t>mille</a:t>
            </a:r>
            <a:r>
              <a:rPr lang="en-US" sz="3200" dirty="0"/>
              <a:t> milliards de connections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D300AC4-C42B-1BB3-BC6D-0D37112AE5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53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92002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9C11BD2-C7B6-DF32-C6F5-7E80000EE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fr-CA" sz="4000"/>
              <a:t>La complexité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BE6BECB-3BC4-EA7A-B46F-8680F7FA8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100 </a:t>
            </a:r>
            <a:r>
              <a:rPr lang="en-US" sz="3200" dirty="0" err="1">
                <a:solidFill>
                  <a:schemeClr val="bg1">
                    <a:lumMod val="65000"/>
                  </a:schemeClr>
                </a:solidFill>
              </a:rPr>
              <a:t>millards</a:t>
            </a: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3200" dirty="0" err="1">
                <a:solidFill>
                  <a:schemeClr val="bg1">
                    <a:lumMod val="65000"/>
                  </a:schemeClr>
                </a:solidFill>
              </a:rPr>
              <a:t>neurones</a:t>
            </a:r>
            <a:endParaRPr lang="en-US" sz="32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100 </a:t>
            </a:r>
            <a:r>
              <a:rPr lang="en-US" sz="3200" dirty="0" err="1">
                <a:solidFill>
                  <a:schemeClr val="bg1">
                    <a:lumMod val="65000"/>
                  </a:schemeClr>
                </a:solidFill>
              </a:rPr>
              <a:t>mille</a:t>
            </a: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 milliards de connections</a:t>
            </a:r>
          </a:p>
          <a:p>
            <a:r>
              <a:rPr lang="en-US" sz="3200" dirty="0"/>
              <a:t>Le </a:t>
            </a:r>
            <a:r>
              <a:rPr lang="en-US" sz="3200" dirty="0" err="1"/>
              <a:t>mystère</a:t>
            </a:r>
            <a:r>
              <a:rPr lang="en-US" sz="3200" dirty="0"/>
              <a:t> de la conscience</a:t>
            </a:r>
          </a:p>
          <a:p>
            <a:endParaRPr lang="en-US" sz="2000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D300AC4-C42B-1BB3-BC6D-0D37112AE5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53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4595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9C11BD2-C7B6-DF32-C6F5-7E80000EE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fr-CA" sz="4000" dirty="0"/>
              <a:t>La complexité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BE6BECB-3BC4-EA7A-B46F-8680F7FA8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100 </a:t>
            </a:r>
            <a:r>
              <a:rPr lang="en-US" sz="3200" dirty="0" err="1">
                <a:solidFill>
                  <a:schemeClr val="bg1">
                    <a:lumMod val="65000"/>
                  </a:schemeClr>
                </a:solidFill>
              </a:rPr>
              <a:t>millards</a:t>
            </a: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3200" dirty="0" err="1">
                <a:solidFill>
                  <a:schemeClr val="bg1">
                    <a:lumMod val="65000"/>
                  </a:schemeClr>
                </a:solidFill>
              </a:rPr>
              <a:t>neurones</a:t>
            </a:r>
            <a:endParaRPr lang="en-US" sz="32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100 </a:t>
            </a:r>
            <a:r>
              <a:rPr lang="en-US" sz="3200" dirty="0" err="1">
                <a:solidFill>
                  <a:schemeClr val="bg1">
                    <a:lumMod val="65000"/>
                  </a:schemeClr>
                </a:solidFill>
              </a:rPr>
              <a:t>mille</a:t>
            </a: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 milliards de connections</a:t>
            </a:r>
          </a:p>
          <a:p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Le </a:t>
            </a:r>
            <a:r>
              <a:rPr lang="en-US" sz="3200" dirty="0" err="1">
                <a:solidFill>
                  <a:schemeClr val="bg1">
                    <a:lumMod val="65000"/>
                  </a:schemeClr>
                </a:solidFill>
              </a:rPr>
              <a:t>mystère</a:t>
            </a: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 de la conscience</a:t>
            </a:r>
          </a:p>
          <a:p>
            <a:r>
              <a:rPr lang="en-US" sz="3200" dirty="0"/>
              <a:t>Tout passe par les </a:t>
            </a:r>
            <a:r>
              <a:rPr lang="en-US" sz="3200" dirty="0" err="1"/>
              <a:t>émotions</a:t>
            </a:r>
            <a:endParaRPr lang="en-US" sz="3200" dirty="0"/>
          </a:p>
          <a:p>
            <a:endParaRPr lang="en-US" sz="2000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D300AC4-C42B-1BB3-BC6D-0D37112AE5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53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73969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9C11BD2-C7B6-DF32-C6F5-7E80000EE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fr-CA" sz="4000"/>
              <a:t>La complexité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BE6BECB-3BC4-EA7A-B46F-8680F7FA8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100 </a:t>
            </a:r>
            <a:r>
              <a:rPr lang="en-US" sz="3200" dirty="0" err="1">
                <a:solidFill>
                  <a:schemeClr val="bg1">
                    <a:lumMod val="65000"/>
                  </a:schemeClr>
                </a:solidFill>
              </a:rPr>
              <a:t>millards</a:t>
            </a: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3200" dirty="0" err="1">
                <a:solidFill>
                  <a:schemeClr val="bg1">
                    <a:lumMod val="65000"/>
                  </a:schemeClr>
                </a:solidFill>
              </a:rPr>
              <a:t>neurones</a:t>
            </a:r>
            <a:endParaRPr lang="en-US" sz="32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100 </a:t>
            </a:r>
            <a:r>
              <a:rPr lang="en-US" sz="3200" dirty="0" err="1">
                <a:solidFill>
                  <a:schemeClr val="bg1">
                    <a:lumMod val="65000"/>
                  </a:schemeClr>
                </a:solidFill>
              </a:rPr>
              <a:t>mille</a:t>
            </a: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 milliards de connections</a:t>
            </a:r>
          </a:p>
          <a:p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Le </a:t>
            </a:r>
            <a:r>
              <a:rPr lang="en-US" sz="3200" dirty="0" err="1">
                <a:solidFill>
                  <a:schemeClr val="bg1">
                    <a:lumMod val="65000"/>
                  </a:schemeClr>
                </a:solidFill>
              </a:rPr>
              <a:t>mystère</a:t>
            </a: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 de la conscience</a:t>
            </a:r>
          </a:p>
          <a:p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Tout passe par les </a:t>
            </a:r>
            <a:r>
              <a:rPr lang="en-US" sz="3200" dirty="0" err="1">
                <a:solidFill>
                  <a:schemeClr val="bg1">
                    <a:lumMod val="65000"/>
                  </a:schemeClr>
                </a:solidFill>
              </a:rPr>
              <a:t>émotions</a:t>
            </a:r>
            <a:endParaRPr lang="en-US" sz="32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3200" dirty="0"/>
              <a:t>Le </a:t>
            </a:r>
            <a:r>
              <a:rPr lang="en-US" sz="3200" dirty="0" err="1"/>
              <a:t>système</a:t>
            </a:r>
            <a:r>
              <a:rPr lang="en-US" sz="3200" dirty="0"/>
              <a:t> </a:t>
            </a:r>
            <a:r>
              <a:rPr lang="en-US" sz="3200" dirty="0" err="1"/>
              <a:t>limbique</a:t>
            </a:r>
            <a:r>
              <a:rPr lang="en-US" sz="3200" dirty="0"/>
              <a:t> </a:t>
            </a:r>
            <a:r>
              <a:rPr lang="en-US" sz="3200" dirty="0" err="1"/>
              <a:t>est</a:t>
            </a:r>
            <a:r>
              <a:rPr lang="en-US" sz="3200" dirty="0"/>
              <a:t> </a:t>
            </a:r>
            <a:r>
              <a:rPr lang="en-US" sz="3200" dirty="0" err="1"/>
              <a:t>roi</a:t>
            </a:r>
            <a:endParaRPr lang="en-US" sz="3200" dirty="0"/>
          </a:p>
          <a:p>
            <a:endParaRPr lang="en-US" sz="2000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D300AC4-C42B-1BB3-BC6D-0D37112AE5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53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934828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ce réservé du contenu 3" descr="Espace réservé du contenu 3">
            <a:extLst>
              <a:ext uri="{FF2B5EF4-FFF2-40B4-BE49-F238E27FC236}">
                <a16:creationId xmlns:a16="http://schemas.microsoft.com/office/drawing/2014/main" id="{61F4047E-42D6-CD06-E36A-AF3F020DDE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2" r="294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CCD5258-727D-A86A-AF57-C49690111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fr-CA" sz="4000" dirty="0"/>
              <a:t>Percevoir par les émotions</a:t>
            </a:r>
          </a:p>
        </p:txBody>
      </p:sp>
    </p:spTree>
    <p:extLst>
      <p:ext uri="{BB962C8B-B14F-4D97-AF65-F5344CB8AC3E}">
        <p14:creationId xmlns:p14="http://schemas.microsoft.com/office/powerpoint/2010/main" val="3090561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ce réservé du contenu 3" descr="Espace réservé du contenu 3">
            <a:extLst>
              <a:ext uri="{FF2B5EF4-FFF2-40B4-BE49-F238E27FC236}">
                <a16:creationId xmlns:a16="http://schemas.microsoft.com/office/drawing/2014/main" id="{61F4047E-42D6-CD06-E36A-AF3F020DDE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2" r="294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CCD5258-727D-A86A-AF57-C49690111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fr-CA" sz="4000" dirty="0"/>
              <a:t>Percevoir par les émotions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803779D-0BED-3BC1-2BD5-1F733FF1F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3200" dirty="0" err="1"/>
              <a:t>peur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050115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e serpent de la peur.jpg.png" descr="Le serpent de la peur.jpg.png">
            <a:extLst>
              <a:ext uri="{FF2B5EF4-FFF2-40B4-BE49-F238E27FC236}">
                <a16:creationId xmlns:a16="http://schemas.microsoft.com/office/drawing/2014/main" id="{828E4A1F-2D4B-5D72-7225-54EE9160A4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5979" r="9050"/>
          <a:stretch>
            <a:fillRect/>
          </a:stretch>
        </p:blipFill>
        <p:spPr>
          <a:xfrm>
            <a:off x="5432379" y="1690689"/>
            <a:ext cx="6239083" cy="4802186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E7EF24D4-BC81-17C7-37A1-29B44397A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7000" dirty="0"/>
              <a:t>La peur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6312303-C9E1-09FC-BB6A-D85BB3EBDF63}"/>
              </a:ext>
            </a:extLst>
          </p:cNvPr>
          <p:cNvSpPr txBox="1"/>
          <p:nvPr/>
        </p:nvSpPr>
        <p:spPr>
          <a:xfrm>
            <a:off x="983974" y="2375451"/>
            <a:ext cx="4893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400" dirty="0"/>
              <a:t>Le serpent de Jo </a:t>
            </a:r>
            <a:r>
              <a:rPr lang="fr-CA" sz="2400" dirty="0" err="1"/>
              <a:t>LeDoux</a:t>
            </a:r>
            <a:endParaRPr lang="fr-CA" sz="2400" dirty="0"/>
          </a:p>
          <a:p>
            <a:endParaRPr lang="fr-CA" sz="2400" dirty="0"/>
          </a:p>
        </p:txBody>
      </p:sp>
    </p:spTree>
    <p:extLst>
      <p:ext uri="{BB962C8B-B14F-4D97-AF65-F5344CB8AC3E}">
        <p14:creationId xmlns:p14="http://schemas.microsoft.com/office/powerpoint/2010/main" val="828210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e serpent de la peur.jpg.png" descr="Le serpent de la peur.jpg.png">
            <a:extLst>
              <a:ext uri="{FF2B5EF4-FFF2-40B4-BE49-F238E27FC236}">
                <a16:creationId xmlns:a16="http://schemas.microsoft.com/office/drawing/2014/main" id="{828E4A1F-2D4B-5D72-7225-54EE9160A4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5979" r="9050"/>
          <a:stretch>
            <a:fillRect/>
          </a:stretch>
        </p:blipFill>
        <p:spPr>
          <a:xfrm>
            <a:off x="5432379" y="1690689"/>
            <a:ext cx="6239083" cy="4802186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E7EF24D4-BC81-17C7-37A1-29B44397A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7000" dirty="0"/>
              <a:t>La peur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6312303-C9E1-09FC-BB6A-D85BB3EBDF63}"/>
              </a:ext>
            </a:extLst>
          </p:cNvPr>
          <p:cNvSpPr txBox="1"/>
          <p:nvPr/>
        </p:nvSpPr>
        <p:spPr>
          <a:xfrm>
            <a:off x="983974" y="2375451"/>
            <a:ext cx="48933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400" dirty="0"/>
              <a:t>Le serpent de Jo </a:t>
            </a:r>
            <a:r>
              <a:rPr lang="fr-CA" sz="2400" dirty="0" err="1"/>
              <a:t>LeDoux</a:t>
            </a:r>
            <a:endParaRPr lang="fr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400" dirty="0"/>
              <a:t>Un mécanisme de survie</a:t>
            </a:r>
          </a:p>
          <a:p>
            <a:endParaRPr lang="fr-CA" sz="2400" dirty="0"/>
          </a:p>
        </p:txBody>
      </p:sp>
    </p:spTree>
    <p:extLst>
      <p:ext uri="{BB962C8B-B14F-4D97-AF65-F5344CB8AC3E}">
        <p14:creationId xmlns:p14="http://schemas.microsoft.com/office/powerpoint/2010/main" val="3563417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3D8B681-7CAB-0149-C6CB-1D141449C2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" r="6890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CCD5258-727D-A86A-AF57-C49690111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fr-CA" sz="4000" dirty="0"/>
              <a:t>Le cerveau et l’étude d’impact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18FD087-DFCD-B512-619A-48659F96F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982874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e serpent de la peur.jpg.png" descr="Le serpent de la peur.jpg.png">
            <a:extLst>
              <a:ext uri="{FF2B5EF4-FFF2-40B4-BE49-F238E27FC236}">
                <a16:creationId xmlns:a16="http://schemas.microsoft.com/office/drawing/2014/main" id="{828E4A1F-2D4B-5D72-7225-54EE9160A4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5979" r="9050"/>
          <a:stretch>
            <a:fillRect/>
          </a:stretch>
        </p:blipFill>
        <p:spPr>
          <a:xfrm>
            <a:off x="5432379" y="1690689"/>
            <a:ext cx="6239083" cy="4802186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E7EF24D4-BC81-17C7-37A1-29B44397A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7000" dirty="0"/>
              <a:t>La peur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6312303-C9E1-09FC-BB6A-D85BB3EBDF63}"/>
              </a:ext>
            </a:extLst>
          </p:cNvPr>
          <p:cNvSpPr txBox="1"/>
          <p:nvPr/>
        </p:nvSpPr>
        <p:spPr>
          <a:xfrm>
            <a:off x="983974" y="2375451"/>
            <a:ext cx="48933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400" dirty="0"/>
              <a:t>Le serpent de Jo </a:t>
            </a:r>
            <a:r>
              <a:rPr lang="fr-CA" sz="2400" dirty="0" err="1"/>
              <a:t>LeDoux</a:t>
            </a:r>
            <a:endParaRPr lang="fr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400" dirty="0"/>
              <a:t>Un mécanisme de survie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400" dirty="0"/>
              <a:t>La peur est essentielle</a:t>
            </a:r>
          </a:p>
          <a:p>
            <a:endParaRPr lang="fr-CA" sz="2400" dirty="0"/>
          </a:p>
        </p:txBody>
      </p:sp>
    </p:spTree>
    <p:extLst>
      <p:ext uri="{BB962C8B-B14F-4D97-AF65-F5344CB8AC3E}">
        <p14:creationId xmlns:p14="http://schemas.microsoft.com/office/powerpoint/2010/main" val="3581953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e serpent de la peur.jpg.png" descr="Le serpent de la peur.jpg.png">
            <a:extLst>
              <a:ext uri="{FF2B5EF4-FFF2-40B4-BE49-F238E27FC236}">
                <a16:creationId xmlns:a16="http://schemas.microsoft.com/office/drawing/2014/main" id="{828E4A1F-2D4B-5D72-7225-54EE9160A4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5979" r="9050"/>
          <a:stretch>
            <a:fillRect/>
          </a:stretch>
        </p:blipFill>
        <p:spPr>
          <a:xfrm>
            <a:off x="5432379" y="1690689"/>
            <a:ext cx="6239083" cy="4802186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E7EF24D4-BC81-17C7-37A1-29B44397A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7000" dirty="0"/>
              <a:t>La peur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6312303-C9E1-09FC-BB6A-D85BB3EBDF63}"/>
              </a:ext>
            </a:extLst>
          </p:cNvPr>
          <p:cNvSpPr txBox="1"/>
          <p:nvPr/>
        </p:nvSpPr>
        <p:spPr>
          <a:xfrm>
            <a:off x="983974" y="2375451"/>
            <a:ext cx="489336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400" dirty="0"/>
              <a:t>Le serpent de Jo </a:t>
            </a:r>
            <a:r>
              <a:rPr lang="fr-CA" sz="2400" dirty="0" err="1"/>
              <a:t>LeDoux</a:t>
            </a:r>
            <a:endParaRPr lang="fr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400" dirty="0"/>
              <a:t>Un mécanisme de survie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400" dirty="0"/>
              <a:t>La peur est essentielle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400" dirty="0"/>
              <a:t>Impossible d’échapper à ces mécanismes structurants du cerveau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2400" dirty="0"/>
          </a:p>
          <a:p>
            <a:endParaRPr lang="fr-CA" sz="2400" dirty="0"/>
          </a:p>
        </p:txBody>
      </p:sp>
    </p:spTree>
    <p:extLst>
      <p:ext uri="{BB962C8B-B14F-4D97-AF65-F5344CB8AC3E}">
        <p14:creationId xmlns:p14="http://schemas.microsoft.com/office/powerpoint/2010/main" val="3414571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e serpent de la peur.jpg.png" descr="Le serpent de la peur.jpg.png">
            <a:extLst>
              <a:ext uri="{FF2B5EF4-FFF2-40B4-BE49-F238E27FC236}">
                <a16:creationId xmlns:a16="http://schemas.microsoft.com/office/drawing/2014/main" id="{828E4A1F-2D4B-5D72-7225-54EE9160A4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5979" r="9050"/>
          <a:stretch>
            <a:fillRect/>
          </a:stretch>
        </p:blipFill>
        <p:spPr>
          <a:xfrm>
            <a:off x="5432379" y="1690689"/>
            <a:ext cx="6239083" cy="4802186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E7EF24D4-BC81-17C7-37A1-29B44397A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7000" dirty="0"/>
              <a:t>La peur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6312303-C9E1-09FC-BB6A-D85BB3EBDF63}"/>
              </a:ext>
            </a:extLst>
          </p:cNvPr>
          <p:cNvSpPr txBox="1"/>
          <p:nvPr/>
        </p:nvSpPr>
        <p:spPr>
          <a:xfrm>
            <a:off x="983974" y="2375451"/>
            <a:ext cx="489336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400" dirty="0"/>
              <a:t>Le serpent de Jo </a:t>
            </a:r>
            <a:r>
              <a:rPr lang="fr-CA" sz="2400" dirty="0" err="1"/>
              <a:t>LeDoux</a:t>
            </a:r>
            <a:endParaRPr lang="fr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400" dirty="0"/>
              <a:t>Un mécanisme de survie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400" dirty="0"/>
              <a:t>La peur est essentielle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400" dirty="0"/>
              <a:t>Impossible d’échapper à ces mécanismes structurants du cerveau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400" dirty="0"/>
              <a:t>L’autre comme ennemi ou ami</a:t>
            </a:r>
          </a:p>
        </p:txBody>
      </p:sp>
    </p:spTree>
    <p:extLst>
      <p:ext uri="{BB962C8B-B14F-4D97-AF65-F5344CB8AC3E}">
        <p14:creationId xmlns:p14="http://schemas.microsoft.com/office/powerpoint/2010/main" val="37420208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ce réservé du contenu 3" descr="Espace réservé du contenu 3">
            <a:extLst>
              <a:ext uri="{FF2B5EF4-FFF2-40B4-BE49-F238E27FC236}">
                <a16:creationId xmlns:a16="http://schemas.microsoft.com/office/drawing/2014/main" id="{61F4047E-42D6-CD06-E36A-AF3F020DDE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2" r="294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CCD5258-727D-A86A-AF57-C49690111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fr-CA" sz="4000" dirty="0"/>
              <a:t>Percevoir par les émotions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803779D-0BED-3BC1-2BD5-1F733FF1F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chemeClr val="bg1">
                    <a:lumMod val="65000"/>
                  </a:schemeClr>
                </a:solidFill>
              </a:rPr>
              <a:t>peur</a:t>
            </a:r>
            <a:endParaRPr lang="en-US" sz="32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3200" dirty="0" err="1"/>
              <a:t>haine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731057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Le cerveau de la hai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2267711">
              <a:defRPr sz="7812" spc="-78"/>
            </a:lvl1pPr>
          </a:lstStyle>
          <a:p>
            <a:r>
              <a:rPr lang="fr-CA" dirty="0"/>
              <a:t>L</a:t>
            </a:r>
            <a:r>
              <a:rPr dirty="0"/>
              <a:t>a </a:t>
            </a:r>
            <a:r>
              <a:rPr dirty="0" err="1"/>
              <a:t>haine</a:t>
            </a:r>
            <a:endParaRPr dirty="0"/>
          </a:p>
        </p:txBody>
      </p:sp>
      <p:pic>
        <p:nvPicPr>
          <p:cNvPr id="294" name="Prise 3 Le cerveau de la haine close up.png" descr="Prise 3 Le cerveau de la haine close up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5857" r="6650"/>
          <a:stretch>
            <a:fillRect/>
          </a:stretch>
        </p:blipFill>
        <p:spPr>
          <a:xfrm>
            <a:off x="5630310" y="635000"/>
            <a:ext cx="6335619" cy="5588000"/>
          </a:xfrm>
          <a:prstGeom prst="rect">
            <a:avLst/>
          </a:prstGeom>
        </p:spPr>
      </p:pic>
      <p:sp>
        <p:nvSpPr>
          <p:cNvPr id="295" name="Une imposante cascade"/>
          <p:cNvSpPr txBox="1">
            <a:spLocks noGrp="1"/>
          </p:cNvSpPr>
          <p:nvPr>
            <p:ph type="body" idx="22"/>
          </p:nvPr>
        </p:nvSpPr>
        <p:spPr>
          <a:xfrm>
            <a:off x="609600" y="1302026"/>
            <a:ext cx="4878785" cy="69187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/>
          </a:bodyPr>
          <a:lstStyle/>
          <a:p>
            <a:r>
              <a:rPr dirty="0"/>
              <a:t>U</a:t>
            </a:r>
            <a:r>
              <a:rPr lang="fr-CA" dirty="0"/>
              <a:t>n</a:t>
            </a:r>
            <a:r>
              <a:rPr dirty="0"/>
              <a:t>e </a:t>
            </a:r>
            <a:r>
              <a:rPr dirty="0" err="1"/>
              <a:t>imposante</a:t>
            </a:r>
            <a:r>
              <a:rPr dirty="0"/>
              <a:t> cascade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Le cerveau de la hai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2267711">
              <a:defRPr sz="7812" spc="-78"/>
            </a:lvl1pPr>
          </a:lstStyle>
          <a:p>
            <a:r>
              <a:rPr lang="fr-CA" dirty="0"/>
              <a:t>L</a:t>
            </a:r>
            <a:r>
              <a:rPr dirty="0"/>
              <a:t>a </a:t>
            </a:r>
            <a:r>
              <a:rPr dirty="0" err="1"/>
              <a:t>haine</a:t>
            </a:r>
            <a:endParaRPr dirty="0"/>
          </a:p>
        </p:txBody>
      </p:sp>
      <p:pic>
        <p:nvPicPr>
          <p:cNvPr id="294" name="Prise 3 Le cerveau de la haine close up.png" descr="Prise 3 Le cerveau de la haine close up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5857" r="6650"/>
          <a:stretch>
            <a:fillRect/>
          </a:stretch>
        </p:blipFill>
        <p:spPr>
          <a:xfrm>
            <a:off x="5630310" y="635000"/>
            <a:ext cx="6335619" cy="5588000"/>
          </a:xfrm>
          <a:prstGeom prst="rect">
            <a:avLst/>
          </a:prstGeom>
        </p:spPr>
      </p:pic>
      <p:sp>
        <p:nvSpPr>
          <p:cNvPr id="295" name="Une imposante cascade"/>
          <p:cNvSpPr txBox="1">
            <a:spLocks noGrp="1"/>
          </p:cNvSpPr>
          <p:nvPr>
            <p:ph type="body" idx="22"/>
          </p:nvPr>
        </p:nvSpPr>
        <p:spPr>
          <a:xfrm>
            <a:off x="609600" y="1302026"/>
            <a:ext cx="4878785" cy="69187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rPr dirty="0"/>
              <a:t>U</a:t>
            </a:r>
            <a:r>
              <a:rPr lang="fr-CA" dirty="0"/>
              <a:t>n</a:t>
            </a:r>
            <a:r>
              <a:rPr dirty="0"/>
              <a:t>e </a:t>
            </a:r>
            <a:r>
              <a:rPr dirty="0" err="1"/>
              <a:t>imposante</a:t>
            </a:r>
            <a:r>
              <a:rPr dirty="0"/>
              <a:t> cascade</a:t>
            </a:r>
          </a:p>
        </p:txBody>
      </p:sp>
      <p:sp>
        <p:nvSpPr>
          <p:cNvPr id="296" name="Insula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1" dirty="0"/>
              <a:t>Insula</a:t>
            </a:r>
          </a:p>
        </p:txBody>
      </p:sp>
    </p:spTree>
    <p:extLst>
      <p:ext uri="{BB962C8B-B14F-4D97-AF65-F5344CB8AC3E}">
        <p14:creationId xmlns:p14="http://schemas.microsoft.com/office/powerpoint/2010/main" val="1290895922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Le cerveau de la hai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2267711">
              <a:defRPr sz="7812" spc="-78"/>
            </a:lvl1pPr>
          </a:lstStyle>
          <a:p>
            <a:r>
              <a:rPr dirty="0"/>
              <a:t>La </a:t>
            </a:r>
            <a:r>
              <a:rPr dirty="0" err="1"/>
              <a:t>haine</a:t>
            </a:r>
            <a:endParaRPr dirty="0"/>
          </a:p>
        </p:txBody>
      </p:sp>
      <p:pic>
        <p:nvPicPr>
          <p:cNvPr id="299" name="Prise 3 Le cerveau de la haine close up.png" descr="Prise 3 Le cerveau de la haine close up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5857" r="6650"/>
          <a:stretch>
            <a:fillRect/>
          </a:stretch>
        </p:blipFill>
        <p:spPr>
          <a:xfrm>
            <a:off x="5630310" y="635000"/>
            <a:ext cx="6335619" cy="5588000"/>
          </a:xfrm>
          <a:prstGeom prst="rect">
            <a:avLst/>
          </a:prstGeom>
        </p:spPr>
      </p:pic>
      <p:sp>
        <p:nvSpPr>
          <p:cNvPr id="300" name="Une imposante cascade"/>
          <p:cNvSpPr txBox="1">
            <a:spLocks noGrp="1"/>
          </p:cNvSpPr>
          <p:nvPr>
            <p:ph type="body" idx="22"/>
          </p:nvPr>
        </p:nvSpPr>
        <p:spPr>
          <a:xfrm>
            <a:off x="609600" y="1262270"/>
            <a:ext cx="4777409" cy="53671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/>
          </a:bodyPr>
          <a:lstStyle/>
          <a:p>
            <a:r>
              <a:rPr dirty="0"/>
              <a:t>Une </a:t>
            </a:r>
            <a:r>
              <a:rPr dirty="0" err="1"/>
              <a:t>imposante</a:t>
            </a:r>
            <a:r>
              <a:rPr dirty="0"/>
              <a:t> cascade</a:t>
            </a:r>
          </a:p>
        </p:txBody>
      </p:sp>
      <p:sp>
        <p:nvSpPr>
          <p:cNvPr id="301" name="Insula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1" dirty="0"/>
              <a:t>Insula</a:t>
            </a:r>
          </a:p>
          <a:p>
            <a:r>
              <a:rPr dirty="0"/>
              <a:t>Conscience de soi et des </a:t>
            </a:r>
            <a:r>
              <a:rPr dirty="0" err="1"/>
              <a:t>expériences</a:t>
            </a:r>
            <a:r>
              <a:rPr dirty="0"/>
              <a:t> </a:t>
            </a:r>
            <a:r>
              <a:rPr dirty="0" err="1"/>
              <a:t>interpersonnelle</a:t>
            </a:r>
            <a:endParaRPr dirty="0"/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Le cerveau de la hai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2267711">
              <a:defRPr sz="7812" spc="-78"/>
            </a:lvl1pPr>
          </a:lstStyle>
          <a:p>
            <a:r>
              <a:rPr dirty="0"/>
              <a:t>La </a:t>
            </a:r>
            <a:r>
              <a:rPr dirty="0" err="1"/>
              <a:t>haine</a:t>
            </a:r>
            <a:endParaRPr dirty="0"/>
          </a:p>
        </p:txBody>
      </p:sp>
      <p:pic>
        <p:nvPicPr>
          <p:cNvPr id="304" name="Prise 3 Le cerveau de la haine close up.png" descr="Prise 3 Le cerveau de la haine close up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5857" r="6650"/>
          <a:stretch>
            <a:fillRect/>
          </a:stretch>
        </p:blipFill>
        <p:spPr>
          <a:xfrm>
            <a:off x="5630310" y="635000"/>
            <a:ext cx="6335619" cy="5588000"/>
          </a:xfrm>
          <a:prstGeom prst="rect">
            <a:avLst/>
          </a:prstGeom>
        </p:spPr>
      </p:pic>
      <p:sp>
        <p:nvSpPr>
          <p:cNvPr id="305" name="Une imposante cascade"/>
          <p:cNvSpPr txBox="1">
            <a:spLocks noGrp="1"/>
          </p:cNvSpPr>
          <p:nvPr>
            <p:ph type="body" idx="22"/>
          </p:nvPr>
        </p:nvSpPr>
        <p:spPr>
          <a:xfrm>
            <a:off x="609600" y="1311964"/>
            <a:ext cx="4878785" cy="48701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fontScale="92500" lnSpcReduction="10000"/>
          </a:bodyPr>
          <a:lstStyle/>
          <a:p>
            <a:r>
              <a:rPr dirty="0"/>
              <a:t>Une </a:t>
            </a:r>
            <a:r>
              <a:rPr dirty="0" err="1"/>
              <a:t>imposante</a:t>
            </a:r>
            <a:r>
              <a:rPr dirty="0"/>
              <a:t> cascade</a:t>
            </a:r>
          </a:p>
        </p:txBody>
      </p:sp>
      <p:sp>
        <p:nvSpPr>
          <p:cNvPr id="306" name="Insula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1" dirty="0"/>
              <a:t>Insula</a:t>
            </a:r>
          </a:p>
          <a:p>
            <a:r>
              <a:rPr dirty="0"/>
              <a:t>Conscience de soi et des </a:t>
            </a:r>
            <a:r>
              <a:rPr dirty="0" err="1"/>
              <a:t>expériences</a:t>
            </a:r>
            <a:r>
              <a:rPr dirty="0"/>
              <a:t> </a:t>
            </a:r>
            <a:r>
              <a:rPr dirty="0" err="1"/>
              <a:t>interpersonnelle</a:t>
            </a:r>
            <a:endParaRPr dirty="0"/>
          </a:p>
          <a:p>
            <a:r>
              <a:rPr dirty="0"/>
              <a:t>Perception du </a:t>
            </a:r>
            <a:r>
              <a:rPr dirty="0" err="1"/>
              <a:t>dégoût</a:t>
            </a:r>
            <a:r>
              <a:rPr dirty="0"/>
              <a:t> et </a:t>
            </a:r>
            <a:r>
              <a:rPr dirty="0" err="1"/>
              <a:t>l’évaluation</a:t>
            </a:r>
            <a:r>
              <a:rPr dirty="0"/>
              <a:t> du stimuli </a:t>
            </a:r>
            <a:r>
              <a:rPr dirty="0" err="1"/>
              <a:t>désagréable</a:t>
            </a:r>
            <a:endParaRPr dirty="0"/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Le cerveau de la hai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2267711">
              <a:defRPr sz="7812" spc="-78"/>
            </a:lvl1pPr>
          </a:lstStyle>
          <a:p>
            <a:r>
              <a:rPr dirty="0"/>
              <a:t>La </a:t>
            </a:r>
            <a:r>
              <a:rPr dirty="0" err="1"/>
              <a:t>haine</a:t>
            </a:r>
            <a:endParaRPr dirty="0"/>
          </a:p>
        </p:txBody>
      </p:sp>
      <p:pic>
        <p:nvPicPr>
          <p:cNvPr id="309" name="Prise 3 Le cerveau de la haine close up.png" descr="Prise 3 Le cerveau de la haine close up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5857" r="6650"/>
          <a:stretch>
            <a:fillRect/>
          </a:stretch>
        </p:blipFill>
        <p:spPr>
          <a:xfrm>
            <a:off x="5630310" y="635000"/>
            <a:ext cx="6335619" cy="5588000"/>
          </a:xfrm>
          <a:prstGeom prst="rect">
            <a:avLst/>
          </a:prstGeom>
        </p:spPr>
      </p:pic>
      <p:sp>
        <p:nvSpPr>
          <p:cNvPr id="310" name="Une imposante cascade"/>
          <p:cNvSpPr txBox="1">
            <a:spLocks noGrp="1"/>
          </p:cNvSpPr>
          <p:nvPr>
            <p:ph type="body" idx="22"/>
          </p:nvPr>
        </p:nvSpPr>
        <p:spPr>
          <a:xfrm>
            <a:off x="609600" y="1331843"/>
            <a:ext cx="4878785" cy="42738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fontScale="92500" lnSpcReduction="20000"/>
          </a:bodyPr>
          <a:lstStyle/>
          <a:p>
            <a:r>
              <a:rPr dirty="0"/>
              <a:t>Une </a:t>
            </a:r>
            <a:r>
              <a:rPr dirty="0" err="1"/>
              <a:t>imposante</a:t>
            </a:r>
            <a:r>
              <a:rPr dirty="0"/>
              <a:t> cascade</a:t>
            </a:r>
          </a:p>
        </p:txBody>
      </p:sp>
      <p:sp>
        <p:nvSpPr>
          <p:cNvPr id="311" name="Putamen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1" dirty="0"/>
              <a:t>Putamen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Le cerveau de la hai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2267711">
              <a:defRPr sz="7812" spc="-78"/>
            </a:lvl1pPr>
          </a:lstStyle>
          <a:p>
            <a:r>
              <a:rPr dirty="0"/>
              <a:t>La </a:t>
            </a:r>
            <a:r>
              <a:rPr dirty="0" err="1"/>
              <a:t>haine</a:t>
            </a:r>
            <a:endParaRPr dirty="0"/>
          </a:p>
        </p:txBody>
      </p:sp>
      <p:pic>
        <p:nvPicPr>
          <p:cNvPr id="314" name="Prise 3 Le cerveau de la haine close up.png" descr="Prise 3 Le cerveau de la haine close up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5857" r="6650"/>
          <a:stretch>
            <a:fillRect/>
          </a:stretch>
        </p:blipFill>
        <p:spPr>
          <a:xfrm>
            <a:off x="5630310" y="635000"/>
            <a:ext cx="6335619" cy="5588000"/>
          </a:xfrm>
          <a:prstGeom prst="rect">
            <a:avLst/>
          </a:prstGeom>
        </p:spPr>
      </p:pic>
      <p:sp>
        <p:nvSpPr>
          <p:cNvPr id="315" name="Une imposante cascade"/>
          <p:cNvSpPr txBox="1">
            <a:spLocks noGrp="1"/>
          </p:cNvSpPr>
          <p:nvPr>
            <p:ph type="body" idx="22"/>
          </p:nvPr>
        </p:nvSpPr>
        <p:spPr>
          <a:xfrm>
            <a:off x="609600" y="1311964"/>
            <a:ext cx="4878785" cy="4770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fontScale="92500" lnSpcReduction="10000"/>
          </a:bodyPr>
          <a:lstStyle/>
          <a:p>
            <a:r>
              <a:rPr dirty="0"/>
              <a:t>Une </a:t>
            </a:r>
            <a:r>
              <a:rPr dirty="0" err="1"/>
              <a:t>imposante</a:t>
            </a:r>
            <a:r>
              <a:rPr dirty="0"/>
              <a:t> cascade</a:t>
            </a:r>
          </a:p>
        </p:txBody>
      </p:sp>
      <p:sp>
        <p:nvSpPr>
          <p:cNvPr id="316" name="Putamen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1" dirty="0"/>
              <a:t>Putamen</a:t>
            </a:r>
          </a:p>
          <a:p>
            <a:r>
              <a:rPr dirty="0"/>
              <a:t>Perception du </a:t>
            </a:r>
            <a:r>
              <a:rPr dirty="0" err="1"/>
              <a:t>dégoût</a:t>
            </a:r>
            <a:r>
              <a:rPr dirty="0"/>
              <a:t> et du </a:t>
            </a:r>
            <a:r>
              <a:rPr dirty="0" err="1"/>
              <a:t>mépris</a:t>
            </a:r>
            <a:endParaRPr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3D8B681-7CAB-0149-C6CB-1D141449C2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" r="6890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CCD5258-727D-A86A-AF57-C49690111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fr-CA" sz="4000"/>
              <a:t>Le cerveau et l’étude d’impact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18FD087-DFCD-B512-619A-48659F96F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400" dirty="0"/>
              <a:t>Quelle que </a:t>
            </a:r>
            <a:r>
              <a:rPr lang="en-US" sz="2400" dirty="0" err="1"/>
              <a:t>soit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</a:t>
            </a:r>
            <a:r>
              <a:rPr lang="en-US" sz="2400" b="1" dirty="0"/>
              <a:t>longueur,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901356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Le cerveau de la hai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2267711">
              <a:defRPr sz="7812" spc="-78"/>
            </a:lvl1pPr>
          </a:lstStyle>
          <a:p>
            <a:r>
              <a:rPr dirty="0"/>
              <a:t>La </a:t>
            </a:r>
            <a:r>
              <a:rPr dirty="0" err="1"/>
              <a:t>haine</a:t>
            </a:r>
            <a:endParaRPr dirty="0"/>
          </a:p>
        </p:txBody>
      </p:sp>
      <p:pic>
        <p:nvPicPr>
          <p:cNvPr id="319" name="Prise 3 Le cerveau de la haine close up.png" descr="Prise 3 Le cerveau de la haine close up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5857" r="6650"/>
          <a:stretch>
            <a:fillRect/>
          </a:stretch>
        </p:blipFill>
        <p:spPr>
          <a:xfrm>
            <a:off x="5630310" y="635000"/>
            <a:ext cx="6335619" cy="5588000"/>
          </a:xfrm>
          <a:prstGeom prst="rect">
            <a:avLst/>
          </a:prstGeom>
        </p:spPr>
      </p:pic>
      <p:sp>
        <p:nvSpPr>
          <p:cNvPr id="320" name="Une imposante cascade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fontScale="92500" lnSpcReduction="20000"/>
          </a:bodyPr>
          <a:lstStyle/>
          <a:p>
            <a:r>
              <a:rPr dirty="0"/>
              <a:t>Une </a:t>
            </a:r>
            <a:r>
              <a:rPr dirty="0" err="1"/>
              <a:t>imposante</a:t>
            </a:r>
            <a:r>
              <a:rPr dirty="0"/>
              <a:t> cascade</a:t>
            </a:r>
          </a:p>
        </p:txBody>
      </p:sp>
      <p:sp>
        <p:nvSpPr>
          <p:cNvPr id="321" name="Putamen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1" dirty="0"/>
              <a:t>Putamen</a:t>
            </a:r>
          </a:p>
          <a:p>
            <a:r>
              <a:rPr dirty="0"/>
              <a:t>Perception du </a:t>
            </a:r>
            <a:r>
              <a:rPr dirty="0" err="1"/>
              <a:t>dégoût</a:t>
            </a:r>
            <a:r>
              <a:rPr dirty="0"/>
              <a:t> et du </a:t>
            </a:r>
            <a:r>
              <a:rPr dirty="0" err="1"/>
              <a:t>mépris</a:t>
            </a:r>
            <a:endParaRPr dirty="0"/>
          </a:p>
          <a:p>
            <a:r>
              <a:rPr dirty="0" err="1"/>
              <a:t>Relié</a:t>
            </a:r>
            <a:r>
              <a:rPr dirty="0"/>
              <a:t> au </a:t>
            </a:r>
            <a:r>
              <a:rPr dirty="0" err="1"/>
              <a:t>système</a:t>
            </a:r>
            <a:r>
              <a:rPr dirty="0"/>
              <a:t> </a:t>
            </a:r>
            <a:r>
              <a:rPr dirty="0" err="1"/>
              <a:t>moteur</a:t>
            </a:r>
            <a:endParaRPr dirty="0"/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Le cerveau de la hai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2267711">
              <a:defRPr sz="7812" spc="-78"/>
            </a:lvl1pPr>
          </a:lstStyle>
          <a:p>
            <a:r>
              <a:rPr dirty="0"/>
              <a:t>La </a:t>
            </a:r>
            <a:r>
              <a:rPr dirty="0" err="1"/>
              <a:t>haine</a:t>
            </a:r>
            <a:endParaRPr dirty="0"/>
          </a:p>
        </p:txBody>
      </p:sp>
      <p:pic>
        <p:nvPicPr>
          <p:cNvPr id="324" name="Prise 3 Le cerveau de la haine close up.png" descr="Prise 3 Le cerveau de la haine close up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5857" r="6650"/>
          <a:stretch>
            <a:fillRect/>
          </a:stretch>
        </p:blipFill>
        <p:spPr>
          <a:xfrm>
            <a:off x="5630310" y="635000"/>
            <a:ext cx="6335619" cy="5588000"/>
          </a:xfrm>
          <a:prstGeom prst="rect">
            <a:avLst/>
          </a:prstGeom>
        </p:spPr>
      </p:pic>
      <p:sp>
        <p:nvSpPr>
          <p:cNvPr id="325" name="Une imposante cascade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fontScale="92500" lnSpcReduction="20000"/>
          </a:bodyPr>
          <a:lstStyle/>
          <a:p>
            <a:r>
              <a:t>Une imposante cascade</a:t>
            </a:r>
          </a:p>
        </p:txBody>
      </p:sp>
      <p:sp>
        <p:nvSpPr>
          <p:cNvPr id="326" name="Putamen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1" dirty="0"/>
              <a:t>Putamen</a:t>
            </a:r>
          </a:p>
          <a:p>
            <a:r>
              <a:rPr dirty="0"/>
              <a:t>Perception du </a:t>
            </a:r>
            <a:r>
              <a:rPr dirty="0" err="1"/>
              <a:t>dégoût</a:t>
            </a:r>
            <a:r>
              <a:rPr dirty="0"/>
              <a:t> et du </a:t>
            </a:r>
            <a:r>
              <a:rPr dirty="0" err="1"/>
              <a:t>mépris</a:t>
            </a:r>
            <a:endParaRPr dirty="0"/>
          </a:p>
          <a:p>
            <a:r>
              <a:rPr dirty="0" err="1"/>
              <a:t>Relié</a:t>
            </a:r>
            <a:r>
              <a:rPr dirty="0"/>
              <a:t> au </a:t>
            </a:r>
            <a:r>
              <a:rPr dirty="0" err="1"/>
              <a:t>système</a:t>
            </a:r>
            <a:r>
              <a:rPr dirty="0"/>
              <a:t> </a:t>
            </a:r>
            <a:r>
              <a:rPr dirty="0" err="1"/>
              <a:t>moteur</a:t>
            </a:r>
            <a:endParaRPr dirty="0"/>
          </a:p>
          <a:p>
            <a:r>
              <a:rPr dirty="0" err="1"/>
              <a:t>Neurones</a:t>
            </a:r>
            <a:r>
              <a:rPr dirty="0"/>
              <a:t> </a:t>
            </a:r>
            <a:r>
              <a:rPr dirty="0" err="1"/>
              <a:t>préparatoires</a:t>
            </a:r>
            <a:r>
              <a:rPr dirty="0"/>
              <a:t> pour passer de la </a:t>
            </a:r>
            <a:r>
              <a:rPr dirty="0" err="1"/>
              <a:t>haine</a:t>
            </a:r>
            <a:r>
              <a:rPr dirty="0"/>
              <a:t> </a:t>
            </a:r>
            <a:r>
              <a:rPr dirty="0" err="1"/>
              <a:t>à</a:t>
            </a:r>
            <a:r>
              <a:rPr dirty="0"/>
              <a:t> </a:t>
            </a:r>
            <a:r>
              <a:rPr dirty="0" err="1"/>
              <a:t>l’agression</a:t>
            </a:r>
            <a:endParaRPr dirty="0"/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Le cerveau de la hai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2267711">
              <a:defRPr sz="7812" spc="-78"/>
            </a:lvl1pPr>
          </a:lstStyle>
          <a:p>
            <a:r>
              <a:rPr dirty="0"/>
              <a:t>La </a:t>
            </a:r>
            <a:r>
              <a:rPr dirty="0" err="1"/>
              <a:t>haine</a:t>
            </a:r>
            <a:endParaRPr dirty="0"/>
          </a:p>
        </p:txBody>
      </p:sp>
      <p:pic>
        <p:nvPicPr>
          <p:cNvPr id="329" name="Prise 3 Le cerveau de la haine close up.png" descr="Prise 3 Le cerveau de la haine close up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5857" r="6650"/>
          <a:stretch>
            <a:fillRect/>
          </a:stretch>
        </p:blipFill>
        <p:spPr>
          <a:xfrm>
            <a:off x="5630310" y="635000"/>
            <a:ext cx="6335619" cy="5588000"/>
          </a:xfrm>
          <a:prstGeom prst="rect">
            <a:avLst/>
          </a:prstGeom>
        </p:spPr>
      </p:pic>
      <p:sp>
        <p:nvSpPr>
          <p:cNvPr id="330" name="Une imposante cascade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fontScale="92500" lnSpcReduction="20000"/>
          </a:bodyPr>
          <a:lstStyle/>
          <a:p>
            <a:r>
              <a:t>Une imposante cascade</a:t>
            </a:r>
          </a:p>
        </p:txBody>
      </p:sp>
      <p:sp>
        <p:nvSpPr>
          <p:cNvPr id="331" name="Cortex prémoteur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1" dirty="0"/>
              <a:t>Cortex </a:t>
            </a:r>
            <a:r>
              <a:rPr b="1" dirty="0" err="1"/>
              <a:t>prémoteur</a:t>
            </a:r>
            <a:endParaRPr b="1" dirty="0"/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Le cerveau de la hai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2267711">
              <a:defRPr sz="7812" spc="-78"/>
            </a:lvl1pPr>
          </a:lstStyle>
          <a:p>
            <a:r>
              <a:rPr dirty="0"/>
              <a:t>La </a:t>
            </a:r>
            <a:r>
              <a:rPr dirty="0" err="1"/>
              <a:t>haine</a:t>
            </a:r>
            <a:endParaRPr dirty="0"/>
          </a:p>
        </p:txBody>
      </p:sp>
      <p:pic>
        <p:nvPicPr>
          <p:cNvPr id="334" name="Prise 3 Le cerveau de la haine close up.png" descr="Prise 3 Le cerveau de la haine close up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5857" r="6650"/>
          <a:stretch>
            <a:fillRect/>
          </a:stretch>
        </p:blipFill>
        <p:spPr>
          <a:xfrm>
            <a:off x="5630310" y="635000"/>
            <a:ext cx="6335619" cy="5588000"/>
          </a:xfrm>
          <a:prstGeom prst="rect">
            <a:avLst/>
          </a:prstGeom>
        </p:spPr>
      </p:pic>
      <p:sp>
        <p:nvSpPr>
          <p:cNvPr id="335" name="Une imposante cascade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fontScale="92500" lnSpcReduction="20000"/>
          </a:bodyPr>
          <a:lstStyle/>
          <a:p>
            <a:r>
              <a:t>Une imposante cascade</a:t>
            </a:r>
          </a:p>
        </p:txBody>
      </p:sp>
      <p:sp>
        <p:nvSpPr>
          <p:cNvPr id="336" name="Cortex prémoteur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1" dirty="0"/>
              <a:t>Cortex </a:t>
            </a:r>
            <a:r>
              <a:rPr b="1" dirty="0" err="1"/>
              <a:t>prémoteur</a:t>
            </a:r>
            <a:endParaRPr b="1" dirty="0"/>
          </a:p>
          <a:p>
            <a:r>
              <a:rPr dirty="0"/>
              <a:t>Mobiliser pour passer </a:t>
            </a:r>
            <a:r>
              <a:rPr dirty="0" err="1"/>
              <a:t>à</a:t>
            </a:r>
            <a:r>
              <a:rPr dirty="0"/>
              <a:t> </a:t>
            </a:r>
            <a:r>
              <a:rPr dirty="0" err="1"/>
              <a:t>l’attaque</a:t>
            </a:r>
            <a:endParaRPr dirty="0"/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Le cerveau de la hai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2267711">
              <a:defRPr sz="7812" spc="-78"/>
            </a:lvl1pPr>
          </a:lstStyle>
          <a:p>
            <a:r>
              <a:rPr dirty="0"/>
              <a:t>La </a:t>
            </a:r>
            <a:r>
              <a:rPr dirty="0" err="1"/>
              <a:t>haine</a:t>
            </a:r>
            <a:endParaRPr dirty="0"/>
          </a:p>
        </p:txBody>
      </p:sp>
      <p:pic>
        <p:nvPicPr>
          <p:cNvPr id="339" name="Prise 3 Le cerveau de la haine close up.png" descr="Prise 3 Le cerveau de la haine close up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5857" r="6650"/>
          <a:stretch>
            <a:fillRect/>
          </a:stretch>
        </p:blipFill>
        <p:spPr>
          <a:xfrm>
            <a:off x="5630310" y="635000"/>
            <a:ext cx="6335619" cy="5588000"/>
          </a:xfrm>
          <a:prstGeom prst="rect">
            <a:avLst/>
          </a:prstGeom>
        </p:spPr>
      </p:pic>
      <p:sp>
        <p:nvSpPr>
          <p:cNvPr id="340" name="Une imposante cascade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fontScale="92500" lnSpcReduction="20000"/>
          </a:bodyPr>
          <a:lstStyle/>
          <a:p>
            <a:r>
              <a:t>Une imposante cascade</a:t>
            </a:r>
          </a:p>
        </p:txBody>
      </p:sp>
      <p:sp>
        <p:nvSpPr>
          <p:cNvPr id="341" name="Cortex prémoteur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1" dirty="0"/>
              <a:t>Cortex </a:t>
            </a:r>
            <a:r>
              <a:rPr b="1" dirty="0" err="1"/>
              <a:t>prémoteur</a:t>
            </a:r>
            <a:endParaRPr b="1" dirty="0"/>
          </a:p>
          <a:p>
            <a:r>
              <a:rPr dirty="0"/>
              <a:t>Mobiliser pour passer </a:t>
            </a:r>
            <a:r>
              <a:rPr dirty="0" err="1"/>
              <a:t>à</a:t>
            </a:r>
            <a:r>
              <a:rPr dirty="0"/>
              <a:t> </a:t>
            </a:r>
            <a:r>
              <a:rPr dirty="0" err="1"/>
              <a:t>l’attaque</a:t>
            </a:r>
            <a:endParaRPr dirty="0"/>
          </a:p>
          <a:p>
            <a:r>
              <a:rPr dirty="0" err="1"/>
              <a:t>Région</a:t>
            </a:r>
            <a:r>
              <a:rPr dirty="0"/>
              <a:t> </a:t>
            </a:r>
            <a:r>
              <a:rPr dirty="0" err="1"/>
              <a:t>reconnue</a:t>
            </a:r>
            <a:r>
              <a:rPr dirty="0"/>
              <a:t> pour </a:t>
            </a:r>
            <a:r>
              <a:rPr dirty="0" err="1"/>
              <a:t>anticiper</a:t>
            </a:r>
            <a:r>
              <a:rPr dirty="0"/>
              <a:t> </a:t>
            </a:r>
            <a:r>
              <a:rPr dirty="0" err="1"/>
              <a:t>l’action</a:t>
            </a:r>
            <a:r>
              <a:rPr dirty="0"/>
              <a:t> de </a:t>
            </a:r>
            <a:r>
              <a:rPr dirty="0" err="1"/>
              <a:t>l’autre</a:t>
            </a:r>
            <a:r>
              <a:rPr dirty="0"/>
              <a:t>, centrale dans la </a:t>
            </a:r>
            <a:r>
              <a:rPr dirty="0" err="1"/>
              <a:t>prise</a:t>
            </a:r>
            <a:r>
              <a:rPr dirty="0"/>
              <a:t> de </a:t>
            </a:r>
            <a:r>
              <a:rPr dirty="0" err="1"/>
              <a:t>décision</a:t>
            </a:r>
            <a:endParaRPr dirty="0"/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Le cerveau de la hai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2267711">
              <a:defRPr sz="7812" spc="-78"/>
            </a:lvl1pPr>
          </a:lstStyle>
          <a:p>
            <a:r>
              <a:rPr dirty="0"/>
              <a:t>La </a:t>
            </a:r>
            <a:r>
              <a:rPr dirty="0" err="1"/>
              <a:t>haine</a:t>
            </a:r>
            <a:endParaRPr dirty="0"/>
          </a:p>
        </p:txBody>
      </p:sp>
      <p:pic>
        <p:nvPicPr>
          <p:cNvPr id="344" name="Prise 3 Le cerveau de la haine close up.png" descr="Prise 3 Le cerveau de la haine close up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5857" r="6650"/>
          <a:stretch>
            <a:fillRect/>
          </a:stretch>
        </p:blipFill>
        <p:spPr>
          <a:xfrm>
            <a:off x="5630310" y="635000"/>
            <a:ext cx="6335619" cy="5588000"/>
          </a:xfrm>
          <a:prstGeom prst="rect">
            <a:avLst/>
          </a:prstGeom>
        </p:spPr>
      </p:pic>
      <p:sp>
        <p:nvSpPr>
          <p:cNvPr id="345" name="Une imposante cascade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fontScale="92500" lnSpcReduction="20000"/>
          </a:bodyPr>
          <a:lstStyle/>
          <a:p>
            <a:r>
              <a:rPr dirty="0"/>
              <a:t>Une </a:t>
            </a:r>
            <a:r>
              <a:rPr dirty="0" err="1"/>
              <a:t>imposante</a:t>
            </a:r>
            <a:r>
              <a:rPr dirty="0"/>
              <a:t> cascade</a:t>
            </a:r>
          </a:p>
        </p:txBody>
      </p:sp>
      <p:sp>
        <p:nvSpPr>
          <p:cNvPr id="346" name="Gyrus frontal-médian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1" dirty="0"/>
              <a:t>Gyrus frontal-</a:t>
            </a:r>
            <a:r>
              <a:rPr b="1" dirty="0" err="1"/>
              <a:t>médian</a:t>
            </a:r>
            <a:endParaRPr b="1" dirty="0"/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Le cerveau de la hai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2267711">
              <a:defRPr sz="7812" spc="-78"/>
            </a:lvl1pPr>
          </a:lstStyle>
          <a:p>
            <a:r>
              <a:rPr dirty="0"/>
              <a:t>La </a:t>
            </a:r>
            <a:r>
              <a:rPr dirty="0" err="1"/>
              <a:t>haine</a:t>
            </a:r>
            <a:endParaRPr dirty="0"/>
          </a:p>
        </p:txBody>
      </p:sp>
      <p:pic>
        <p:nvPicPr>
          <p:cNvPr id="349" name="Prise 3 Le cerveau de la haine close up.png" descr="Prise 3 Le cerveau de la haine close up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5857" r="6650"/>
          <a:stretch>
            <a:fillRect/>
          </a:stretch>
        </p:blipFill>
        <p:spPr>
          <a:xfrm>
            <a:off x="5630310" y="635000"/>
            <a:ext cx="6335619" cy="5588000"/>
          </a:xfrm>
          <a:prstGeom prst="rect">
            <a:avLst/>
          </a:prstGeom>
        </p:spPr>
      </p:pic>
      <p:sp>
        <p:nvSpPr>
          <p:cNvPr id="350" name="Une imposante cascade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fontScale="92500" lnSpcReduction="20000"/>
          </a:bodyPr>
          <a:lstStyle/>
          <a:p>
            <a:r>
              <a:t>Une imposante cascade</a:t>
            </a:r>
          </a:p>
        </p:txBody>
      </p:sp>
      <p:sp>
        <p:nvSpPr>
          <p:cNvPr id="351" name="Gyrus frontal-médian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1" dirty="0"/>
              <a:t>Gyrus frontal-</a:t>
            </a:r>
            <a:r>
              <a:rPr b="1" dirty="0" err="1"/>
              <a:t>médian</a:t>
            </a:r>
            <a:endParaRPr b="1" dirty="0"/>
          </a:p>
          <a:p>
            <a:r>
              <a:rPr dirty="0" err="1"/>
              <a:t>Impliqué</a:t>
            </a:r>
            <a:r>
              <a:rPr dirty="0"/>
              <a:t> dans </a:t>
            </a:r>
            <a:r>
              <a:rPr dirty="0" err="1"/>
              <a:t>l’attention</a:t>
            </a:r>
            <a:endParaRPr dirty="0"/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Le cerveau de la hai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2267711">
              <a:defRPr sz="7812" spc="-78"/>
            </a:lvl1pPr>
          </a:lstStyle>
          <a:p>
            <a:r>
              <a:rPr dirty="0"/>
              <a:t>La </a:t>
            </a:r>
            <a:r>
              <a:rPr dirty="0" err="1"/>
              <a:t>haine</a:t>
            </a:r>
            <a:endParaRPr dirty="0"/>
          </a:p>
        </p:txBody>
      </p:sp>
      <p:pic>
        <p:nvPicPr>
          <p:cNvPr id="354" name="Prise 3 Le cerveau de la haine close up.png" descr="Prise 3 Le cerveau de la haine close up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5857" r="6650"/>
          <a:stretch>
            <a:fillRect/>
          </a:stretch>
        </p:blipFill>
        <p:spPr>
          <a:xfrm>
            <a:off x="5630310" y="635000"/>
            <a:ext cx="6335619" cy="5588000"/>
          </a:xfrm>
          <a:prstGeom prst="rect">
            <a:avLst/>
          </a:prstGeom>
        </p:spPr>
      </p:pic>
      <p:sp>
        <p:nvSpPr>
          <p:cNvPr id="355" name="Une imposante cascade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fontScale="92500" lnSpcReduction="20000"/>
          </a:bodyPr>
          <a:lstStyle/>
          <a:p>
            <a:r>
              <a:t>Une imposante cascade</a:t>
            </a:r>
          </a:p>
        </p:txBody>
      </p:sp>
      <p:sp>
        <p:nvSpPr>
          <p:cNvPr id="356" name="Gyrus frontal-médian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1" dirty="0"/>
              <a:t>Gyrus frontal-</a:t>
            </a:r>
            <a:r>
              <a:rPr b="1" dirty="0" err="1"/>
              <a:t>médian</a:t>
            </a:r>
            <a:endParaRPr b="1" dirty="0"/>
          </a:p>
          <a:p>
            <a:r>
              <a:rPr dirty="0" err="1"/>
              <a:t>Impliqué</a:t>
            </a:r>
            <a:r>
              <a:rPr dirty="0"/>
              <a:t> dans </a:t>
            </a:r>
            <a:r>
              <a:rPr dirty="0" err="1"/>
              <a:t>l’attention</a:t>
            </a:r>
            <a:endParaRPr dirty="0"/>
          </a:p>
          <a:p>
            <a:r>
              <a:rPr dirty="0" err="1"/>
              <a:t>Disjoncteur</a:t>
            </a:r>
            <a:r>
              <a:rPr dirty="0"/>
              <a:t> entre </a:t>
            </a:r>
            <a:r>
              <a:rPr dirty="0" err="1"/>
              <a:t>l’activité</a:t>
            </a:r>
            <a:r>
              <a:rPr dirty="0"/>
              <a:t> de vigilance interne du </a:t>
            </a:r>
            <a:r>
              <a:rPr dirty="0" err="1"/>
              <a:t>cerveau</a:t>
            </a:r>
            <a:r>
              <a:rPr dirty="0"/>
              <a:t> et les stimuli de </a:t>
            </a:r>
            <a:r>
              <a:rPr dirty="0" err="1"/>
              <a:t>l’extérieur</a:t>
            </a:r>
            <a:endParaRPr dirty="0"/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ce réservé du contenu 3" descr="Espace réservé du contenu 3">
            <a:extLst>
              <a:ext uri="{FF2B5EF4-FFF2-40B4-BE49-F238E27FC236}">
                <a16:creationId xmlns:a16="http://schemas.microsoft.com/office/drawing/2014/main" id="{61F4047E-42D6-CD06-E36A-AF3F020DDE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2" r="294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CCD5258-727D-A86A-AF57-C49690111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fr-CA" sz="4000" dirty="0"/>
              <a:t>Percevoir par les émotions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803779D-0BED-3BC1-2BD5-1F733FF1F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chemeClr val="bg1">
                    <a:lumMod val="65000"/>
                  </a:schemeClr>
                </a:solidFill>
              </a:rPr>
              <a:t>peur</a:t>
            </a:r>
            <a:endParaRPr lang="en-US" sz="32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3200" dirty="0" err="1">
                <a:solidFill>
                  <a:schemeClr val="bg1">
                    <a:lumMod val="65000"/>
                  </a:schemeClr>
                </a:solidFill>
              </a:rPr>
              <a:t>haine</a:t>
            </a:r>
            <a:endParaRPr lang="en-US" sz="32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3200" dirty="0"/>
              <a:t>amour</a:t>
            </a:r>
          </a:p>
        </p:txBody>
      </p:sp>
    </p:spTree>
    <p:extLst>
      <p:ext uri="{BB962C8B-B14F-4D97-AF65-F5344CB8AC3E}">
        <p14:creationId xmlns:p14="http://schemas.microsoft.com/office/powerpoint/2010/main" val="21083861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Le cerveau de l’amou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2267711">
              <a:defRPr sz="7812" spc="-78"/>
            </a:lvl1pPr>
          </a:lstStyle>
          <a:p>
            <a:r>
              <a:rPr dirty="0"/>
              <a:t> </a:t>
            </a:r>
            <a:r>
              <a:rPr lang="fr-CA" dirty="0"/>
              <a:t>L</a:t>
            </a:r>
            <a:r>
              <a:rPr dirty="0"/>
              <a:t>’amour</a:t>
            </a:r>
          </a:p>
        </p:txBody>
      </p:sp>
      <p:pic>
        <p:nvPicPr>
          <p:cNvPr id="254" name="Le cerveau de l'amour sans texte.png" descr="Le cerveau de l'amour sans texte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2646" r="2646"/>
          <a:stretch>
            <a:fillRect/>
          </a:stretch>
        </p:blipFill>
        <p:spPr>
          <a:xfrm>
            <a:off x="6096323" y="635000"/>
            <a:ext cx="5461001" cy="5588000"/>
          </a:xfrm>
          <a:prstGeom prst="rect">
            <a:avLst/>
          </a:prstGeom>
        </p:spPr>
      </p:pic>
      <p:sp>
        <p:nvSpPr>
          <p:cNvPr id="255" name="Structures et chimie"/>
          <p:cNvSpPr txBox="1">
            <a:spLocks noGrp="1"/>
          </p:cNvSpPr>
          <p:nvPr>
            <p:ph type="body" idx="22"/>
          </p:nvPr>
        </p:nvSpPr>
        <p:spPr>
          <a:xfrm>
            <a:off x="608608" y="1189972"/>
            <a:ext cx="4878785" cy="416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fontScale="92500" lnSpcReduction="20000"/>
          </a:bodyPr>
          <a:lstStyle/>
          <a:p>
            <a:r>
              <a:t>Structures et chimie</a:t>
            </a:r>
          </a:p>
        </p:txBody>
      </p:sp>
      <p:sp>
        <p:nvSpPr>
          <p:cNvPr id="256" name="Un mélange de structures du système limbique et de médiateurs chimiques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Un mélange de </a:t>
            </a:r>
            <a:r>
              <a:rPr b="1" dirty="0"/>
              <a:t>structures</a:t>
            </a:r>
            <a:r>
              <a:rPr dirty="0"/>
              <a:t> du </a:t>
            </a:r>
            <a:r>
              <a:rPr dirty="0" err="1"/>
              <a:t>système</a:t>
            </a:r>
            <a:r>
              <a:rPr dirty="0"/>
              <a:t> </a:t>
            </a:r>
            <a:r>
              <a:rPr dirty="0" err="1"/>
              <a:t>limbique</a:t>
            </a:r>
            <a:r>
              <a:rPr dirty="0"/>
              <a:t> et de </a:t>
            </a:r>
            <a:r>
              <a:rPr b="1" dirty="0" err="1"/>
              <a:t>médiateurs</a:t>
            </a:r>
            <a:r>
              <a:rPr b="1" dirty="0"/>
              <a:t> </a:t>
            </a:r>
            <a:r>
              <a:rPr b="1" dirty="0" err="1"/>
              <a:t>chimiques</a:t>
            </a:r>
            <a:endParaRPr b="1" dirty="0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3D8B681-7CAB-0149-C6CB-1D141449C2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" r="6890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CCD5258-727D-A86A-AF57-C49690111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fr-CA" sz="4000"/>
              <a:t>Le cerveau et l’étude d’impact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18FD087-DFCD-B512-619A-48659F96F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400" dirty="0"/>
              <a:t>Quelle que </a:t>
            </a:r>
            <a:r>
              <a:rPr lang="en-US" sz="2400" dirty="0" err="1"/>
              <a:t>soit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</a:t>
            </a:r>
            <a:r>
              <a:rPr lang="en-US" sz="2400" b="1" dirty="0"/>
              <a:t>longueur,</a:t>
            </a:r>
          </a:p>
          <a:p>
            <a:r>
              <a:rPr lang="en-US" sz="2400" dirty="0"/>
              <a:t>Quelle que </a:t>
            </a:r>
            <a:r>
              <a:rPr lang="en-US" sz="2400" dirty="0" err="1"/>
              <a:t>soit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</a:t>
            </a:r>
            <a:r>
              <a:rPr lang="en-US" sz="2400" b="1" dirty="0" err="1"/>
              <a:t>simplicité</a:t>
            </a:r>
            <a:r>
              <a:rPr lang="en-US" sz="2400" dirty="0"/>
              <a:t>: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176922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Le cerveau de l’amou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2267711">
              <a:defRPr sz="7812" spc="-78"/>
            </a:lvl1pPr>
          </a:lstStyle>
          <a:p>
            <a:r>
              <a:rPr dirty="0" err="1"/>
              <a:t>L’amour</a:t>
            </a:r>
            <a:endParaRPr dirty="0"/>
          </a:p>
        </p:txBody>
      </p:sp>
      <p:pic>
        <p:nvPicPr>
          <p:cNvPr id="259" name="Le cerveau de l'amour sans texte.png" descr="Le cerveau de l'amour sans texte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2646" r="2646"/>
          <a:stretch>
            <a:fillRect/>
          </a:stretch>
        </p:blipFill>
        <p:spPr>
          <a:xfrm>
            <a:off x="6096323" y="635000"/>
            <a:ext cx="5461001" cy="5588000"/>
          </a:xfrm>
          <a:prstGeom prst="rect">
            <a:avLst/>
          </a:prstGeom>
        </p:spPr>
      </p:pic>
      <p:sp>
        <p:nvSpPr>
          <p:cNvPr id="260" name="Structures et chimie"/>
          <p:cNvSpPr txBox="1">
            <a:spLocks noGrp="1"/>
          </p:cNvSpPr>
          <p:nvPr>
            <p:ph type="body" idx="22"/>
          </p:nvPr>
        </p:nvSpPr>
        <p:spPr>
          <a:xfrm>
            <a:off x="608608" y="1189972"/>
            <a:ext cx="4878785" cy="416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fontScale="92500" lnSpcReduction="20000"/>
          </a:bodyPr>
          <a:lstStyle/>
          <a:p>
            <a:r>
              <a:t>Structures et chimie</a:t>
            </a:r>
          </a:p>
        </p:txBody>
      </p:sp>
      <p:sp>
        <p:nvSpPr>
          <p:cNvPr id="261" name="Un mélange de structures du système limbique et de médiateurs chimiques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Un mélange de </a:t>
            </a:r>
            <a:r>
              <a:rPr b="1" dirty="0"/>
              <a:t>structures</a:t>
            </a:r>
            <a:r>
              <a:rPr dirty="0"/>
              <a:t> du </a:t>
            </a:r>
            <a:r>
              <a:rPr dirty="0" err="1"/>
              <a:t>système</a:t>
            </a:r>
            <a:r>
              <a:rPr dirty="0"/>
              <a:t> </a:t>
            </a:r>
            <a:r>
              <a:rPr dirty="0" err="1"/>
              <a:t>limbique</a:t>
            </a:r>
            <a:r>
              <a:rPr dirty="0"/>
              <a:t> et de </a:t>
            </a:r>
            <a:r>
              <a:rPr b="1" dirty="0" err="1"/>
              <a:t>médiateurs</a:t>
            </a:r>
            <a:r>
              <a:rPr b="1" dirty="0"/>
              <a:t> </a:t>
            </a:r>
            <a:r>
              <a:rPr b="1" dirty="0" err="1"/>
              <a:t>chimiques</a:t>
            </a:r>
            <a:endParaRPr b="1" dirty="0"/>
          </a:p>
          <a:p>
            <a:r>
              <a:rPr b="1" dirty="0" err="1"/>
              <a:t>Centres</a:t>
            </a:r>
            <a:r>
              <a:rPr b="1" dirty="0"/>
              <a:t> de la dopamine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Le cerveau de l’amou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2267711">
              <a:defRPr sz="7812" spc="-78"/>
            </a:lvl1pPr>
          </a:lstStyle>
          <a:p>
            <a:r>
              <a:rPr dirty="0" err="1"/>
              <a:t>L’amour</a:t>
            </a:r>
            <a:endParaRPr dirty="0"/>
          </a:p>
        </p:txBody>
      </p:sp>
      <p:pic>
        <p:nvPicPr>
          <p:cNvPr id="264" name="Le cerveau de l'amour sans texte.png" descr="Le cerveau de l'amour sans texte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2646" r="2646"/>
          <a:stretch>
            <a:fillRect/>
          </a:stretch>
        </p:blipFill>
        <p:spPr>
          <a:xfrm>
            <a:off x="6096323" y="635000"/>
            <a:ext cx="5461001" cy="5588000"/>
          </a:xfrm>
          <a:prstGeom prst="rect">
            <a:avLst/>
          </a:prstGeom>
        </p:spPr>
      </p:pic>
      <p:sp>
        <p:nvSpPr>
          <p:cNvPr id="265" name="Structures et chimie"/>
          <p:cNvSpPr txBox="1">
            <a:spLocks noGrp="1"/>
          </p:cNvSpPr>
          <p:nvPr>
            <p:ph type="body" idx="22"/>
          </p:nvPr>
        </p:nvSpPr>
        <p:spPr>
          <a:xfrm>
            <a:off x="608608" y="1189972"/>
            <a:ext cx="4878785" cy="416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fontScale="92500" lnSpcReduction="20000"/>
          </a:bodyPr>
          <a:lstStyle/>
          <a:p>
            <a:r>
              <a:t>Structures et chimie</a:t>
            </a:r>
          </a:p>
        </p:txBody>
      </p:sp>
      <p:sp>
        <p:nvSpPr>
          <p:cNvPr id="266" name="Un mélange de structures du système limbique et de médiateurs chimiques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Un mélange de </a:t>
            </a:r>
            <a:r>
              <a:rPr b="1" dirty="0"/>
              <a:t>structures</a:t>
            </a:r>
            <a:r>
              <a:rPr dirty="0"/>
              <a:t> du </a:t>
            </a:r>
            <a:r>
              <a:rPr dirty="0" err="1"/>
              <a:t>système</a:t>
            </a:r>
            <a:r>
              <a:rPr dirty="0"/>
              <a:t> </a:t>
            </a:r>
            <a:r>
              <a:rPr dirty="0" err="1"/>
              <a:t>limbique</a:t>
            </a:r>
            <a:r>
              <a:rPr dirty="0"/>
              <a:t> et de </a:t>
            </a:r>
            <a:r>
              <a:rPr b="1" dirty="0" err="1"/>
              <a:t>médiateurs</a:t>
            </a:r>
            <a:r>
              <a:rPr b="1" dirty="0"/>
              <a:t> </a:t>
            </a:r>
            <a:r>
              <a:rPr b="1" dirty="0" err="1"/>
              <a:t>chimiques</a:t>
            </a:r>
            <a:endParaRPr b="1" dirty="0"/>
          </a:p>
          <a:p>
            <a:r>
              <a:rPr b="1" dirty="0" err="1"/>
              <a:t>Centres</a:t>
            </a:r>
            <a:r>
              <a:rPr b="1" dirty="0"/>
              <a:t> de la dopamine </a:t>
            </a:r>
          </a:p>
          <a:p>
            <a:r>
              <a:rPr b="1" dirty="0"/>
              <a:t>Noyau </a:t>
            </a:r>
            <a:r>
              <a:rPr b="1" dirty="0" err="1"/>
              <a:t>caudé</a:t>
            </a:r>
            <a:r>
              <a:rPr dirty="0"/>
              <a:t>: </a:t>
            </a:r>
            <a:r>
              <a:rPr dirty="0" err="1"/>
              <a:t>attente</a:t>
            </a:r>
            <a:r>
              <a:rPr dirty="0"/>
              <a:t> des </a:t>
            </a:r>
            <a:r>
              <a:rPr dirty="0" err="1"/>
              <a:t>récompenses</a:t>
            </a:r>
            <a:r>
              <a:rPr dirty="0"/>
              <a:t> et </a:t>
            </a:r>
            <a:r>
              <a:rPr dirty="0" err="1"/>
              <a:t>intégration</a:t>
            </a:r>
            <a:r>
              <a:rPr dirty="0"/>
              <a:t> des </a:t>
            </a:r>
            <a:r>
              <a:rPr dirty="0" err="1"/>
              <a:t>expériences</a:t>
            </a:r>
            <a:r>
              <a:rPr dirty="0"/>
              <a:t> </a:t>
            </a:r>
            <a:r>
              <a:rPr dirty="0" err="1"/>
              <a:t>sensorielles</a:t>
            </a:r>
            <a:r>
              <a:rPr dirty="0"/>
              <a:t> dans le </a:t>
            </a:r>
            <a:r>
              <a:rPr dirty="0" err="1"/>
              <a:t>comportement</a:t>
            </a:r>
            <a:r>
              <a:rPr dirty="0"/>
              <a:t> social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Le cerveau de l’amou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2267711">
              <a:defRPr sz="7812" spc="-78"/>
            </a:lvl1pPr>
          </a:lstStyle>
          <a:p>
            <a:r>
              <a:rPr dirty="0"/>
              <a:t>L</a:t>
            </a:r>
            <a:r>
              <a:rPr lang="fr-CA" dirty="0"/>
              <a:t>’</a:t>
            </a:r>
            <a:r>
              <a:rPr dirty="0"/>
              <a:t>amour</a:t>
            </a:r>
          </a:p>
        </p:txBody>
      </p:sp>
      <p:pic>
        <p:nvPicPr>
          <p:cNvPr id="269" name="Le cerveau de l'amour sans texte.png" descr="Le cerveau de l'amour sans texte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2646" r="2646"/>
          <a:stretch>
            <a:fillRect/>
          </a:stretch>
        </p:blipFill>
        <p:spPr>
          <a:xfrm>
            <a:off x="6096323" y="635000"/>
            <a:ext cx="5461001" cy="5588000"/>
          </a:xfrm>
          <a:prstGeom prst="rect">
            <a:avLst/>
          </a:prstGeom>
        </p:spPr>
      </p:pic>
      <p:sp>
        <p:nvSpPr>
          <p:cNvPr id="270" name="Structures et chimie"/>
          <p:cNvSpPr txBox="1">
            <a:spLocks noGrp="1"/>
          </p:cNvSpPr>
          <p:nvPr>
            <p:ph type="body" idx="22"/>
          </p:nvPr>
        </p:nvSpPr>
        <p:spPr>
          <a:xfrm>
            <a:off x="608608" y="1189972"/>
            <a:ext cx="4878785" cy="416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fontScale="92500" lnSpcReduction="20000"/>
          </a:bodyPr>
          <a:lstStyle/>
          <a:p>
            <a:r>
              <a:t>Structures et chimie</a:t>
            </a:r>
          </a:p>
        </p:txBody>
      </p:sp>
      <p:sp>
        <p:nvSpPr>
          <p:cNvPr id="271" name="Aire tegmentale ventrale :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1" dirty="0"/>
              <a:t>Aire </a:t>
            </a:r>
            <a:r>
              <a:rPr b="1" dirty="0" err="1"/>
              <a:t>tegmentale</a:t>
            </a:r>
            <a:r>
              <a:rPr b="1" dirty="0"/>
              <a:t> </a:t>
            </a:r>
            <a:r>
              <a:rPr b="1" dirty="0" err="1"/>
              <a:t>ventrale</a:t>
            </a:r>
            <a:r>
              <a:rPr b="1" dirty="0"/>
              <a:t> </a:t>
            </a:r>
            <a:r>
              <a:rPr dirty="0"/>
              <a:t>: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Le cerveau de l’amou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2267711">
              <a:defRPr sz="7812" spc="-78"/>
            </a:lvl1pPr>
          </a:lstStyle>
          <a:p>
            <a:r>
              <a:rPr dirty="0" err="1"/>
              <a:t>L’amour</a:t>
            </a:r>
            <a:endParaRPr dirty="0"/>
          </a:p>
        </p:txBody>
      </p:sp>
      <p:pic>
        <p:nvPicPr>
          <p:cNvPr id="274" name="Le cerveau de l'amour sans texte.png" descr="Le cerveau de l'amour sans texte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2646" r="2646"/>
          <a:stretch>
            <a:fillRect/>
          </a:stretch>
        </p:blipFill>
        <p:spPr>
          <a:xfrm>
            <a:off x="6096323" y="635000"/>
            <a:ext cx="5461001" cy="5588000"/>
          </a:xfrm>
          <a:prstGeom prst="rect">
            <a:avLst/>
          </a:prstGeom>
        </p:spPr>
      </p:pic>
      <p:sp>
        <p:nvSpPr>
          <p:cNvPr id="275" name="Structures et chimie"/>
          <p:cNvSpPr txBox="1">
            <a:spLocks noGrp="1"/>
          </p:cNvSpPr>
          <p:nvPr>
            <p:ph type="body" idx="22"/>
          </p:nvPr>
        </p:nvSpPr>
        <p:spPr>
          <a:xfrm>
            <a:off x="608608" y="1189972"/>
            <a:ext cx="4878785" cy="416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fontScale="92500" lnSpcReduction="20000"/>
          </a:bodyPr>
          <a:lstStyle/>
          <a:p>
            <a:r>
              <a:t>Structures et chimie</a:t>
            </a:r>
          </a:p>
        </p:txBody>
      </p:sp>
      <p:sp>
        <p:nvSpPr>
          <p:cNvPr id="276" name="Aire tegmentale ventrale :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1" dirty="0"/>
              <a:t>Aire </a:t>
            </a:r>
            <a:r>
              <a:rPr b="1" dirty="0" err="1"/>
              <a:t>tegmentale</a:t>
            </a:r>
            <a:r>
              <a:rPr b="1" dirty="0"/>
              <a:t> </a:t>
            </a:r>
            <a:r>
              <a:rPr b="1" dirty="0" err="1"/>
              <a:t>ventrale</a:t>
            </a:r>
            <a:r>
              <a:rPr b="1" dirty="0"/>
              <a:t> </a:t>
            </a:r>
            <a:r>
              <a:rPr dirty="0"/>
              <a:t>:</a:t>
            </a:r>
          </a:p>
          <a:p>
            <a:r>
              <a:rPr dirty="0" err="1"/>
              <a:t>Liée</a:t>
            </a:r>
            <a:r>
              <a:rPr dirty="0"/>
              <a:t> au </a:t>
            </a:r>
            <a:r>
              <a:rPr dirty="0" err="1"/>
              <a:t>plaisir</a:t>
            </a:r>
            <a:r>
              <a:rPr dirty="0"/>
              <a:t>,  </a:t>
            </a:r>
            <a:r>
              <a:rPr dirty="0" err="1"/>
              <a:t>l’attention</a:t>
            </a:r>
            <a:r>
              <a:rPr dirty="0"/>
              <a:t> </a:t>
            </a:r>
            <a:r>
              <a:rPr dirty="0" err="1"/>
              <a:t>soutenue</a:t>
            </a:r>
            <a:r>
              <a:rPr dirty="0"/>
              <a:t> </a:t>
            </a: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Le cerveau de l’amou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2267711">
              <a:defRPr sz="7812" spc="-78"/>
            </a:lvl1pPr>
          </a:lstStyle>
          <a:p>
            <a:r>
              <a:rPr dirty="0" err="1"/>
              <a:t>L’amour</a:t>
            </a:r>
            <a:endParaRPr dirty="0"/>
          </a:p>
        </p:txBody>
      </p:sp>
      <p:pic>
        <p:nvPicPr>
          <p:cNvPr id="279" name="Le cerveau de l'amour sans texte.png" descr="Le cerveau de l'amour sans texte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2646" r="2646"/>
          <a:stretch>
            <a:fillRect/>
          </a:stretch>
        </p:blipFill>
        <p:spPr>
          <a:xfrm>
            <a:off x="6096323" y="635000"/>
            <a:ext cx="5461001" cy="5588000"/>
          </a:xfrm>
          <a:prstGeom prst="rect">
            <a:avLst/>
          </a:prstGeom>
        </p:spPr>
      </p:pic>
      <p:sp>
        <p:nvSpPr>
          <p:cNvPr id="280" name="Structures et chimie"/>
          <p:cNvSpPr txBox="1">
            <a:spLocks noGrp="1"/>
          </p:cNvSpPr>
          <p:nvPr>
            <p:ph type="body" idx="22"/>
          </p:nvPr>
        </p:nvSpPr>
        <p:spPr>
          <a:xfrm>
            <a:off x="608608" y="1189972"/>
            <a:ext cx="4878785" cy="416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fontScale="92500" lnSpcReduction="20000"/>
          </a:bodyPr>
          <a:lstStyle/>
          <a:p>
            <a:r>
              <a:t>Structures et chimie</a:t>
            </a:r>
          </a:p>
        </p:txBody>
      </p:sp>
      <p:sp>
        <p:nvSpPr>
          <p:cNvPr id="281" name="Aire tegmentale ventrale :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1" dirty="0"/>
              <a:t>Aire </a:t>
            </a:r>
            <a:r>
              <a:rPr b="1" dirty="0" err="1"/>
              <a:t>tegmentale</a:t>
            </a:r>
            <a:r>
              <a:rPr b="1" dirty="0"/>
              <a:t> </a:t>
            </a:r>
            <a:r>
              <a:rPr b="1" dirty="0" err="1"/>
              <a:t>ventrale</a:t>
            </a:r>
            <a:r>
              <a:rPr b="1" dirty="0"/>
              <a:t> </a:t>
            </a:r>
            <a:r>
              <a:rPr dirty="0"/>
              <a:t>:</a:t>
            </a:r>
          </a:p>
          <a:p>
            <a:r>
              <a:rPr dirty="0" err="1"/>
              <a:t>Liée</a:t>
            </a:r>
            <a:r>
              <a:rPr dirty="0"/>
              <a:t> au </a:t>
            </a:r>
            <a:r>
              <a:rPr dirty="0" err="1"/>
              <a:t>plaisir</a:t>
            </a:r>
            <a:r>
              <a:rPr dirty="0"/>
              <a:t>,  </a:t>
            </a:r>
            <a:r>
              <a:rPr dirty="0" err="1"/>
              <a:t>l’attention</a:t>
            </a:r>
            <a:r>
              <a:rPr dirty="0"/>
              <a:t> </a:t>
            </a:r>
            <a:r>
              <a:rPr dirty="0" err="1"/>
              <a:t>soutenue</a:t>
            </a:r>
            <a:r>
              <a:rPr dirty="0"/>
              <a:t> </a:t>
            </a:r>
          </a:p>
          <a:p>
            <a:r>
              <a:rPr dirty="0"/>
              <a:t>Motivation </a:t>
            </a:r>
            <a:r>
              <a:rPr dirty="0" err="1"/>
              <a:t>à</a:t>
            </a:r>
            <a:r>
              <a:rPr dirty="0"/>
              <a:t> </a:t>
            </a:r>
            <a:r>
              <a:rPr dirty="0" err="1"/>
              <a:t>poursuivre</a:t>
            </a:r>
            <a:r>
              <a:rPr dirty="0"/>
              <a:t> et </a:t>
            </a:r>
            <a:r>
              <a:rPr dirty="0" err="1"/>
              <a:t>à</a:t>
            </a:r>
            <a:r>
              <a:rPr dirty="0"/>
              <a:t> </a:t>
            </a:r>
            <a:r>
              <a:rPr dirty="0" err="1"/>
              <a:t>obtenir</a:t>
            </a:r>
            <a:r>
              <a:rPr dirty="0"/>
              <a:t> des </a:t>
            </a:r>
            <a:r>
              <a:rPr dirty="0" err="1"/>
              <a:t>récompenses</a:t>
            </a:r>
            <a:endParaRPr dirty="0"/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Le cerveau de l’amou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2267711">
              <a:defRPr sz="7812" spc="-78"/>
            </a:lvl1pPr>
          </a:lstStyle>
          <a:p>
            <a:r>
              <a:rPr dirty="0" err="1"/>
              <a:t>L’amour</a:t>
            </a:r>
            <a:endParaRPr dirty="0"/>
          </a:p>
        </p:txBody>
      </p:sp>
      <p:pic>
        <p:nvPicPr>
          <p:cNvPr id="284" name="Le cerveau de l'amour sans texte.png" descr="Le cerveau de l'amour sans texte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2646" r="2646"/>
          <a:stretch>
            <a:fillRect/>
          </a:stretch>
        </p:blipFill>
        <p:spPr>
          <a:xfrm>
            <a:off x="6096323" y="635000"/>
            <a:ext cx="5461001" cy="5588000"/>
          </a:xfrm>
          <a:prstGeom prst="rect">
            <a:avLst/>
          </a:prstGeom>
        </p:spPr>
      </p:pic>
      <p:sp>
        <p:nvSpPr>
          <p:cNvPr id="285" name="Structures et chimie"/>
          <p:cNvSpPr txBox="1">
            <a:spLocks noGrp="1"/>
          </p:cNvSpPr>
          <p:nvPr>
            <p:ph type="body" idx="22"/>
          </p:nvPr>
        </p:nvSpPr>
        <p:spPr>
          <a:xfrm>
            <a:off x="608608" y="1189972"/>
            <a:ext cx="4878785" cy="416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fontScale="92500" lnSpcReduction="20000"/>
          </a:bodyPr>
          <a:lstStyle/>
          <a:p>
            <a:r>
              <a:t>Structures et chimie</a:t>
            </a:r>
          </a:p>
        </p:txBody>
      </p:sp>
      <p:sp>
        <p:nvSpPr>
          <p:cNvPr id="286" name="Aire tegmentale ventrale :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1" dirty="0"/>
              <a:t>Aire </a:t>
            </a:r>
            <a:r>
              <a:rPr b="1" dirty="0" err="1"/>
              <a:t>tegmentale</a:t>
            </a:r>
            <a:r>
              <a:rPr b="1" dirty="0"/>
              <a:t> </a:t>
            </a:r>
            <a:r>
              <a:rPr b="1" dirty="0" err="1"/>
              <a:t>ventrale</a:t>
            </a:r>
            <a:r>
              <a:rPr b="1" dirty="0"/>
              <a:t> </a:t>
            </a:r>
            <a:r>
              <a:rPr dirty="0"/>
              <a:t>:</a:t>
            </a:r>
          </a:p>
          <a:p>
            <a:r>
              <a:rPr dirty="0" err="1"/>
              <a:t>Liée</a:t>
            </a:r>
            <a:r>
              <a:rPr dirty="0"/>
              <a:t> au </a:t>
            </a:r>
            <a:r>
              <a:rPr dirty="0" err="1"/>
              <a:t>plaisir</a:t>
            </a:r>
            <a:r>
              <a:rPr dirty="0"/>
              <a:t>,  </a:t>
            </a:r>
            <a:r>
              <a:rPr dirty="0" err="1"/>
              <a:t>l’attention</a:t>
            </a:r>
            <a:r>
              <a:rPr dirty="0"/>
              <a:t> </a:t>
            </a:r>
            <a:r>
              <a:rPr dirty="0" err="1"/>
              <a:t>soutenue</a:t>
            </a:r>
            <a:r>
              <a:rPr dirty="0"/>
              <a:t> </a:t>
            </a:r>
          </a:p>
          <a:p>
            <a:r>
              <a:rPr dirty="0"/>
              <a:t>Motivation </a:t>
            </a:r>
            <a:r>
              <a:rPr dirty="0" err="1"/>
              <a:t>à</a:t>
            </a:r>
            <a:r>
              <a:rPr dirty="0"/>
              <a:t> </a:t>
            </a:r>
            <a:r>
              <a:rPr dirty="0" err="1"/>
              <a:t>poursuivre</a:t>
            </a:r>
            <a:r>
              <a:rPr dirty="0"/>
              <a:t> et </a:t>
            </a:r>
            <a:r>
              <a:rPr dirty="0" err="1"/>
              <a:t>à</a:t>
            </a:r>
            <a:r>
              <a:rPr dirty="0"/>
              <a:t> </a:t>
            </a:r>
            <a:r>
              <a:rPr dirty="0" err="1"/>
              <a:t>obtenir</a:t>
            </a:r>
            <a:r>
              <a:rPr dirty="0"/>
              <a:t> des </a:t>
            </a:r>
            <a:r>
              <a:rPr dirty="0" err="1"/>
              <a:t>récompenses</a:t>
            </a:r>
            <a:endParaRPr dirty="0"/>
          </a:p>
          <a:p>
            <a:r>
              <a:rPr dirty="0"/>
              <a:t>Circuit de la motivation et de la </a:t>
            </a:r>
            <a:r>
              <a:rPr dirty="0" err="1"/>
              <a:t>récompense</a:t>
            </a:r>
            <a:endParaRPr dirty="0"/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Le cerveau de l’amou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2267711">
              <a:defRPr sz="7812" spc="-78"/>
            </a:lvl1pPr>
          </a:lstStyle>
          <a:p>
            <a:r>
              <a:rPr dirty="0" err="1"/>
              <a:t>L’amour</a:t>
            </a:r>
            <a:endParaRPr dirty="0"/>
          </a:p>
        </p:txBody>
      </p:sp>
      <p:pic>
        <p:nvPicPr>
          <p:cNvPr id="289" name="Le cerveau de l'amour sans texte.png" descr="Le cerveau de l'amour sans texte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2646" r="2646"/>
          <a:stretch>
            <a:fillRect/>
          </a:stretch>
        </p:blipFill>
        <p:spPr>
          <a:xfrm>
            <a:off x="6096323" y="635000"/>
            <a:ext cx="5461001" cy="5588000"/>
          </a:xfrm>
          <a:prstGeom prst="rect">
            <a:avLst/>
          </a:prstGeom>
        </p:spPr>
      </p:pic>
      <p:sp>
        <p:nvSpPr>
          <p:cNvPr id="290" name="Structures et chimie"/>
          <p:cNvSpPr txBox="1">
            <a:spLocks noGrp="1"/>
          </p:cNvSpPr>
          <p:nvPr>
            <p:ph type="body" idx="22"/>
          </p:nvPr>
        </p:nvSpPr>
        <p:spPr>
          <a:xfrm>
            <a:off x="608608" y="1189972"/>
            <a:ext cx="4878785" cy="416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fontScale="92500" lnSpcReduction="20000"/>
          </a:bodyPr>
          <a:lstStyle/>
          <a:p>
            <a:r>
              <a:t>Structures et chimie</a:t>
            </a:r>
          </a:p>
        </p:txBody>
      </p:sp>
      <p:sp>
        <p:nvSpPr>
          <p:cNvPr id="291" name="La soupe chimique de l’amour: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La </a:t>
            </a:r>
            <a:r>
              <a:rPr dirty="0" err="1"/>
              <a:t>soupe</a:t>
            </a:r>
            <a:r>
              <a:rPr dirty="0"/>
              <a:t> </a:t>
            </a:r>
            <a:r>
              <a:rPr dirty="0" err="1"/>
              <a:t>chimique</a:t>
            </a:r>
            <a:r>
              <a:rPr dirty="0"/>
              <a:t> de </a:t>
            </a:r>
            <a:r>
              <a:rPr dirty="0" err="1"/>
              <a:t>l’amour</a:t>
            </a:r>
            <a:r>
              <a:rPr dirty="0"/>
              <a:t>:</a:t>
            </a:r>
          </a:p>
          <a:p>
            <a:r>
              <a:rPr dirty="0"/>
              <a:t>Valse </a:t>
            </a:r>
            <a:r>
              <a:rPr dirty="0" err="1"/>
              <a:t>durant</a:t>
            </a:r>
            <a:r>
              <a:rPr dirty="0"/>
              <a:t> </a:t>
            </a:r>
            <a:r>
              <a:rPr dirty="0" err="1"/>
              <a:t>l’amour</a:t>
            </a:r>
            <a:r>
              <a:rPr dirty="0"/>
              <a:t> </a:t>
            </a:r>
            <a:r>
              <a:rPr dirty="0" err="1"/>
              <a:t>fou</a:t>
            </a:r>
            <a:r>
              <a:rPr dirty="0"/>
              <a:t>…</a:t>
            </a:r>
          </a:p>
          <a:p>
            <a:r>
              <a:rPr b="1" dirty="0"/>
              <a:t>Cortisol</a:t>
            </a:r>
          </a:p>
          <a:p>
            <a:r>
              <a:rPr b="1" dirty="0" err="1"/>
              <a:t>Sérotonine</a:t>
            </a:r>
            <a:endParaRPr b="1" dirty="0"/>
          </a:p>
          <a:p>
            <a:r>
              <a:rPr b="1" dirty="0" err="1"/>
              <a:t>Ocytocine</a:t>
            </a:r>
            <a:endParaRPr b="1" dirty="0"/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3D8B681-7CAB-0149-C6CB-1D141449C2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" r="6890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CCD5258-727D-A86A-AF57-C49690111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fr-CA" sz="4000" dirty="0"/>
              <a:t>Le cerveau et l’étude d’impact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18FD087-DFCD-B512-619A-48659F96F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400" dirty="0"/>
              <a:t>Quelle que </a:t>
            </a:r>
            <a:r>
              <a:rPr lang="en-US" sz="2400" dirty="0" err="1"/>
              <a:t>soit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</a:t>
            </a:r>
            <a:r>
              <a:rPr lang="en-US" sz="2400" b="1" dirty="0"/>
              <a:t>longueur</a:t>
            </a:r>
            <a:r>
              <a:rPr lang="en-US" sz="2400" dirty="0"/>
              <a:t>,</a:t>
            </a:r>
          </a:p>
          <a:p>
            <a:r>
              <a:rPr lang="en-US" sz="2400" dirty="0"/>
              <a:t>Quelle que </a:t>
            </a:r>
            <a:r>
              <a:rPr lang="en-US" sz="2400" dirty="0" err="1"/>
              <a:t>soit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</a:t>
            </a:r>
            <a:r>
              <a:rPr lang="en-US" sz="2400" b="1" dirty="0" err="1"/>
              <a:t>simplicité</a:t>
            </a:r>
            <a:r>
              <a:rPr lang="en-US" sz="2400" dirty="0"/>
              <a:t>: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On </a:t>
            </a:r>
            <a:r>
              <a:rPr lang="en-US" sz="2400" dirty="0" err="1"/>
              <a:t>en</a:t>
            </a:r>
            <a:r>
              <a:rPr lang="en-US" sz="2400" dirty="0"/>
              <a:t> a </a:t>
            </a:r>
            <a:r>
              <a:rPr lang="en-US" sz="2400" b="1" dirty="0" err="1"/>
              <a:t>peur</a:t>
            </a:r>
            <a:endParaRPr lang="en-US" sz="2400" b="1" dirty="0"/>
          </a:p>
          <a:p>
            <a:r>
              <a:rPr lang="en-US" sz="2400" dirty="0"/>
              <a:t>On </a:t>
            </a:r>
            <a:r>
              <a:rPr lang="en-US" sz="2400" b="1" dirty="0" err="1"/>
              <a:t>aime</a:t>
            </a:r>
            <a:endParaRPr lang="en-US" sz="2400" b="1" dirty="0"/>
          </a:p>
          <a:p>
            <a:r>
              <a:rPr lang="en-US" sz="2400" dirty="0"/>
              <a:t>On </a:t>
            </a:r>
            <a:r>
              <a:rPr lang="en-US" sz="2400" b="1" dirty="0" err="1"/>
              <a:t>hait</a:t>
            </a:r>
            <a:endParaRPr lang="en-US" sz="2400" b="1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985876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E5A044-C142-FEBF-4665-D07888181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Mieux communiquer l’étude d’impact…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B1D74BD-228F-92FC-A8A6-7F1568E1F4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J’ai animé un vaste chantier de l’AQÉI sur le sujet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62DAF98-FA2F-C186-4B09-D2AE8EA65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573867"/>
            <a:ext cx="7453489" cy="39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863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E5A044-C142-FEBF-4665-D07888181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Mieux communiquer l’étude d’impact…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B1D74BD-228F-92FC-A8A6-7F1568E1F4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J’ai animé un vaste chantier de l’AQÉI sur le sujet</a:t>
            </a:r>
          </a:p>
          <a:p>
            <a:r>
              <a:rPr lang="fr-CA" dirty="0"/>
              <a:t>Le </a:t>
            </a:r>
            <a:r>
              <a:rPr lang="fr-CA" dirty="0" err="1"/>
              <a:t>concensus</a:t>
            </a:r>
            <a:r>
              <a:rPr lang="fr-CA" dirty="0"/>
              <a:t>?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931695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3D8B681-7CAB-0149-C6CB-1D141449C2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" r="6890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CCD5258-727D-A86A-AF57-C49690111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fr-CA" sz="4000"/>
              <a:t>Le cerveau et l’étude d’impact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18FD087-DFCD-B512-619A-48659F96F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400" dirty="0"/>
              <a:t>Quelle que </a:t>
            </a:r>
            <a:r>
              <a:rPr lang="en-US" sz="2400" dirty="0" err="1"/>
              <a:t>soit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longueur,</a:t>
            </a:r>
          </a:p>
          <a:p>
            <a:r>
              <a:rPr lang="en-US" sz="2400" dirty="0"/>
              <a:t>Quelle que </a:t>
            </a:r>
            <a:r>
              <a:rPr lang="en-US" sz="2400" dirty="0" err="1"/>
              <a:t>soit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</a:t>
            </a:r>
            <a:r>
              <a:rPr lang="en-US" sz="2400" dirty="0" err="1"/>
              <a:t>simplicité</a:t>
            </a:r>
            <a:r>
              <a:rPr lang="en-US" sz="2400" dirty="0"/>
              <a:t>: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On </a:t>
            </a:r>
            <a:r>
              <a:rPr lang="en-US" sz="2400" dirty="0" err="1"/>
              <a:t>en</a:t>
            </a:r>
            <a:r>
              <a:rPr lang="en-US" sz="2400" dirty="0"/>
              <a:t> a </a:t>
            </a:r>
            <a:r>
              <a:rPr lang="en-US" sz="2400" b="1" dirty="0" err="1"/>
              <a:t>peur</a:t>
            </a:r>
            <a:endParaRPr lang="en-US" sz="2400" b="1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129883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E5A044-C142-FEBF-4665-D07888181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Mieux communiquer l’étude d’impact…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B1D74BD-228F-92FC-A8A6-7F1568E1F4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J’ai animé un vaste chantier de l’AQÉI sur le sujet</a:t>
            </a:r>
          </a:p>
          <a:p>
            <a:r>
              <a:rPr lang="fr-CA" dirty="0"/>
              <a:t>Le </a:t>
            </a:r>
            <a:r>
              <a:rPr lang="fr-CA" dirty="0" err="1"/>
              <a:t>concensus</a:t>
            </a:r>
            <a:r>
              <a:rPr lang="fr-CA" dirty="0"/>
              <a:t>?</a:t>
            </a:r>
          </a:p>
          <a:p>
            <a:pPr marL="0" indent="0">
              <a:buNone/>
            </a:pPr>
            <a:endParaRPr lang="fr-CA" dirty="0"/>
          </a:p>
          <a:p>
            <a:r>
              <a:rPr lang="fr-CA" dirty="0"/>
              <a:t>Elles sont trop volumineuses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8205896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E5A044-C142-FEBF-4665-D07888181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Mieux communiquer l’étude d’impact…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B1D74BD-228F-92FC-A8A6-7F1568E1F4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J’ai animé un vaste chantier de l’AQÉI sur le sujet</a:t>
            </a:r>
          </a:p>
          <a:p>
            <a:r>
              <a:rPr lang="fr-CA" dirty="0"/>
              <a:t>Le </a:t>
            </a:r>
            <a:r>
              <a:rPr lang="fr-CA" dirty="0" err="1"/>
              <a:t>concensus</a:t>
            </a:r>
            <a:r>
              <a:rPr lang="fr-CA" dirty="0"/>
              <a:t>?</a:t>
            </a:r>
          </a:p>
          <a:p>
            <a:pPr marL="0" indent="0">
              <a:buNone/>
            </a:pPr>
            <a:endParaRPr lang="fr-CA" dirty="0"/>
          </a:p>
          <a:p>
            <a:r>
              <a:rPr lang="fr-CA" dirty="0">
                <a:solidFill>
                  <a:schemeClr val="bg1">
                    <a:lumMod val="65000"/>
                  </a:schemeClr>
                </a:solidFill>
              </a:rPr>
              <a:t>Elles sont trop volumineuses</a:t>
            </a:r>
          </a:p>
          <a:p>
            <a:r>
              <a:rPr lang="fr-CA" dirty="0"/>
              <a:t>On doit faire un résumé plus accessible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0620214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E5A044-C142-FEBF-4665-D07888181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Mieux communiquer l’étude d’impact…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B1D74BD-228F-92FC-A8A6-7F1568E1F4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J’ai animé un vaste chantier de l’AQÉI sur le sujet</a:t>
            </a:r>
          </a:p>
          <a:p>
            <a:r>
              <a:rPr lang="fr-CA" dirty="0"/>
              <a:t>Le </a:t>
            </a:r>
            <a:r>
              <a:rPr lang="fr-CA" dirty="0" err="1"/>
              <a:t>concensus</a:t>
            </a:r>
            <a:r>
              <a:rPr lang="fr-CA" dirty="0"/>
              <a:t>?</a:t>
            </a:r>
          </a:p>
          <a:p>
            <a:pPr marL="0" indent="0">
              <a:buNone/>
            </a:pPr>
            <a:endParaRPr lang="fr-CA" dirty="0"/>
          </a:p>
          <a:p>
            <a:r>
              <a:rPr lang="fr-CA" dirty="0">
                <a:solidFill>
                  <a:schemeClr val="bg1">
                    <a:lumMod val="65000"/>
                  </a:schemeClr>
                </a:solidFill>
              </a:rPr>
              <a:t>Elles sont trop volumineuses</a:t>
            </a:r>
          </a:p>
          <a:p>
            <a:r>
              <a:rPr lang="fr-CA" dirty="0">
                <a:solidFill>
                  <a:schemeClr val="bg1">
                    <a:lumMod val="65000"/>
                  </a:schemeClr>
                </a:solidFill>
              </a:rPr>
              <a:t>On doit faire un résumé plus accessible</a:t>
            </a:r>
          </a:p>
          <a:p>
            <a:r>
              <a:rPr lang="fr-CA" dirty="0"/>
              <a:t>L’approche doit être par enjeux sans oublié le développement durable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6144036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E5A044-C142-FEBF-4665-D07888181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Mieux communiquer l’étude d’impact…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B1D74BD-228F-92FC-A8A6-7F1568E1F4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J’ai animé un vaste chantier de l’AQÉI sur le sujet</a:t>
            </a:r>
          </a:p>
          <a:p>
            <a:r>
              <a:rPr lang="fr-CA" dirty="0"/>
              <a:t>Le </a:t>
            </a:r>
            <a:r>
              <a:rPr lang="fr-CA" dirty="0" err="1"/>
              <a:t>concensus</a:t>
            </a:r>
            <a:r>
              <a:rPr lang="fr-CA" dirty="0"/>
              <a:t>?</a:t>
            </a:r>
          </a:p>
          <a:p>
            <a:pPr marL="0" indent="0">
              <a:buNone/>
            </a:pPr>
            <a:endParaRPr lang="fr-CA" dirty="0"/>
          </a:p>
          <a:p>
            <a:r>
              <a:rPr lang="fr-CA" dirty="0">
                <a:solidFill>
                  <a:schemeClr val="bg1">
                    <a:lumMod val="65000"/>
                  </a:schemeClr>
                </a:solidFill>
              </a:rPr>
              <a:t>Elles sont trop volumineuses</a:t>
            </a:r>
          </a:p>
          <a:p>
            <a:r>
              <a:rPr lang="fr-CA" dirty="0">
                <a:solidFill>
                  <a:schemeClr val="bg1">
                    <a:lumMod val="65000"/>
                  </a:schemeClr>
                </a:solidFill>
              </a:rPr>
              <a:t>On doit faire un résumé plus accessible</a:t>
            </a:r>
          </a:p>
          <a:p>
            <a:r>
              <a:rPr lang="fr-CA" dirty="0">
                <a:solidFill>
                  <a:schemeClr val="bg1">
                    <a:lumMod val="65000"/>
                  </a:schemeClr>
                </a:solidFill>
              </a:rPr>
              <a:t>L’approche doit être par enjeux sans oublié le développement durable</a:t>
            </a:r>
          </a:p>
          <a:p>
            <a:r>
              <a:rPr lang="fr-CA" dirty="0"/>
              <a:t>Pour l’avenir, tendre vers le numérique et l’interactivité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0096738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934A4-4834-1751-3793-AAD696685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Mieux communiquer l’étude d’impact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930B0C-D69A-B008-EAB6-C780C4589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 sz="4000" dirty="0"/>
              <a:t>				La peur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endParaRPr lang="fr-C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2DFA735-4C47-3CD2-D9CE-7362B134A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158" y="2581275"/>
            <a:ext cx="5880100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658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934A4-4834-1751-3793-AAD696685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Mieux communiquer l’étude d’impact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930B0C-D69A-B008-EAB6-C780C4589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 sz="4000" dirty="0"/>
              <a:t>				La peur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r>
              <a:rPr lang="fr-CA" dirty="0"/>
              <a:t>Le </a:t>
            </a:r>
            <a:r>
              <a:rPr lang="fr-CA" b="1" dirty="0"/>
              <a:t>public</a:t>
            </a:r>
            <a:r>
              <a:rPr lang="fr-CA" dirty="0"/>
              <a:t> a peur des études d’impact : 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3163358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934A4-4834-1751-3793-AAD696685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Mieux communiquer l’étude d’impact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930B0C-D69A-B008-EAB6-C780C4589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 sz="4000" dirty="0"/>
              <a:t>				La peur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r>
              <a:rPr lang="fr-CA" dirty="0"/>
              <a:t>Le </a:t>
            </a:r>
            <a:r>
              <a:rPr lang="fr-CA" b="1" dirty="0"/>
              <a:t>public</a:t>
            </a:r>
            <a:r>
              <a:rPr lang="fr-CA" dirty="0"/>
              <a:t> a peur des études d’impact : </a:t>
            </a:r>
          </a:p>
          <a:p>
            <a:pPr marL="0" indent="0">
              <a:buNone/>
            </a:pPr>
            <a:endParaRPr lang="fr-CA" dirty="0"/>
          </a:p>
          <a:p>
            <a:r>
              <a:rPr lang="fr-CA" dirty="0"/>
              <a:t>leur taille </a:t>
            </a:r>
          </a:p>
          <a:p>
            <a:pPr marL="0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5432945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934A4-4834-1751-3793-AAD696685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Mieux communiquer l’étude d’impact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930B0C-D69A-B008-EAB6-C780C4589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 sz="4000" dirty="0"/>
              <a:t>				La peur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r>
              <a:rPr lang="fr-CA" dirty="0"/>
              <a:t>Le </a:t>
            </a:r>
            <a:r>
              <a:rPr lang="fr-CA" b="1" dirty="0"/>
              <a:t>public</a:t>
            </a:r>
            <a:r>
              <a:rPr lang="fr-CA" dirty="0"/>
              <a:t> a peur des études d’impact : </a:t>
            </a:r>
          </a:p>
          <a:p>
            <a:pPr marL="0" indent="0">
              <a:buNone/>
            </a:pPr>
            <a:endParaRPr lang="fr-CA" dirty="0"/>
          </a:p>
          <a:p>
            <a:r>
              <a:rPr lang="fr-CA" dirty="0"/>
              <a:t>leur taille </a:t>
            </a:r>
          </a:p>
          <a:p>
            <a:r>
              <a:rPr lang="fr-CA" dirty="0"/>
              <a:t>leur complexité</a:t>
            </a:r>
          </a:p>
          <a:p>
            <a:pPr marL="0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2904152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934A4-4834-1751-3793-AAD696685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Mieux communiquer l’étude d’impact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930B0C-D69A-B008-EAB6-C780C4589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 sz="4000" dirty="0"/>
              <a:t>				La peur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r>
              <a:rPr lang="fr-CA" dirty="0"/>
              <a:t>Le </a:t>
            </a:r>
            <a:r>
              <a:rPr lang="fr-CA" b="1" dirty="0"/>
              <a:t>public</a:t>
            </a:r>
            <a:r>
              <a:rPr lang="fr-CA" dirty="0"/>
              <a:t> a peur des études d’impact : </a:t>
            </a:r>
          </a:p>
          <a:p>
            <a:pPr marL="0" indent="0">
              <a:buNone/>
            </a:pPr>
            <a:endParaRPr lang="fr-CA" dirty="0"/>
          </a:p>
          <a:p>
            <a:r>
              <a:rPr lang="fr-CA" dirty="0"/>
              <a:t>leur taille </a:t>
            </a:r>
          </a:p>
          <a:p>
            <a:r>
              <a:rPr lang="fr-CA" dirty="0"/>
              <a:t>leur complexité</a:t>
            </a:r>
          </a:p>
          <a:p>
            <a:r>
              <a:rPr lang="fr-CA" dirty="0"/>
              <a:t>le jargon technique et scientifique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6653628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934A4-4834-1751-3793-AAD696685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Mieux communiquer l’étude d’impact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930B0C-D69A-B008-EAB6-C780C4589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 sz="4000" dirty="0"/>
              <a:t>				La peur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r>
              <a:rPr lang="fr-CA" dirty="0"/>
              <a:t>Les </a:t>
            </a:r>
            <a:r>
              <a:rPr lang="fr-CA" b="1" dirty="0"/>
              <a:t>auteurs</a:t>
            </a:r>
            <a:r>
              <a:rPr lang="fr-CA" dirty="0"/>
              <a:t> des études d’impact ont peur :</a:t>
            </a:r>
          </a:p>
          <a:p>
            <a:pPr marL="0" indent="0">
              <a:buNone/>
            </a:pPr>
            <a:endParaRPr lang="fr-CA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016669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3D8B681-7CAB-0149-C6CB-1D141449C2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" r="6890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CCD5258-727D-A86A-AF57-C49690111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fr-CA" sz="4000"/>
              <a:t>Le cerveau et l’étude d’impact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18FD087-DFCD-B512-619A-48659F96F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400" dirty="0"/>
              <a:t>Quelle que </a:t>
            </a:r>
            <a:r>
              <a:rPr lang="en-US" sz="2400" dirty="0" err="1"/>
              <a:t>soit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longueur,</a:t>
            </a:r>
          </a:p>
          <a:p>
            <a:r>
              <a:rPr lang="en-US" sz="2400" dirty="0"/>
              <a:t>Quelle que </a:t>
            </a:r>
            <a:r>
              <a:rPr lang="en-US" sz="2400" dirty="0" err="1"/>
              <a:t>soit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</a:t>
            </a:r>
            <a:r>
              <a:rPr lang="en-US" sz="2400" dirty="0" err="1"/>
              <a:t>simplicité</a:t>
            </a:r>
            <a:r>
              <a:rPr lang="en-US" sz="2400" dirty="0"/>
              <a:t>: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On </a:t>
            </a:r>
            <a:r>
              <a:rPr lang="en-US" sz="2400" dirty="0" err="1"/>
              <a:t>en</a:t>
            </a:r>
            <a:r>
              <a:rPr lang="en-US" sz="2400" dirty="0"/>
              <a:t> a </a:t>
            </a:r>
            <a:r>
              <a:rPr lang="en-US" sz="2400" b="1" dirty="0" err="1"/>
              <a:t>peur</a:t>
            </a:r>
            <a:endParaRPr lang="en-US" sz="2400" b="1" dirty="0"/>
          </a:p>
          <a:p>
            <a:r>
              <a:rPr lang="en-US" sz="2400" dirty="0"/>
              <a:t>On </a:t>
            </a:r>
            <a:r>
              <a:rPr lang="en-US" sz="2400" b="1" dirty="0" err="1"/>
              <a:t>aime</a:t>
            </a:r>
            <a:endParaRPr lang="en-US" sz="2400" b="1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849584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934A4-4834-1751-3793-AAD696685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Mieux communiquer l’étude d’impact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930B0C-D69A-B008-EAB6-C780C4589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 sz="4000" dirty="0"/>
              <a:t>				La peur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r>
              <a:rPr lang="fr-CA" dirty="0"/>
              <a:t>Les </a:t>
            </a:r>
            <a:r>
              <a:rPr lang="fr-CA" b="1" dirty="0"/>
              <a:t>auteurs</a:t>
            </a:r>
            <a:r>
              <a:rPr lang="fr-CA" dirty="0"/>
              <a:t> des études d’impact ont peur :</a:t>
            </a:r>
          </a:p>
          <a:p>
            <a:pPr marL="0" indent="0">
              <a:buNone/>
            </a:pPr>
            <a:endParaRPr lang="fr-CA" dirty="0"/>
          </a:p>
          <a:p>
            <a:r>
              <a:rPr lang="fr-CA" dirty="0"/>
              <a:t>leur taille (de la réduire)</a:t>
            </a:r>
          </a:p>
          <a:p>
            <a:pPr marL="0" indent="0">
              <a:buNone/>
            </a:pPr>
            <a:endParaRPr lang="fr-CA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955813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934A4-4834-1751-3793-AAD696685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Mieux communiquer l’étude d’impact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930B0C-D69A-B008-EAB6-C780C4589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 sz="4000" dirty="0"/>
              <a:t>				La peur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r>
              <a:rPr lang="fr-CA" dirty="0"/>
              <a:t>Les </a:t>
            </a:r>
            <a:r>
              <a:rPr lang="fr-CA" b="1" dirty="0"/>
              <a:t>auteurs</a:t>
            </a:r>
            <a:r>
              <a:rPr lang="fr-CA" dirty="0"/>
              <a:t> des études d’impact ont peur :</a:t>
            </a:r>
          </a:p>
          <a:p>
            <a:pPr marL="0" indent="0">
              <a:buNone/>
            </a:pPr>
            <a:endParaRPr lang="fr-CA" dirty="0"/>
          </a:p>
          <a:p>
            <a:r>
              <a:rPr lang="fr-CA" dirty="0"/>
              <a:t>leur taille (de la réduire)</a:t>
            </a:r>
          </a:p>
          <a:p>
            <a:r>
              <a:rPr lang="fr-CA" dirty="0"/>
              <a:t>leur complexité (de la simplifier)</a:t>
            </a:r>
          </a:p>
          <a:p>
            <a:pPr marL="0" indent="0">
              <a:buNone/>
            </a:pPr>
            <a:endParaRPr lang="fr-CA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842887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934A4-4834-1751-3793-AAD696685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Mieux communiquer l’étude d’impact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930B0C-D69A-B008-EAB6-C780C4589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 sz="4000" dirty="0"/>
              <a:t>				La peur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r>
              <a:rPr lang="fr-CA" dirty="0"/>
              <a:t>Les </a:t>
            </a:r>
            <a:r>
              <a:rPr lang="fr-CA" b="1" dirty="0"/>
              <a:t>auteurs</a:t>
            </a:r>
            <a:r>
              <a:rPr lang="fr-CA" dirty="0"/>
              <a:t> des études d’impact ont peur :</a:t>
            </a:r>
          </a:p>
          <a:p>
            <a:pPr marL="0" indent="0">
              <a:buNone/>
            </a:pPr>
            <a:endParaRPr lang="fr-CA" dirty="0"/>
          </a:p>
          <a:p>
            <a:r>
              <a:rPr lang="fr-CA" dirty="0"/>
              <a:t>leur taille (de la réduire)</a:t>
            </a:r>
          </a:p>
          <a:p>
            <a:r>
              <a:rPr lang="fr-CA" dirty="0"/>
              <a:t>leur complexité (de la simplifier)</a:t>
            </a:r>
          </a:p>
          <a:p>
            <a:r>
              <a:rPr lang="fr-CA" dirty="0"/>
              <a:t>le jargon technique et scientifique (de l’éliminer)</a:t>
            </a:r>
          </a:p>
          <a:p>
            <a:pPr marL="0" indent="0">
              <a:buNone/>
            </a:pPr>
            <a:endParaRPr lang="fr-CA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2524958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934A4-4834-1751-3793-AAD696685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Mieux communiquer l’étude d’impact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930B0C-D69A-B008-EAB6-C780C4589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 sz="4000" dirty="0"/>
              <a:t>				L’amour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endParaRPr lang="fr-C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3E82002-5BC7-2D8F-959E-C89D28171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040" y="2871216"/>
            <a:ext cx="3338576" cy="344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339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934A4-4834-1751-3793-AAD696685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Mieux communiquer l’étude d’impact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930B0C-D69A-B008-EAB6-C780C4589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 sz="4000" dirty="0"/>
              <a:t>				L’amour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r>
              <a:rPr lang="fr-CA" dirty="0"/>
              <a:t>Le </a:t>
            </a:r>
            <a:r>
              <a:rPr lang="fr-CA" b="1" dirty="0"/>
              <a:t>public</a:t>
            </a:r>
            <a:r>
              <a:rPr lang="fr-CA" dirty="0"/>
              <a:t> aimera les études d’impact : </a:t>
            </a:r>
          </a:p>
          <a:p>
            <a:pPr marL="0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5252567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934A4-4834-1751-3793-AAD696685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Mieux communiquer l’étude d’impact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930B0C-D69A-B008-EAB6-C780C4589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 sz="4000" dirty="0"/>
              <a:t>				L’amour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r>
              <a:rPr lang="fr-CA" dirty="0"/>
              <a:t>Le </a:t>
            </a:r>
            <a:r>
              <a:rPr lang="fr-CA" b="1" dirty="0"/>
              <a:t>public</a:t>
            </a:r>
            <a:r>
              <a:rPr lang="fr-CA" dirty="0"/>
              <a:t> aimera les études d’impact : </a:t>
            </a:r>
          </a:p>
          <a:p>
            <a:pPr marL="0" indent="0">
              <a:buNone/>
            </a:pPr>
            <a:endParaRPr lang="fr-CA" dirty="0"/>
          </a:p>
          <a:p>
            <a:r>
              <a:rPr lang="fr-CA" dirty="0"/>
              <a:t>Si elles sont concises</a:t>
            </a:r>
          </a:p>
        </p:txBody>
      </p:sp>
    </p:spTree>
    <p:extLst>
      <p:ext uri="{BB962C8B-B14F-4D97-AF65-F5344CB8AC3E}">
        <p14:creationId xmlns:p14="http://schemas.microsoft.com/office/powerpoint/2010/main" val="35623613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934A4-4834-1751-3793-AAD696685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Mieux communiquer l’étude d’impact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930B0C-D69A-B008-EAB6-C780C4589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 sz="4000" dirty="0"/>
              <a:t>				L’amour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r>
              <a:rPr lang="fr-CA" dirty="0"/>
              <a:t>Le </a:t>
            </a:r>
            <a:r>
              <a:rPr lang="fr-CA" b="1" dirty="0"/>
              <a:t>public</a:t>
            </a:r>
            <a:r>
              <a:rPr lang="fr-CA" dirty="0"/>
              <a:t> aimera les études d’impact : </a:t>
            </a:r>
          </a:p>
          <a:p>
            <a:pPr marL="0" indent="0">
              <a:buNone/>
            </a:pPr>
            <a:endParaRPr lang="fr-CA" dirty="0"/>
          </a:p>
          <a:p>
            <a:r>
              <a:rPr lang="fr-CA" dirty="0"/>
              <a:t>Si elles sont concises</a:t>
            </a:r>
          </a:p>
          <a:p>
            <a:r>
              <a:rPr lang="fr-CA" dirty="0"/>
              <a:t>Si elles sont simples à comprendre et à consulter</a:t>
            </a:r>
          </a:p>
        </p:txBody>
      </p:sp>
    </p:spTree>
    <p:extLst>
      <p:ext uri="{BB962C8B-B14F-4D97-AF65-F5344CB8AC3E}">
        <p14:creationId xmlns:p14="http://schemas.microsoft.com/office/powerpoint/2010/main" val="23675921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934A4-4834-1751-3793-AAD696685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Mieux communiquer l’étude d’impact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930B0C-D69A-B008-EAB6-C780C4589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 sz="4000" dirty="0"/>
              <a:t>				L’amour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r>
              <a:rPr lang="fr-CA" dirty="0"/>
              <a:t>Le </a:t>
            </a:r>
            <a:r>
              <a:rPr lang="fr-CA" b="1" dirty="0"/>
              <a:t>public</a:t>
            </a:r>
            <a:r>
              <a:rPr lang="fr-CA" dirty="0"/>
              <a:t> aimera les études d’impact : </a:t>
            </a:r>
          </a:p>
          <a:p>
            <a:pPr marL="0" indent="0">
              <a:buNone/>
            </a:pPr>
            <a:endParaRPr lang="fr-CA" dirty="0"/>
          </a:p>
          <a:p>
            <a:r>
              <a:rPr lang="fr-CA" dirty="0"/>
              <a:t>Si elles sont concises</a:t>
            </a:r>
          </a:p>
          <a:p>
            <a:r>
              <a:rPr lang="fr-CA" dirty="0"/>
              <a:t>Si elles sont simples à comprendre et à consulter</a:t>
            </a:r>
          </a:p>
          <a:p>
            <a:r>
              <a:rPr lang="fr-CA" dirty="0"/>
              <a:t>Si elles sont écrites de façon vulgarisées</a:t>
            </a:r>
          </a:p>
        </p:txBody>
      </p:sp>
    </p:spTree>
    <p:extLst>
      <p:ext uri="{BB962C8B-B14F-4D97-AF65-F5344CB8AC3E}">
        <p14:creationId xmlns:p14="http://schemas.microsoft.com/office/powerpoint/2010/main" val="12384729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934A4-4834-1751-3793-AAD696685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Mieux communiquer l’étude d’impact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930B0C-D69A-B008-EAB6-C780C4589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 sz="4000" dirty="0"/>
              <a:t>				L’amour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r>
              <a:rPr lang="fr-CA" dirty="0"/>
              <a:t>Les </a:t>
            </a:r>
            <a:r>
              <a:rPr lang="fr-CA" b="1" dirty="0"/>
              <a:t>auteurs</a:t>
            </a:r>
            <a:r>
              <a:rPr lang="fr-CA" dirty="0"/>
              <a:t> des études d’impact aiment :</a:t>
            </a:r>
          </a:p>
          <a:p>
            <a:pPr marL="0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8836673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934A4-4834-1751-3793-AAD696685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Mieux communiquer l’étude d’impact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930B0C-D69A-B008-EAB6-C780C4589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 sz="4000" dirty="0"/>
              <a:t>				L’amour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r>
              <a:rPr lang="fr-CA" dirty="0"/>
              <a:t>Les </a:t>
            </a:r>
            <a:r>
              <a:rPr lang="fr-CA" b="1" dirty="0"/>
              <a:t>auteurs</a:t>
            </a:r>
            <a:r>
              <a:rPr lang="fr-CA" dirty="0"/>
              <a:t> des études d’impact aiment :</a:t>
            </a:r>
          </a:p>
          <a:p>
            <a:pPr marL="0" indent="0">
              <a:buNone/>
            </a:pPr>
            <a:endParaRPr lang="fr-CA" dirty="0"/>
          </a:p>
          <a:p>
            <a:r>
              <a:rPr lang="fr-CA" dirty="0"/>
              <a:t>Tout analyser, tout étudier et ne rien oublier</a:t>
            </a:r>
          </a:p>
        </p:txBody>
      </p:sp>
    </p:spTree>
    <p:extLst>
      <p:ext uri="{BB962C8B-B14F-4D97-AF65-F5344CB8AC3E}">
        <p14:creationId xmlns:p14="http://schemas.microsoft.com/office/powerpoint/2010/main" val="2684006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3D8B681-7CAB-0149-C6CB-1D141449C2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" r="6890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CCD5258-727D-A86A-AF57-C49690111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fr-CA" sz="4000"/>
              <a:t>Le cerveau et l’étude d’impact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18FD087-DFCD-B512-619A-48659F96F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400" dirty="0"/>
              <a:t>Quelle que </a:t>
            </a:r>
            <a:r>
              <a:rPr lang="en-US" sz="2400" dirty="0" err="1"/>
              <a:t>soit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longueur,</a:t>
            </a:r>
          </a:p>
          <a:p>
            <a:r>
              <a:rPr lang="en-US" sz="2400" dirty="0"/>
              <a:t>Quelle que </a:t>
            </a:r>
            <a:r>
              <a:rPr lang="en-US" sz="2400" dirty="0" err="1"/>
              <a:t>soit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</a:t>
            </a:r>
            <a:r>
              <a:rPr lang="en-US" sz="2400" dirty="0" err="1"/>
              <a:t>simplicité</a:t>
            </a:r>
            <a:r>
              <a:rPr lang="en-US" sz="2400" dirty="0"/>
              <a:t>: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On </a:t>
            </a:r>
            <a:r>
              <a:rPr lang="en-US" sz="2400" dirty="0" err="1"/>
              <a:t>en</a:t>
            </a:r>
            <a:r>
              <a:rPr lang="en-US" sz="2400" dirty="0"/>
              <a:t> a </a:t>
            </a:r>
            <a:r>
              <a:rPr lang="en-US" sz="2400" b="1" dirty="0" err="1"/>
              <a:t>peur</a:t>
            </a:r>
            <a:endParaRPr lang="en-US" sz="2400" b="1" dirty="0"/>
          </a:p>
          <a:p>
            <a:r>
              <a:rPr lang="en-US" sz="2400" dirty="0"/>
              <a:t>On </a:t>
            </a:r>
            <a:r>
              <a:rPr lang="en-US" sz="2400" b="1" dirty="0" err="1"/>
              <a:t>aime</a:t>
            </a:r>
            <a:endParaRPr lang="en-US" sz="2400" b="1" dirty="0"/>
          </a:p>
          <a:p>
            <a:r>
              <a:rPr lang="en-US" sz="2400" dirty="0"/>
              <a:t>On </a:t>
            </a:r>
            <a:r>
              <a:rPr lang="en-US" sz="2400" b="1" dirty="0" err="1"/>
              <a:t>hait</a:t>
            </a:r>
            <a:endParaRPr lang="en-US" sz="2400" b="1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5490628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934A4-4834-1751-3793-AAD696685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Mieux communiquer l’étude d’impact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930B0C-D69A-B008-EAB6-C780C4589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 sz="4000" dirty="0"/>
              <a:t>				L’amour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r>
              <a:rPr lang="fr-CA" dirty="0"/>
              <a:t>Les </a:t>
            </a:r>
            <a:r>
              <a:rPr lang="fr-CA" b="1" dirty="0"/>
              <a:t>auteurs</a:t>
            </a:r>
            <a:r>
              <a:rPr lang="fr-CA" dirty="0"/>
              <a:t> des études d’impact aiment :</a:t>
            </a:r>
          </a:p>
          <a:p>
            <a:pPr marL="0" indent="0">
              <a:buNone/>
            </a:pPr>
            <a:endParaRPr lang="fr-CA" dirty="0"/>
          </a:p>
          <a:p>
            <a:r>
              <a:rPr lang="fr-CA" dirty="0"/>
              <a:t>Tout analyser, tout étudier et ne rien oublier</a:t>
            </a:r>
          </a:p>
          <a:p>
            <a:r>
              <a:rPr lang="fr-CA" dirty="0"/>
              <a:t>Répondre à toutes les </a:t>
            </a:r>
            <a:r>
              <a:rPr lang="fr-CA" dirty="0" err="1"/>
              <a:t>exgigeances</a:t>
            </a:r>
            <a:r>
              <a:rPr lang="fr-CA" dirty="0"/>
              <a:t>, les normes et les lois</a:t>
            </a:r>
          </a:p>
        </p:txBody>
      </p:sp>
    </p:spTree>
    <p:extLst>
      <p:ext uri="{BB962C8B-B14F-4D97-AF65-F5344CB8AC3E}">
        <p14:creationId xmlns:p14="http://schemas.microsoft.com/office/powerpoint/2010/main" val="122326386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934A4-4834-1751-3793-AAD696685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Mieux communiquer l’étude d’impact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930B0C-D69A-B008-EAB6-C780C4589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 sz="4000" dirty="0"/>
              <a:t>				L’amour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r>
              <a:rPr lang="fr-CA" dirty="0"/>
              <a:t>Les </a:t>
            </a:r>
            <a:r>
              <a:rPr lang="fr-CA" b="1" dirty="0"/>
              <a:t>auteurs</a:t>
            </a:r>
            <a:r>
              <a:rPr lang="fr-CA" dirty="0"/>
              <a:t> des études d’impact aiment :</a:t>
            </a:r>
          </a:p>
          <a:p>
            <a:pPr marL="0" indent="0">
              <a:buNone/>
            </a:pPr>
            <a:endParaRPr lang="fr-CA" dirty="0"/>
          </a:p>
          <a:p>
            <a:r>
              <a:rPr lang="fr-CA" dirty="0"/>
              <a:t>Tout analyser, tout étudier et ne rien oublier</a:t>
            </a:r>
          </a:p>
          <a:p>
            <a:r>
              <a:rPr lang="fr-CA" dirty="0"/>
              <a:t>Répondre à toutes les </a:t>
            </a:r>
            <a:r>
              <a:rPr lang="fr-CA" dirty="0" err="1"/>
              <a:t>exgigeances</a:t>
            </a:r>
            <a:r>
              <a:rPr lang="fr-CA" dirty="0"/>
              <a:t>, les normes et les lois</a:t>
            </a:r>
          </a:p>
          <a:p>
            <a:r>
              <a:rPr lang="fr-CA" dirty="0"/>
              <a:t>Satisfaire son client</a:t>
            </a:r>
          </a:p>
        </p:txBody>
      </p:sp>
    </p:spTree>
    <p:extLst>
      <p:ext uri="{BB962C8B-B14F-4D97-AF65-F5344CB8AC3E}">
        <p14:creationId xmlns:p14="http://schemas.microsoft.com/office/powerpoint/2010/main" val="91201790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934A4-4834-1751-3793-AAD696685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Mieux communiquer l’étude d’impact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930B0C-D69A-B008-EAB6-C780C4589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 sz="4000" dirty="0"/>
              <a:t>				La haine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endParaRPr lang="fr-C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C43BF38-5921-F235-D1D5-7EF880480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296" y="2515806"/>
            <a:ext cx="6153912" cy="415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1615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934A4-4834-1751-3793-AAD696685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Mieux communiquer l’étude d’impact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930B0C-D69A-B008-EAB6-C780C4589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 sz="4000" dirty="0"/>
              <a:t>				La haine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r>
              <a:rPr lang="fr-CA" dirty="0"/>
              <a:t>Le </a:t>
            </a:r>
            <a:r>
              <a:rPr lang="fr-CA" b="1" dirty="0"/>
              <a:t>public</a:t>
            </a:r>
            <a:r>
              <a:rPr lang="fr-CA" dirty="0"/>
              <a:t> déteste :</a:t>
            </a:r>
          </a:p>
          <a:p>
            <a:pPr marL="0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18350954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934A4-4834-1751-3793-AAD696685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Mieux communiquer l’étude d’impact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930B0C-D69A-B008-EAB6-C780C4589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 sz="4000" dirty="0"/>
              <a:t>				La haine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r>
              <a:rPr lang="fr-CA" dirty="0"/>
              <a:t>Le </a:t>
            </a:r>
            <a:r>
              <a:rPr lang="fr-CA" b="1" dirty="0"/>
              <a:t>public</a:t>
            </a:r>
            <a:r>
              <a:rPr lang="fr-CA" dirty="0"/>
              <a:t> déteste :</a:t>
            </a:r>
          </a:p>
          <a:p>
            <a:pPr marL="0" indent="0">
              <a:buNone/>
            </a:pPr>
            <a:endParaRPr lang="fr-CA" dirty="0"/>
          </a:p>
          <a:p>
            <a:r>
              <a:rPr lang="fr-CA" dirty="0"/>
              <a:t>Ne pas comprendre</a:t>
            </a:r>
          </a:p>
        </p:txBody>
      </p:sp>
    </p:spTree>
    <p:extLst>
      <p:ext uri="{BB962C8B-B14F-4D97-AF65-F5344CB8AC3E}">
        <p14:creationId xmlns:p14="http://schemas.microsoft.com/office/powerpoint/2010/main" val="34364757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934A4-4834-1751-3793-AAD696685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Mieux communiquer l’étude d’impact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930B0C-D69A-B008-EAB6-C780C4589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 sz="4000" dirty="0"/>
              <a:t>				La haine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r>
              <a:rPr lang="fr-CA" dirty="0"/>
              <a:t>Le </a:t>
            </a:r>
            <a:r>
              <a:rPr lang="fr-CA" b="1" dirty="0"/>
              <a:t>public</a:t>
            </a:r>
            <a:r>
              <a:rPr lang="fr-CA" dirty="0"/>
              <a:t> déteste :</a:t>
            </a:r>
          </a:p>
          <a:p>
            <a:pPr marL="0" indent="0">
              <a:buNone/>
            </a:pPr>
            <a:endParaRPr lang="fr-CA" dirty="0"/>
          </a:p>
          <a:p>
            <a:r>
              <a:rPr lang="fr-CA" dirty="0"/>
              <a:t>Ne pas comprendre</a:t>
            </a:r>
          </a:p>
          <a:p>
            <a:r>
              <a:rPr lang="fr-CA" dirty="0"/>
              <a:t>Se sentir manipuler</a:t>
            </a:r>
          </a:p>
        </p:txBody>
      </p:sp>
    </p:spTree>
    <p:extLst>
      <p:ext uri="{BB962C8B-B14F-4D97-AF65-F5344CB8AC3E}">
        <p14:creationId xmlns:p14="http://schemas.microsoft.com/office/powerpoint/2010/main" val="58962612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934A4-4834-1751-3793-AAD696685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Mieux communiquer l’étude d’impact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930B0C-D69A-B008-EAB6-C780C4589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 sz="4000" dirty="0"/>
              <a:t>				La haine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r>
              <a:rPr lang="fr-CA" dirty="0"/>
              <a:t>Le </a:t>
            </a:r>
            <a:r>
              <a:rPr lang="fr-CA" b="1" dirty="0"/>
              <a:t>public</a:t>
            </a:r>
            <a:r>
              <a:rPr lang="fr-CA" dirty="0"/>
              <a:t> déteste :</a:t>
            </a:r>
          </a:p>
          <a:p>
            <a:pPr marL="0" indent="0">
              <a:buNone/>
            </a:pPr>
            <a:endParaRPr lang="fr-CA" dirty="0"/>
          </a:p>
          <a:p>
            <a:r>
              <a:rPr lang="fr-CA" dirty="0"/>
              <a:t>Ne pas comprendre</a:t>
            </a:r>
          </a:p>
          <a:p>
            <a:r>
              <a:rPr lang="fr-CA" dirty="0"/>
              <a:t>Se sentir manipuler</a:t>
            </a:r>
          </a:p>
          <a:p>
            <a:r>
              <a:rPr lang="fr-CA" dirty="0"/>
              <a:t>Voir un projet menacer sa vie</a:t>
            </a:r>
          </a:p>
        </p:txBody>
      </p:sp>
    </p:spTree>
    <p:extLst>
      <p:ext uri="{BB962C8B-B14F-4D97-AF65-F5344CB8AC3E}">
        <p14:creationId xmlns:p14="http://schemas.microsoft.com/office/powerpoint/2010/main" val="209549275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934A4-4834-1751-3793-AAD696685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Mieux communiquer l’étude d’impact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930B0C-D69A-B008-EAB6-C780C4589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 sz="4000" dirty="0"/>
              <a:t>				La haine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r>
              <a:rPr lang="fr-CA" dirty="0"/>
              <a:t>Les </a:t>
            </a:r>
            <a:r>
              <a:rPr lang="fr-CA" b="1" dirty="0"/>
              <a:t>auteurs</a:t>
            </a:r>
            <a:r>
              <a:rPr lang="fr-CA" dirty="0"/>
              <a:t> des études d’impact haïssent :</a:t>
            </a:r>
          </a:p>
          <a:p>
            <a:pPr marL="0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75360557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934A4-4834-1751-3793-AAD696685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Mieux communiquer l’étude d’impact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930B0C-D69A-B008-EAB6-C780C4589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 sz="4000" dirty="0"/>
              <a:t>				La haine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r>
              <a:rPr lang="fr-CA" dirty="0"/>
              <a:t>Les </a:t>
            </a:r>
            <a:r>
              <a:rPr lang="fr-CA" b="1" dirty="0"/>
              <a:t>auteurs</a:t>
            </a:r>
            <a:r>
              <a:rPr lang="fr-CA" dirty="0"/>
              <a:t> des études d’impact haïssent :</a:t>
            </a:r>
          </a:p>
          <a:p>
            <a:pPr marL="0" indent="0">
              <a:buNone/>
            </a:pPr>
            <a:endParaRPr lang="fr-CA" dirty="0"/>
          </a:p>
          <a:p>
            <a:r>
              <a:rPr lang="fr-CA" dirty="0"/>
              <a:t>Devoir changer leur façon de faire sans raison</a:t>
            </a:r>
          </a:p>
        </p:txBody>
      </p:sp>
    </p:spTree>
    <p:extLst>
      <p:ext uri="{BB962C8B-B14F-4D97-AF65-F5344CB8AC3E}">
        <p14:creationId xmlns:p14="http://schemas.microsoft.com/office/powerpoint/2010/main" val="333909057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934A4-4834-1751-3793-AAD696685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Mieux communiquer l’étude d’impact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930B0C-D69A-B008-EAB6-C780C4589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 sz="4000" dirty="0"/>
              <a:t>				La haine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r>
              <a:rPr lang="fr-CA" dirty="0"/>
              <a:t>Les </a:t>
            </a:r>
            <a:r>
              <a:rPr lang="fr-CA" b="1" dirty="0"/>
              <a:t>auteurs</a:t>
            </a:r>
            <a:r>
              <a:rPr lang="fr-CA" dirty="0"/>
              <a:t> des études d’impact haïssent :</a:t>
            </a:r>
          </a:p>
          <a:p>
            <a:pPr marL="0" indent="0">
              <a:buNone/>
            </a:pPr>
            <a:endParaRPr lang="fr-CA" dirty="0"/>
          </a:p>
          <a:p>
            <a:r>
              <a:rPr lang="fr-CA" dirty="0"/>
              <a:t>Devoir changer leur façon de faire sans raison</a:t>
            </a:r>
          </a:p>
          <a:p>
            <a:r>
              <a:rPr lang="fr-CA" dirty="0"/>
              <a:t>Ajouter du travail à un métier qui est déjà si exigeant</a:t>
            </a:r>
          </a:p>
        </p:txBody>
      </p:sp>
    </p:spTree>
    <p:extLst>
      <p:ext uri="{BB962C8B-B14F-4D97-AF65-F5344CB8AC3E}">
        <p14:creationId xmlns:p14="http://schemas.microsoft.com/office/powerpoint/2010/main" val="3855568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3A24DE-A7D9-F859-1D79-015F29813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Le cerveau…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225FC3B-9936-4B88-2FE1-0CD37A2109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r-CA" dirty="0"/>
              <a:t>TOUT passe par là….</a:t>
            </a:r>
          </a:p>
        </p:txBody>
      </p:sp>
    </p:spTree>
    <p:extLst>
      <p:ext uri="{BB962C8B-B14F-4D97-AF65-F5344CB8AC3E}">
        <p14:creationId xmlns:p14="http://schemas.microsoft.com/office/powerpoint/2010/main" val="166498642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934A4-4834-1751-3793-AAD696685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Mieux communiquer l’étude d’impact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930B0C-D69A-B008-EAB6-C780C4589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 sz="4000" dirty="0"/>
              <a:t>				La haine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r>
              <a:rPr lang="fr-CA" dirty="0"/>
              <a:t>Les </a:t>
            </a:r>
            <a:r>
              <a:rPr lang="fr-CA" b="1" dirty="0"/>
              <a:t>auteurs</a:t>
            </a:r>
            <a:r>
              <a:rPr lang="fr-CA" dirty="0"/>
              <a:t> des études d’impact haïssent :</a:t>
            </a:r>
          </a:p>
          <a:p>
            <a:pPr marL="0" indent="0">
              <a:buNone/>
            </a:pPr>
            <a:endParaRPr lang="fr-CA" dirty="0"/>
          </a:p>
          <a:p>
            <a:r>
              <a:rPr lang="fr-CA" dirty="0"/>
              <a:t>Devoir changer leur façon de faire sans raison</a:t>
            </a:r>
          </a:p>
          <a:p>
            <a:r>
              <a:rPr lang="fr-CA" dirty="0"/>
              <a:t>Ajouter du travail à un métier qui est déjà si exigeant</a:t>
            </a:r>
          </a:p>
          <a:p>
            <a:r>
              <a:rPr lang="fr-CA" dirty="0"/>
              <a:t>Affronter le public, les médias ou les politiciens pour expliquer l’ÉI</a:t>
            </a:r>
          </a:p>
        </p:txBody>
      </p:sp>
    </p:spTree>
    <p:extLst>
      <p:ext uri="{BB962C8B-B14F-4D97-AF65-F5344CB8AC3E}">
        <p14:creationId xmlns:p14="http://schemas.microsoft.com/office/powerpoint/2010/main" val="30433471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617268-B512-8932-74A8-6F1C7952A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À retenir…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66ACD5-FCA2-00C9-4CF0-3933B8E76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Malgré toute votre science et votre savoir-faire</a:t>
            </a:r>
          </a:p>
          <a:p>
            <a:pPr marL="0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24853339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617268-B512-8932-74A8-6F1C7952A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À retenir…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66ACD5-FCA2-00C9-4CF0-3933B8E76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Malgré toute votre science et votre savoir-faire</a:t>
            </a:r>
          </a:p>
          <a:p>
            <a:endParaRPr lang="fr-CA" dirty="0"/>
          </a:p>
          <a:p>
            <a:r>
              <a:rPr lang="fr-CA" dirty="0"/>
              <a:t>Les émotions l’emportent toujours au final</a:t>
            </a:r>
          </a:p>
          <a:p>
            <a:pPr marL="0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01163942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617268-B512-8932-74A8-6F1C7952A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À retenir…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66ACD5-FCA2-00C9-4CF0-3933B8E76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Malgré toute votre science et votre savoir-faire</a:t>
            </a:r>
          </a:p>
          <a:p>
            <a:endParaRPr lang="fr-CA" dirty="0"/>
          </a:p>
          <a:p>
            <a:r>
              <a:rPr lang="fr-CA" dirty="0"/>
              <a:t>Les émotions l’emportent toujours au final</a:t>
            </a:r>
          </a:p>
          <a:p>
            <a:endParaRPr lang="fr-CA" dirty="0"/>
          </a:p>
          <a:p>
            <a:r>
              <a:rPr lang="fr-CA" dirty="0"/>
              <a:t>Les surmonter demeurent toujours le plus grand défi</a:t>
            </a:r>
          </a:p>
          <a:p>
            <a:pPr marL="0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7504167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617268-B512-8932-74A8-6F1C7952A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À retenir…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66ACD5-FCA2-00C9-4CF0-3933B8E76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Malgré toute votre science et votre savoir-faire</a:t>
            </a:r>
          </a:p>
          <a:p>
            <a:endParaRPr lang="fr-CA" dirty="0"/>
          </a:p>
          <a:p>
            <a:r>
              <a:rPr lang="fr-CA" dirty="0"/>
              <a:t>Les émotions l’emportent toujours au final</a:t>
            </a:r>
          </a:p>
          <a:p>
            <a:endParaRPr lang="fr-CA" dirty="0"/>
          </a:p>
          <a:p>
            <a:r>
              <a:rPr lang="fr-CA" dirty="0"/>
              <a:t>Les surmonter demeurent toujours le plus grand défi</a:t>
            </a:r>
          </a:p>
          <a:p>
            <a:endParaRPr lang="fr-CA" dirty="0"/>
          </a:p>
          <a:p>
            <a:r>
              <a:rPr lang="fr-CA" dirty="0"/>
              <a:t>Pour y parvenir, pensez aux peurs, amours et haines de votre public</a:t>
            </a:r>
          </a:p>
          <a:p>
            <a:pPr marL="0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2558380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617268-B512-8932-74A8-6F1C7952A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À retenir…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66ACD5-FCA2-00C9-4CF0-3933B8E76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CA" dirty="0"/>
              <a:t>Malgré toute votre science et votre savoir-faire</a:t>
            </a:r>
          </a:p>
          <a:p>
            <a:endParaRPr lang="fr-CA" dirty="0"/>
          </a:p>
          <a:p>
            <a:r>
              <a:rPr lang="fr-CA" dirty="0"/>
              <a:t>Les émotions l’emportent toujours au final</a:t>
            </a:r>
          </a:p>
          <a:p>
            <a:endParaRPr lang="fr-CA" dirty="0"/>
          </a:p>
          <a:p>
            <a:r>
              <a:rPr lang="fr-CA" dirty="0"/>
              <a:t>Les surmonter demeurent toujours le plus grand défi</a:t>
            </a:r>
          </a:p>
          <a:p>
            <a:endParaRPr lang="fr-CA" dirty="0"/>
          </a:p>
          <a:p>
            <a:r>
              <a:rPr lang="fr-CA" dirty="0"/>
              <a:t>Pour y parvenir, pensez aux peurs, amours et haines de votre public</a:t>
            </a:r>
          </a:p>
          <a:p>
            <a:endParaRPr lang="fr-CA" dirty="0"/>
          </a:p>
          <a:p>
            <a:r>
              <a:rPr lang="fr-CA" dirty="0"/>
              <a:t>Que votre public soit votre client, les politiciens ou les citoyens…</a:t>
            </a:r>
          </a:p>
        </p:txBody>
      </p:sp>
    </p:spTree>
    <p:extLst>
      <p:ext uri="{BB962C8B-B14F-4D97-AF65-F5344CB8AC3E}">
        <p14:creationId xmlns:p14="http://schemas.microsoft.com/office/powerpoint/2010/main" val="107822702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E767F944-B5DB-835F-E1F8-30E3443DEF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481" b="151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50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BF59274-8B6C-C490-7DCA-9FA0761D7A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6713" y="134938"/>
            <a:ext cx="4418573" cy="6638925"/>
          </a:xfrm>
        </p:spPr>
      </p:pic>
    </p:spTree>
    <p:extLst>
      <p:ext uri="{BB962C8B-B14F-4D97-AF65-F5344CB8AC3E}">
        <p14:creationId xmlns:p14="http://schemas.microsoft.com/office/powerpoint/2010/main" val="154134279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1F2B53F8D2C840BA99C03A614DDFB8" ma:contentTypeVersion="13" ma:contentTypeDescription="Crée un document." ma:contentTypeScope="" ma:versionID="a48502b66e43abfb4820c69dbcd5418b">
  <xsd:schema xmlns:xsd="http://www.w3.org/2001/XMLSchema" xmlns:xs="http://www.w3.org/2001/XMLSchema" xmlns:p="http://schemas.microsoft.com/office/2006/metadata/properties" xmlns:ns2="aeba2b23-7c2d-4ab3-a43f-eb8321a3c470" xmlns:ns3="590a161d-3eb9-42a7-82dd-c5408ef0f820" targetNamespace="http://schemas.microsoft.com/office/2006/metadata/properties" ma:root="true" ma:fieldsID="fb4d5106219e8b3e5a4f96ad7f7e8279" ns2:_="" ns3:_="">
    <xsd:import namespace="aeba2b23-7c2d-4ab3-a43f-eb8321a3c470"/>
    <xsd:import namespace="590a161d-3eb9-42a7-82dd-c5408ef0f8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ba2b23-7c2d-4ab3-a43f-eb8321a3c4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Balises d’images" ma:readOnly="false" ma:fieldId="{5cf76f15-5ced-4ddc-b409-7134ff3c332f}" ma:taxonomyMulti="true" ma:sspId="14b1f2f6-9f48-4433-9b13-82e2cb12a0c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0a161d-3eb9-42a7-82dd-c5408ef0f82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ce32bb5-11c2-4117-8856-b8f086ac350b}" ma:internalName="TaxCatchAll" ma:showField="CatchAllData" ma:web="590a161d-3eb9-42a7-82dd-c5408ef0f82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90a161d-3eb9-42a7-82dd-c5408ef0f820" xsi:nil="true"/>
    <lcf76f155ced4ddcb4097134ff3c332f xmlns="aeba2b23-7c2d-4ab3-a43f-eb8321a3c47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4ACE501-1E8B-4DC9-8973-D4EBC6FD4F59}"/>
</file>

<file path=customXml/itemProps2.xml><?xml version="1.0" encoding="utf-8"?>
<ds:datastoreItem xmlns:ds="http://schemas.openxmlformats.org/officeDocument/2006/customXml" ds:itemID="{FE650371-2C59-425F-8335-CAC22F7EE066}"/>
</file>

<file path=customXml/itemProps3.xml><?xml version="1.0" encoding="utf-8"?>
<ds:datastoreItem xmlns:ds="http://schemas.openxmlformats.org/officeDocument/2006/customXml" ds:itemID="{E365CB1D-9A7E-4F62-A11D-6D1A7DCAD814}"/>
</file>

<file path=docProps/app.xml><?xml version="1.0" encoding="utf-8"?>
<Properties xmlns="http://schemas.openxmlformats.org/officeDocument/2006/extended-properties" xmlns:vt="http://schemas.openxmlformats.org/officeDocument/2006/docPropsVTypes">
  <TotalTime>1728</TotalTime>
  <Words>1112</Words>
  <Application>Microsoft Office PowerPoint</Application>
  <PresentationFormat>Grand écran</PresentationFormat>
  <Paragraphs>407</Paragraphs>
  <Slides>86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86</vt:i4>
      </vt:variant>
    </vt:vector>
  </HeadingPairs>
  <TitlesOfParts>
    <vt:vector size="91" baseType="lpstr">
      <vt:lpstr>Arial</vt:lpstr>
      <vt:lpstr>Calibri</vt:lpstr>
      <vt:lpstr>Calibri Light</vt:lpstr>
      <vt:lpstr>Graphik Semibold</vt:lpstr>
      <vt:lpstr>Thème Office</vt:lpstr>
      <vt:lpstr>Communiquer l’étude d’impact</vt:lpstr>
      <vt:lpstr>Le cerveau et l’étude d’impact</vt:lpstr>
      <vt:lpstr>Le cerveau et l’étude d’impact</vt:lpstr>
      <vt:lpstr>Le cerveau et l’étude d’impact</vt:lpstr>
      <vt:lpstr>Le cerveau et l’étude d’impact</vt:lpstr>
      <vt:lpstr>Le cerveau et l’étude d’impact</vt:lpstr>
      <vt:lpstr>Le cerveau et l’étude d’impact</vt:lpstr>
      <vt:lpstr>Le cerveau…</vt:lpstr>
      <vt:lpstr>Présentation PowerPoint</vt:lpstr>
      <vt:lpstr>Présentation PowerPoint</vt:lpstr>
      <vt:lpstr>La complexité</vt:lpstr>
      <vt:lpstr>La complexité</vt:lpstr>
      <vt:lpstr>La complexité</vt:lpstr>
      <vt:lpstr>La complexité</vt:lpstr>
      <vt:lpstr>La complexité</vt:lpstr>
      <vt:lpstr>Percevoir par les émotions</vt:lpstr>
      <vt:lpstr>Percevoir par les émotions</vt:lpstr>
      <vt:lpstr>La peur</vt:lpstr>
      <vt:lpstr>La peur</vt:lpstr>
      <vt:lpstr>La peur</vt:lpstr>
      <vt:lpstr>La peur</vt:lpstr>
      <vt:lpstr>La peur</vt:lpstr>
      <vt:lpstr>Percevoir par les émotions</vt:lpstr>
      <vt:lpstr>La haine</vt:lpstr>
      <vt:lpstr>La haine</vt:lpstr>
      <vt:lpstr>La haine</vt:lpstr>
      <vt:lpstr>La haine</vt:lpstr>
      <vt:lpstr>La haine</vt:lpstr>
      <vt:lpstr>La haine</vt:lpstr>
      <vt:lpstr>La haine</vt:lpstr>
      <vt:lpstr>La haine</vt:lpstr>
      <vt:lpstr>La haine</vt:lpstr>
      <vt:lpstr>La haine</vt:lpstr>
      <vt:lpstr>La haine</vt:lpstr>
      <vt:lpstr>La haine</vt:lpstr>
      <vt:lpstr>La haine</vt:lpstr>
      <vt:lpstr>La haine</vt:lpstr>
      <vt:lpstr>Percevoir par les émotions</vt:lpstr>
      <vt:lpstr> L’amour</vt:lpstr>
      <vt:lpstr>L’amour</vt:lpstr>
      <vt:lpstr>L’amour</vt:lpstr>
      <vt:lpstr>L’amour</vt:lpstr>
      <vt:lpstr>L’amour</vt:lpstr>
      <vt:lpstr>L’amour</vt:lpstr>
      <vt:lpstr>L’amour</vt:lpstr>
      <vt:lpstr>L’amour</vt:lpstr>
      <vt:lpstr>Le cerveau et l’étude d’impact</vt:lpstr>
      <vt:lpstr>Mieux communiquer l’étude d’impact…</vt:lpstr>
      <vt:lpstr>Mieux communiquer l’étude d’impact…</vt:lpstr>
      <vt:lpstr>Mieux communiquer l’étude d’impact…</vt:lpstr>
      <vt:lpstr>Mieux communiquer l’étude d’impact…</vt:lpstr>
      <vt:lpstr>Mieux communiquer l’étude d’impact…</vt:lpstr>
      <vt:lpstr>Mieux communiquer l’étude d’impact…</vt:lpstr>
      <vt:lpstr>Mieux communiquer l’étude d’impact</vt:lpstr>
      <vt:lpstr>Mieux communiquer l’étude d’impact</vt:lpstr>
      <vt:lpstr>Mieux communiquer l’étude d’impact</vt:lpstr>
      <vt:lpstr>Mieux communiquer l’étude d’impact</vt:lpstr>
      <vt:lpstr>Mieux communiquer l’étude d’impact</vt:lpstr>
      <vt:lpstr>Mieux communiquer l’étude d’impact</vt:lpstr>
      <vt:lpstr>Mieux communiquer l’étude d’impact</vt:lpstr>
      <vt:lpstr>Mieux communiquer l’étude d’impact</vt:lpstr>
      <vt:lpstr>Mieux communiquer l’étude d’impact</vt:lpstr>
      <vt:lpstr>Mieux communiquer l’étude d’impact</vt:lpstr>
      <vt:lpstr>Mieux communiquer l’étude d’impact</vt:lpstr>
      <vt:lpstr>Mieux communiquer l’étude d’impact</vt:lpstr>
      <vt:lpstr>Mieux communiquer l’étude d’impact</vt:lpstr>
      <vt:lpstr>Mieux communiquer l’étude d’impact</vt:lpstr>
      <vt:lpstr>Mieux communiquer l’étude d’impact</vt:lpstr>
      <vt:lpstr>Mieux communiquer l’étude d’impact</vt:lpstr>
      <vt:lpstr>Mieux communiquer l’étude d’impact</vt:lpstr>
      <vt:lpstr>Mieux communiquer l’étude d’impact</vt:lpstr>
      <vt:lpstr>Mieux communiquer l’étude d’impact</vt:lpstr>
      <vt:lpstr>Mieux communiquer l’étude d’impact</vt:lpstr>
      <vt:lpstr>Mieux communiquer l’étude d’impact</vt:lpstr>
      <vt:lpstr>Mieux communiquer l’étude d’impact</vt:lpstr>
      <vt:lpstr>Mieux communiquer l’étude d’impact</vt:lpstr>
      <vt:lpstr>Mieux communiquer l’étude d’impact</vt:lpstr>
      <vt:lpstr>Mieux communiquer l’étude d’impact</vt:lpstr>
      <vt:lpstr>Mieux communiquer l’étude d’impact</vt:lpstr>
      <vt:lpstr>Mieux communiquer l’étude d’impact</vt:lpstr>
      <vt:lpstr>À retenir…</vt:lpstr>
      <vt:lpstr>À retenir…</vt:lpstr>
      <vt:lpstr>À retenir…</vt:lpstr>
      <vt:lpstr>À retenir…</vt:lpstr>
      <vt:lpstr>À retenir…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Communiquer l’étude d’impact</dc:title>
  <dc:creator>Michel Rochon</dc:creator>
  <cp:lastModifiedBy>CCC</cp:lastModifiedBy>
  <cp:revision>33</cp:revision>
  <dcterms:created xsi:type="dcterms:W3CDTF">2023-03-13T18:15:02Z</dcterms:created>
  <dcterms:modified xsi:type="dcterms:W3CDTF">2023-03-30T19:49:37Z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0x010100691F2B53F8D2C840BA99C03A614DDFB8</vt:lpwstr>
  </property>
</Properties>
</file>