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1.xml" ContentType="application/vnd.openxmlformats-officedocument.presentationml.notesSlide+xml"/>
  <Override PartName="/ppt/ink/ink7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1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22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26.xml" ContentType="application/vnd.openxmlformats-officedocument.presentationml.notesSlide+xml"/>
  <Override PartName="/ppt/ink/ink28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0" r:id="rId4"/>
    <p:sldMasterId id="2147483779" r:id="rId5"/>
    <p:sldMasterId id="2147484017" r:id="rId6"/>
  </p:sldMasterIdLst>
  <p:notesMasterIdLst>
    <p:notesMasterId r:id="rId64"/>
  </p:notesMasterIdLst>
  <p:handoutMasterIdLst>
    <p:handoutMasterId r:id="rId65"/>
  </p:handoutMasterIdLst>
  <p:sldIdLst>
    <p:sldId id="8825" r:id="rId7"/>
    <p:sldId id="423" r:id="rId8"/>
    <p:sldId id="8878" r:id="rId9"/>
    <p:sldId id="9004" r:id="rId10"/>
    <p:sldId id="8973" r:id="rId11"/>
    <p:sldId id="8974" r:id="rId12"/>
    <p:sldId id="8877" r:id="rId13"/>
    <p:sldId id="9003" r:id="rId14"/>
    <p:sldId id="8883" r:id="rId15"/>
    <p:sldId id="8884" r:id="rId16"/>
    <p:sldId id="8972" r:id="rId17"/>
    <p:sldId id="8881" r:id="rId18"/>
    <p:sldId id="8981" r:id="rId19"/>
    <p:sldId id="8887" r:id="rId20"/>
    <p:sldId id="8880" r:id="rId21"/>
    <p:sldId id="8888" r:id="rId22"/>
    <p:sldId id="8889" r:id="rId23"/>
    <p:sldId id="8893" r:id="rId24"/>
    <p:sldId id="8936" r:id="rId25"/>
    <p:sldId id="8891" r:id="rId26"/>
    <p:sldId id="8892" r:id="rId27"/>
    <p:sldId id="8997" r:id="rId28"/>
    <p:sldId id="8996" r:id="rId29"/>
    <p:sldId id="8894" r:id="rId30"/>
    <p:sldId id="8896" r:id="rId31"/>
    <p:sldId id="8898" r:id="rId32"/>
    <p:sldId id="8968" r:id="rId33"/>
    <p:sldId id="8937" r:id="rId34"/>
    <p:sldId id="8984" r:id="rId35"/>
    <p:sldId id="9002" r:id="rId36"/>
    <p:sldId id="8971" r:id="rId37"/>
    <p:sldId id="8938" r:id="rId38"/>
    <p:sldId id="301" r:id="rId39"/>
    <p:sldId id="304" r:id="rId40"/>
    <p:sldId id="8970" r:id="rId41"/>
    <p:sldId id="8905" r:id="rId42"/>
    <p:sldId id="8985" r:id="rId43"/>
    <p:sldId id="8941" r:id="rId44"/>
    <p:sldId id="8909" r:id="rId45"/>
    <p:sldId id="8961" r:id="rId46"/>
    <p:sldId id="8990" r:id="rId47"/>
    <p:sldId id="8964" r:id="rId48"/>
    <p:sldId id="8912" r:id="rId49"/>
    <p:sldId id="9006" r:id="rId50"/>
    <p:sldId id="8913" r:id="rId51"/>
    <p:sldId id="8914" r:id="rId52"/>
    <p:sldId id="8915" r:id="rId53"/>
    <p:sldId id="8943" r:id="rId54"/>
    <p:sldId id="8918" r:id="rId55"/>
    <p:sldId id="8999" r:id="rId56"/>
    <p:sldId id="9007" r:id="rId57"/>
    <p:sldId id="8988" r:id="rId58"/>
    <p:sldId id="8975" r:id="rId59"/>
    <p:sldId id="8989" r:id="rId60"/>
    <p:sldId id="9009" r:id="rId61"/>
    <p:sldId id="8862" r:id="rId62"/>
    <p:sldId id="9008" r:id="rId63"/>
  </p:sldIdLst>
  <p:sldSz cx="12192000" cy="6859588"/>
  <p:notesSz cx="7010400" cy="9296400"/>
  <p:custDataLst>
    <p:tags r:id="rId66"/>
  </p:custDataLst>
  <p:defaultTextStyle>
    <a:defPPr>
      <a:defRPr lang="fr-FR"/>
    </a:defPPr>
    <a:lvl1pPr marL="0" algn="l" defTabSz="6097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22" algn="l" defTabSz="6097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444" algn="l" defTabSz="6097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166" algn="l" defTabSz="6097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888" algn="l" defTabSz="6097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610" algn="l" defTabSz="6097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6097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6097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6097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5" userDrawn="1">
          <p15:clr>
            <a:srgbClr val="A4A3A4"/>
          </p15:clr>
        </p15:guide>
        <p15:guide id="2" orient="horz" pos="455" userDrawn="1">
          <p15:clr>
            <a:srgbClr val="A4A3A4"/>
          </p15:clr>
        </p15:guide>
        <p15:guide id="3" pos="7227" userDrawn="1">
          <p15:clr>
            <a:srgbClr val="A4A3A4"/>
          </p15:clr>
        </p15:guide>
        <p15:guide id="5" orient="horz" pos="1096" userDrawn="1">
          <p15:clr>
            <a:srgbClr val="A4A3A4"/>
          </p15:clr>
        </p15:guide>
        <p15:guide id="6" orient="horz" pos="3882" userDrawn="1">
          <p15:clr>
            <a:srgbClr val="A4A3A4"/>
          </p15:clr>
        </p15:guide>
        <p15:guide id="8" pos="3976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pos="38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350656-B563-A9ED-5029-F623B029D8F7}" name="Lajoie, Isabelle" initials="LI" userId="S::Lajoie.Isabelle@hydroquebec.com::7a9adba9-1248-4bab-b0c5-f565749287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4B8"/>
    <a:srgbClr val="E6E6E6"/>
    <a:srgbClr val="5EC2A8"/>
    <a:srgbClr val="0074ED"/>
    <a:srgbClr val="0F096C"/>
    <a:srgbClr val="FF9B00"/>
    <a:srgbClr val="66B6A4"/>
    <a:srgbClr val="F17265"/>
    <a:srgbClr val="B9DDD5"/>
    <a:srgbClr val="0B0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>
        <p:guide orient="horz" pos="3925"/>
        <p:guide orient="horz" pos="455"/>
        <p:guide pos="7227"/>
        <p:guide orient="horz" pos="1096"/>
        <p:guide orient="horz" pos="3882"/>
        <p:guide pos="3976"/>
        <p:guide pos="438"/>
        <p:guide pos="38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gs" Target="tags/tag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02276" y="8829967"/>
            <a:ext cx="6078828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algn="ctr"/>
            <a:fld id="{99E6D458-8B1C-9848-BCB2-5F4935CB2004}" type="slidenum">
              <a:rPr lang="fr-CA" smtClean="0"/>
              <a:pPr algn="ctr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36558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8T00:20:14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554 54 24575,'-59'-2'0,"35"1"0,-1 0 0,1 1 0,-1 2 0,1 0 0,-36 9 0,50-6 0,0 0 0,0 0 0,0 0 0,1 1 0,0 1 0,-12 10 0,-6 4 0,5-3 0,1 1 0,1 1 0,-28 36 0,27-31 0,12-14 0,1 1 0,0 0 0,1 0 0,1 0 0,0 1 0,1 0 0,0 0 0,0 1 0,2-1 0,0 1 0,-2 17 0,1 18 0,3 92 0,3-68 0,-3 61 0,3 134 0,11-115 0,-8-108 0,-3-22 0,2-1 0,11 43 0,-8-50 0,1-1 0,1 0 0,0 0 0,0-1 0,2-1 0,-1 1 0,22 17 0,29 21 0,-38-33 0,23 23 0,-30-26 0,0-1 0,2-1 0,36 21 0,-48-30 0,1-1 0,0 0 0,0 0 0,1-1 0,-1 0 0,0 0 0,1 0 0,-1-1 0,1 0 0,-1-1 0,1 0 0,0 0 0,-1 0 0,1-1 0,-1 0 0,12-4 0,-9 2 0,0-1 0,-1 0 0,1 0 0,-1-1 0,0 0 0,0-1 0,-1 0 0,1 0 0,-1-1 0,-1 0 0,10-11 0,14-23 0,-1-1 0,-3-2 0,30-62 0,-29 51 0,-12 26 0,-4 8 0,-1 0 0,0-1 0,-2-1 0,0 0 0,5-28 0,-2-17 0,-4 0 0,-1-124 0,-7-251 0,-1 437 0,1 0 0,-1 0 0,0 0 0,-1 1 0,1-1 0,-1 0 0,0 1 0,-4-7 0,-26-43 0,11 21 0,6 9 0,0 1 0,-2 0 0,-1 2 0,0 0 0,-37-34 0,41 46 81,-1 1-1,0 0 0,-29-14 1,23 14-925,-27-19 1,30 16-5983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2:22:27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7:48:57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558 120 24575,'-1'-2'0,"1"0"0,-1 0 0,1 0 0,-1 0 0,0 0 0,1 0 0,-1 1 0,0-1 0,0 0 0,0 0 0,-1 1 0,1-1 0,0 1 0,-1-1 0,1 1 0,-1 0 0,-1-2 0,-31-20 0,27 19 0,-11-7 0,0 2 0,-2 1 0,1 0 0,-1 1 0,0 1 0,-27-4 0,43 9 0,0 1 0,-1 0 0,1 0 0,0 0 0,0 1 0,0-1 0,0 1 0,-1 0 0,1 1 0,0-1 0,-5 3 0,-43 26 0,31-16 0,-144 100 0,161-110 0,0-1 0,1 1 0,-1 0 0,1-1 0,0 1 0,0 1 0,1-1 0,-1 0 0,1 1 0,0-1 0,0 1 0,0 0 0,1 0 0,0 0 0,0 0 0,0-1 0,0 1 0,1 0 0,0 9 0,1 0 0,0-1 0,1 1 0,1 0 0,0-1 0,1 0 0,5 14 0,-2-14 0,0 0 0,1-1 0,0 0 0,1 0 0,0-1 0,1 0 0,0-1 0,1 0 0,22 16 0,-23-20 0,1 0 0,0-1 0,0 0 0,0-1 0,1 0 0,0-1 0,-1 0 0,1-1 0,21 2 0,8-3 0,61-4 0,-93 2 0,0 0 0,-1-1 0,1 0 0,0 0 0,-1-1 0,0 0 0,1-1 0,-1 0 0,12-8 0,4-5 0,34-31 0,-7 5 0,-38 33 0,-2 3 0,-1-2 0,0 1 0,0-1 0,11-14 0,-18 20 0,-1 0 0,0 0 0,0-1 0,0 1 0,-1-1 0,1 0 0,-1 1 0,0-1 0,0 0 0,0 0 0,0 0 0,0 0 0,-1 0 0,0 0 0,0 0 0,0 0 0,-1 0 0,-1-7 0,0 3 0,-1-1 0,0 0 0,0 1 0,-1 0 0,0 0 0,-1 0 0,0 0 0,0 1 0,-1 0 0,0 0 0,0 0 0,-12-10 0,2 5 0,-1-1 0,0 2 0,-1 0 0,-28-12 0,-8-9-1365,40 24-5461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7:49:00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571 72 24575,'-109'-1'0,"-116"3"0,213-1 0,0 1 0,0 0 0,0 1 0,0 1 0,1 0 0,-1 0 0,1 1 0,0 0 0,0 1 0,1 0 0,0 1 0,0 0 0,0 1 0,-8 9 0,12-9 0,0 0 0,0 1 0,1 0 0,0 0 0,0 1 0,1 0 0,-5 19 0,4-7 0,0-1 0,-2 39 0,7-53 0,0 0 0,1 0 0,-1 0 0,2-1 0,-1 1 0,1 0 0,-1-1 0,2 1 0,-1-1 0,1 1 0,0-1 0,7 11 0,4 1 0,0 0 0,25 25 0,-12-15 0,85 81 0,-105-102 0,0-1 0,1 0 0,0 0 0,0-1 0,1 0 0,13 6 0,61 19 0,-33-13 0,-43-14 0,0-1 0,1 1 0,-1-1 0,1-1 0,-1 1 0,14 0 0,-16-3 0,-1 1 0,0-1 0,0 1 0,0-1 0,0-1 0,0 1 0,0 0 0,-1-1 0,1 0 0,0 0 0,-1 0 0,1 0 0,-1-1 0,4-2 0,1-3 0,0 0 0,0 0 0,-1-1 0,0 0 0,-1 0 0,0-1 0,-1 1 0,0-1 0,0 0 0,-1-1 0,5-17 0,1-11 0,7-78 0,-8 50 0,-7 53 0,-1 1 0,0-1 0,-1 1 0,-2-25 0,1 30 0,-1-1 0,0 0 0,-1 1 0,0 0 0,0-1 0,0 1 0,-1 1 0,-7-12 0,-12-16 91,6 7-383,-2 1 1,0 0 0,-2 2 0,-32-32 0,33 40-6535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5:40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3207 334 24575,'-3'0'0,"0"-1"0,0 0 0,0 0 0,0 0 0,0 0 0,0 0 0,0-1 0,0 1 0,-4-4 0,-6-2 0,-13-6 0,0 2 0,-1 0 0,-1 2 0,1 1 0,-1 2 0,0 0 0,-1 2 0,-50-1 0,40 5 0,0 2 0,0 2 0,0 2 0,1 1 0,0 2 0,0 2 0,-68 29 0,-1 5 0,-120 32 0,164-58 0,-175 54 0,182-53 0,1 3 0,-62 35 0,-419 247 0,249-150 0,193-110 0,-108 36 0,99-48 0,-114 44 0,209-74 0,1 0 0,-1 1 0,1 0 0,0 1 0,-1 0 0,2 0 0,-1 0 0,1 1 0,0 0 0,0 0 0,0 0 0,1 1 0,0 0 0,1 0 0,-1 0 0,1 1 0,1-1 0,-1 1 0,-4 15 0,-10 42 0,7-31 0,2 0 0,1 0 0,1 1 0,-1 42 0,8 254 0,2-129 0,-4-84 0,0-29 0,17 172 0,-12-240 0,0-1 0,0 0 0,1-1 0,11 33 0,-7-38 0,1 1 0,0-1 0,1-1 0,1 0 0,22 22 0,-4-4 0,15 19 0,2-3 0,55 44 0,-78-73 0,1 0 0,1-2 0,1-1 0,1 0 0,0-2 0,54 17 0,-36-16 0,14 5 0,0-3 0,1-3 0,85 9 0,382-17 0,-282-8 0,-102 4 0,267-7 0,-334 0 0,-1-4 0,0-2 0,104-32 0,189-46 0,48-16 0,-401 99 0,1 1 0,-2-2 0,1 0 0,-1-1 0,0 0 0,-1-1 0,14-14 0,78-87 0,-101 107 0,75-81 0,148-122 0,-130 117 0,89-104 0,-46 30 0,-131 154 0,0 1 0,1 0 0,0 1 0,1 0 0,0 1 0,0 0 0,15-6 0,88-32 0,-30 15 0,-37 8 0,-2-2 0,70-48 0,71-75 0,-152 117 0,2 1 0,39-24 0,-64 47 0,-1-1 0,0 0 0,-1 0 0,11-11 0,-17 15 0,0-1 0,0 0 0,0 1 0,-1-1 0,1 0 0,-1 0 0,0-1 0,-1 1 0,1 0 0,-1 0 0,1-1 0,-1 1 0,-1-1 0,1-6 0,0-9 0,-1-1 0,-2 0 0,0 1 0,-1-1 0,-1 1 0,-1 0 0,0 0 0,-2 0 0,0 1 0,-2 0 0,-11-20 0,-277-464 0,244 428 0,-3 2 0,-3 3 0,-105-97 0,104 106 0,-25-23 0,74 75 0,-1 0 0,0 1 0,-1 0 0,1 1 0,-1 0 0,-15-5 0,-45-15 0,-37-15 0,-195-46 0,217 70 0,-1 3 0,-132-4 0,183 19 0,1 1 0,0 1 0,0 2 0,0 2 0,-38 12 0,52-11 0,-199 69 0,185-61 0,2 1 0,0 2 0,-64 44 0,67-38 102,13-8-347,0-1 1,-1-2-1,-1 0 1,0-1-1,-28 12 1,26-16-6582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5:45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1237 66 24575,'-46'-1'0,"27"0"0,0 0 0,-1 2 0,1 0 0,0 1 0,-36 8 0,-114 46 0,-169 79 0,254-96 0,20-10 0,2 2 0,-62 42 0,116-66 0,0 0 0,0 0 0,0 1 0,1 0 0,1 0 0,-1 1 0,1 0 0,0 0 0,1 1 0,0-1 0,-5 17 0,-10 16 0,0-5 0,11-21 0,0 1 0,1 0 0,0 0 0,2 1 0,-7 28 0,4 10 0,2 1 0,3 1 0,2-1 0,3 0 0,16 110 0,-5-117 0,1-2 0,3 0 0,38 81 0,3 10 0,-52-126 0,78 247 0,-78-244 0,0 0 0,1 0 0,1 0 0,0-1 0,1 0 0,1-1 0,0 0 0,21 25 0,-12-20 0,0 0 0,2-1 0,0-1 0,43 28 0,-53-40 0,1 1 0,-1-2 0,1 1 0,0-2 0,0 1 0,0-2 0,1 1 0,-1-1 0,0-1 0,23 0 0,5-3 0,72-13 0,-105 14 0,96-19 0,-1-5 0,132-51 0,-213 68 0,0-1 0,-1-1 0,0-1 0,-1 0 0,0-1 0,-1-1 0,21-20 0,16-16 0,110-74 0,-155 117 0,-1 0 0,1-1 0,-1 0 0,-1-1 0,1 0 0,-1 0 0,-1 0 0,0-1 0,0 0 0,0 0 0,-1-1 0,-1 1 0,1-1 0,-2 0 0,1 0 0,-1-1 0,-1 1 0,2-16 0,40-231 0,-22 109 0,6-232 0,-28 370 0,-1-49 0,-10-86 0,9 133 0,-1 1 0,0-1 0,0 1 0,-1-1 0,-1 1 0,0 0 0,0 1 0,-1-1 0,-1 1 0,-13-17 0,3 5 0,-20-26 0,-39-63 0,43 57 0,-2 2 0,-66-75 0,94 120-105,0 1 0,-1-1 0,0 1 0,0 1 0,0-1 0,0 1 0,-1 1 0,0 0 0,0 0 0,0 1 0,-1 0 0,-13-3 0,6 1-6721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5:48.9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2101 171 24575,'-1'-1'0,"0"1"0,1-1 0,-1 1 0,0-1 0,0 0 0,1 1 0,-1 0 0,0-1 0,0 1 0,0-1 0,0 1 0,1 0 0,-1 0 0,0-1 0,0 1 0,0 0 0,0 0 0,0 0 0,0 0 0,-1 0 0,-2 0 0,-109-10 0,-137 7 0,142 4 0,-42-3 0,-215 5 0,327 1 0,1 1 0,-71 20 0,58-12 0,-45 9 0,13-4 0,-84 30 0,154-43 0,0 0 0,1 0 0,0 1 0,0 1 0,1 0 0,-1 0 0,1 1 0,-8 9 0,-1 3 0,2 1 0,-24 37 0,-92 110 0,43-60 0,81-95 0,0 0 0,1 0 0,0 1 0,1 0 0,1 0 0,0 1 0,1 0 0,0 0 0,1 0 0,1 1 0,-2 29 0,1-13 0,-9 35 0,8-41 0,0 0 0,-2 48 0,7-51 0,5 40 0,-4-53 0,2-1 0,-1 0 0,1 1 0,0-1 0,1 0 0,0-1 0,5 9 0,5 4 0,0 0 0,1-1 0,1-1 0,0-1 0,2 0 0,0-1 0,1-1 0,0-1 0,2 0 0,0-2 0,0 0 0,1-1 0,0-2 0,30 10 0,51 8 0,1-6 0,170 16 0,-149-22 0,95 7 0,-189-22 0,0-1 0,-1-2 0,1-1 0,0-1 0,33-9 0,142-52 0,30-8 0,194-21 0,-137 33 0,-275 57 0,201-51 0,-175 42 0,0-3 0,75-38 0,-79 32 0,-1-1 0,-2-1 0,41-34 0,-74 54 0,0-1 0,0 0 0,0 1 0,0-1 0,-1-1 0,0 1 0,0 0 0,0-1 0,-1 0 0,0 1 0,0-1 0,0 0 0,-1 0 0,2-11 0,-2-4 0,0-1 0,-5-40 0,0 18 0,2-1 0,-2 1 0,-20-82 0,17 99 0,-2 2 0,-1-1 0,0 1 0,-2 0 0,-1 1 0,-17-22 0,-38-58 0,40 57 0,-2 2 0,-3 1 0,-62-66 0,81 98 0,-1 0 0,0 1 0,0 1 0,-1 0 0,0 1 0,-1 1 0,1 0 0,-2 1 0,-19-5 0,11 7 0,-1 1 0,0 1 0,1 2 0,-1 0 0,-32 4 0,-132 29 0,94-5 331,65-16-1179,-53 10 0,61-18-5978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5:54.0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2509 84 24575,'-659'21'0,"396"-9"0,182-8 0,-138 23 0,189-19 0,0 2 0,0 1 0,-54 29 0,14-6 0,-12 4 0,2 4 0,2 3 0,1 3 0,-100 84 0,57-25 0,101-87 0,1 0 0,0 2 0,-26 42 0,-124 199 0,35-58 0,128-196 0,1-1 0,0 1 0,1 0 0,0 0 0,1 0 0,0 0 0,0 0 0,-1 14 0,3 5 0,3 41 0,0-4 0,-2-52 0,0 0 0,0 0 0,1 0 0,1 0 0,0 0 0,1 0 0,9 21 0,-3-15 0,0-1 0,1 0 0,1 0 0,16 16 0,-14-17 0,1 0 0,0-2 0,27 21 0,-31-28 0,1 0 0,0-1 0,0-1 0,0 0 0,1 0 0,23 6 0,22 1 0,91 11 0,62-8 0,-206-16 0,695 9 0,-418-11 0,-248 2 0,195-5 0,-180 2 0,0-3 0,78-19 0,-122 24 0,-1 0 0,0-1 0,0 0 0,0 1 0,0-1 0,0-1 0,-1 1 0,1-1 0,-1 1 0,1-1 0,-1 0 0,0 0 0,0 0 0,4-6 0,-1-1 0,-1 0 0,0-1 0,0 1 0,3-12 0,9-20 0,-5 14 0,125-288 0,-112 233 0,-3-2 0,12-99 0,-6 29 0,-11 68 0,-4-1 0,4-176 0,-17 203 0,10-86 0,-9 138 0,0 1 0,0 0 0,-1-1 0,0 1 0,-1 0 0,-2-15 0,2 19 0,-1 0 0,1 0 0,-1 0 0,1 0 0,-1 0 0,0 1 0,-1-1 0,1 1 0,-1-1 0,1 1 0,-1 0 0,0 0 0,0 0 0,-1 1 0,-4-4 0,-108-63 0,100 59-273,0 1 0,-1 0 0,0 2 0,-31-11 0,21 10-6553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2:20.2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1071 280 24575,'-9'-10'0,"1"0"0,0 0 0,-8-16 0,8 13 0,-18-23 0,0 6 0,19 21 0,0 0 0,-1 0 0,0 0 0,-1 1 0,0 1 0,0-1 0,0 1 0,-12-6 0,8 8 0,1 0 0,-1 0 0,1 2 0,-1-1 0,0 2 0,-27-3 0,-82 5 0,62 2 0,24-2 0,-104 5 0,119-2 0,1 0 0,-1 1 0,1 1 0,-35 13 0,35-9 0,0 0 0,1 2 0,0 0 0,0 1 0,1 0 0,1 2 0,-28 27 0,35-30 0,0 1 0,2-1 0,-1 1 0,1 1 0,1 0 0,0 0 0,1 0 0,1 1 0,0-1 0,0 1 0,2 1 0,-4 23 0,2 27 0,9 124 0,-3-176 0,2 0 0,-1 0 0,1-1 0,1 1 0,0-1 0,1 0 0,1 0 0,0-1 0,0 1 0,8 10 0,14 16 0,46 48 0,-64-74 0,36 41 0,3-3 0,95 77 0,-120-109 0,1-2 0,1 0 0,1-2 0,0 0 0,1-2 0,0-2 0,0 0 0,1-2 0,1-1 0,0-1 0,-1-2 0,58 2 0,6-6 0,67-2 0,-144 0 0,1 0 0,-1-1 0,-1-1 0,1 0 0,-1-2 0,1 1 0,24-15 0,-17 7 0,1-1 0,-2-2 0,38-32 0,-52 40 0,-1-1 0,1 0 0,-1 0 0,-1 0 0,0-1 0,0 1 0,-1-2 0,0 1 0,-1 0 0,0-1 0,-1 0 0,0 0 0,2-20 0,-1-10 0,-1 0 0,-5-62 0,0 34 0,0 40 0,0 1 0,-2 0 0,-1-1 0,-12-37 0,-45-107 0,54 152 0,-6-8 0,-1 0 0,-1 1 0,-23-30 0,-12-22 0,47 75 0,1-1 0,-1 1 0,1 0 0,-1 0 0,-1 0 0,1 1 0,-1-1 0,0 1 0,0 0 0,0 0 0,0 1 0,-1-1 0,1 1 0,-1 1 0,0-1 0,0 1 0,0 0 0,-8-2 0,-175-56-1365,160 50-5461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8T00:21:50.8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1367 38 24575,'-45'-7'0,"8"0"0,-27 2 0,0 3 0,-85 8 0,121-1 0,1 0 0,0 1 0,-40 16 0,-74 39 0,96-41 0,2 2 0,-70 48 0,-7 4 0,106-67 0,1 0 0,0 1 0,0 0 0,0 1 0,1 0 0,1 1 0,0 1 0,0-1 0,1 2 0,0 0 0,-16 25 0,-26 57 0,-48 120 0,82-168 0,2 1 0,2 0 0,2 1 0,-11 97 0,20-118 0,2 0 0,1 1 0,0-1 0,3 0 0,6 35 0,-6-53 0,1 0 0,0 0 0,0 0 0,1-1 0,0 0 0,0 0 0,1 0 0,0 0 0,1-1 0,8 7 0,12 11 0,40 26 0,-53-41 0,17 10 0,48 25 0,-2-3 0,-65-35 0,1-1 0,0 0 0,0-1 0,0 0 0,0 0 0,1-2 0,0 0 0,-1 0 0,1-1 0,0-1 0,23-1 0,717 0 0,-314-2 0,-411 2 0,51 0 0,95-11 0,-150 7 0,1 0 0,-1-2 0,0-1 0,-1-1 0,0-1 0,0-1 0,42-24 0,-13 1 0,92-63 0,-130 84 0,-1 0 0,0-1 0,-1 0 0,-1-1 0,0-1 0,-1 0 0,11-19 0,-18 26 0,0 0 0,-1-1 0,-1 1 0,1 0 0,-1-1 0,-1 1 0,2-18 0,-5-64 0,0 42 0,2-13 0,1 20 0,-5-43 0,2 72 0,1-1 0,-2 1 0,0 0 0,0 0 0,-1 1 0,-1-1 0,-11-20 0,-10-13 0,17 26 0,-2 1 0,-1 0 0,0 0 0,-1 1 0,-18-17 0,-23-18 0,-1-1 0,-83-62 0,114 99 0,6 3 0,-29-24 0,35 26 0,-1 1 0,0 1 0,0 0 0,-1 1 0,-21-9 0,-79-27 0,70 29 0,-6-4 0,16 5 0,-61-15 0,-41-13 0,1 1 0,99 33-341,0 2 0,-1 1-1,-53 1 1,72 4-6485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2:40.3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1330 187 24575,'0'-2'0,"-1"0"0,1 0 0,-1 0 0,0 1 0,1-1 0,-1 0 0,0 1 0,0-1 0,0 1 0,0-1 0,0 1 0,-1-1 0,1 1 0,0 0 0,-1-1 0,1 1 0,-1 0 0,1 0 0,-4-1 0,-34-17 0,-7 4 0,-2 2 0,1 3 0,-70-7 0,33 5 0,-2 3 0,0 4 0,-91 6 0,84 0 0,73 0 0,1 1 0,0 1 0,0 1 0,0 0 0,0 2 0,1 0 0,0 1 0,-25 13 0,-10 9 0,-66 49 0,103-67 0,0 1 0,1 0 0,-17 18 0,28-25 0,0 0 0,0-1 0,1 1 0,0 1 0,0-1 0,0 0 0,0 1 0,1-1 0,0 1 0,0 0 0,1 0 0,0 0 0,0 0 0,-1 10 0,7 293 0,-5-300 0,1 0 0,-1 0 0,2 0 0,-1 0 0,1 0 0,1-1 0,0 1 0,0-1 0,6 12 0,-1-6 0,0-1 0,2 0 0,-1-1 0,19 18 0,8 7 0,1-2 0,49 34 0,-66-55 0,0-1 0,2-1 0,-1 0 0,1-2 0,1-1 0,41 12 0,-10-10 0,1-2 0,81 3 0,115-13 0,-138 0 0,-61-2 0,-1-1 0,83-18 0,96-40 0,-227 61 0,25-7 0,0-1 0,47-24 0,-68 29 0,0 0 0,0 0 0,0-1 0,-1 0 0,0 0 0,0 0 0,0-1 0,0 0 0,-1 0 0,0-1 0,0 1 0,-1-1 0,0 0 0,0-1 0,3-9 0,3-22 0,-2 0 0,-1-1 0,2-73 0,-7 67 0,8-340 0,-10 383 0,0 0 0,0 0 0,0 0 0,0 0 0,-1 0 0,1 0 0,-1 0 0,0 0 0,0 0 0,0 0 0,0 0 0,-1 0 0,1 0 0,-1 1 0,1-1 0,-1 1 0,0-1 0,0 1 0,0-1 0,0 1 0,-1 0 0,1 0 0,-1 0 0,1 1 0,-1-1 0,1 0 0,-1 1 0,0 0 0,-6-2 0,-25-13 0,-1 1 0,-50-12 0,-34-9 0,-7-2 0,102 33-341,0 2 0,-1 0-1,-36 2 1,37 1-6485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8T00:19:16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2:46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869 25 24575,'-114'-9'0,"-2"-1"0,91 10 0,-427 12 0,446-11 0,-7 0 0,-1 0 0,0 2 0,-19 5 0,30-8 0,0 1 0,0 1 0,0-1 0,0 0 0,0 1 0,0 0 0,1-1 0,-1 1 0,0 0 0,1 0 0,0 1 0,-1-1 0,1 0 0,0 1 0,0-1 0,1 1 0,-1 0 0,0 0 0,1 0 0,-2 4 0,-6 33 0,2 0 0,2 0 0,1 0 0,2 48 0,2-78 0,-1 40 0,-1 2 0,8 95 0,-5-139 0,1-1 0,-1 1 0,1-1 0,0 1 0,1-1 0,0 0 0,0 0 0,8 12 0,-8-15 0,0 0 0,1 0 0,0 0 0,0 0 0,0-1 0,0 1 0,0-1 0,1 0 0,-1-1 0,1 1 0,0-1 0,0 0 0,8 3 0,46 9 0,0-2 0,89 5 0,-134-15 0,320 5 0,-226-8 0,475 0 0,-578 1 0,-1 0 0,1-1 0,-1 1 0,1-1 0,-1 0 0,0-1 0,1 1 0,-1-1 0,0 0 0,0 0 0,0 0 0,0 0 0,0-1 0,-1 1 0,1-1 0,-1 0 0,0 0 0,1-1 0,-2 1 0,1-1 0,0 1 0,-1-1 0,1 0 0,-1 0 0,0 0 0,0 0 0,1-6 0,4-12 0,-1 0 0,0-1 0,-2 0 0,1-26 0,-1 20 0,-1 5 0,7-75 0,-9 86 0,-1-1 0,-1 0 0,0 1 0,0-1 0,-5-14 0,2 19 0,0 1 0,0 1 0,0-1 0,-1 0 0,0 1 0,-1 0 0,1 0 0,-2 1 0,1 0 0,0 0 0,-14-9 0,-18-20 0,32 29 0,-1 1 0,0-1 0,0 1 0,0 0 0,0 1 0,-1 0 0,-14-6 0,-61-15 0,21 7 0,31 9 0,0 2 0,-1 1 0,-44-2 0,-11-2 0,40 3 148,-112-20-1661,124 19-5313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2:51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864 114 24575,'0'-1'0,"0"0"0,0 0 0,-1 0 0,1 0 0,0 0 0,-1 0 0,1-1 0,-1 1 0,1 0 0,-1 0 0,0 1 0,1-1 0,-1 0 0,0 0 0,0 0 0,1 0 0,-1 0 0,0 1 0,0-1 0,0 0 0,0 1 0,0-1 0,-1 0 0,-28-10 0,26 10 0,-23-5 0,0 0 0,0 2 0,-34-2 0,-85 6 0,94 1 0,38-1 0,0 2 0,0 0 0,0 0 0,1 2 0,-1-1 0,1 2 0,0 0 0,0 0 0,-15 10 0,-12 8 0,-52 43 0,82-58 0,-3 2 0,1 2 0,0-1 0,1 2 0,0-1 0,1 2 0,0-1 0,-13 27 0,1 5 0,-21 59 0,40-95 0,0 0 0,1 0 0,0 1 0,0-1 0,1 0 0,0 1 0,1-1 0,0 1 0,0-1 0,1 1 0,1-1 0,-1 0 0,2 0 0,-1 1 0,1-1 0,0-1 0,1 1 0,0 0 0,0-1 0,1 0 0,0 0 0,13 14 0,7 11 0,2-1 0,1-1 0,45 37 0,-30-35 0,2-2 0,1-1 0,64 30 0,-107-58 0,1-1 0,0 1 0,0 0 0,0-1 0,0 0 0,0 0 0,0 0 0,0-1 0,0 1 0,0-1 0,1 0 0,-1 0 0,0 0 0,0-1 0,0 1 0,0-1 0,0 0 0,0-1 0,0 1 0,0 0 0,0-1 0,0 0 0,-1 0 0,1 0 0,0-1 0,-1 1 0,4-4 0,61-43 0,-14 11 0,50-45 0,-95 73 0,-1 1 0,0-1 0,0-1 0,8-16 0,19-24 0,-17 29 0,-2 4 0,25-38 0,-37 49 0,-1 0 0,1-1 0,-1 1 0,0-1 0,0 1 0,-1-1 0,0 0 0,-1 0 0,1-13 0,-3-169 0,-1 63 0,2 113 0,-1-1 0,0 0 0,0 0 0,-2 1 0,0 0 0,-7-23 0,8 32 0,0 1 0,-1-1 0,1 0 0,-1 1 0,0-1 0,0 1 0,0 0 0,0 0 0,-1 0 0,0 0 0,0 1 0,0-1 0,0 1 0,0 0 0,-1 0 0,1 1 0,-1-1 0,0 1 0,0 0 0,0 0 0,-8-1 0,-6 0-102,1 1 0,-1 1 0,-20 2 0,23-1-855,-14 1-5869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6:57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2526 223 24575,'-9'-7'0,"0"-1"0,-1 1 0,1 1 0,-2 0 0,1 0 0,-13-4 0,-69-22 0,7 4 0,40 8 0,-1 2 0,-1 3 0,0 1 0,-69-11 0,-205 4 0,-2 22 0,123 1 0,38 5 0,134-4 0,0 1 0,0 2 0,-45 16 0,28-4 0,2 2 0,-71 43 0,-72 67 0,175-121 0,1-1 0,0 2 0,1 0 0,0 0 0,0 0 0,-10 17 0,3 2 0,-19 44 0,-185 395 0,208-439 0,0 0 0,2 1 0,1 0 0,2 0 0,1 1 0,1 0 0,1 0 0,2 0 0,1 1 0,7 56 0,-4-72 0,1-1 0,1 0 0,1 0 0,0 0 0,1-1 0,0 0 0,1 0 0,1 0 0,0-1 0,14 17 0,9 7 0,1-1 0,38 33 0,-6-14 0,118 80 0,83 29 0,-188-118 0,-22-13 0,0-1 0,2-3 0,96 34 0,-24-16 0,-85-28 0,1-2 0,87 19 0,139-3 0,-76-12 0,-190-20 0,26 3 0,46 1 0,-67-5 0,-1 0 0,1-1 0,-1-1 0,1 0 0,-1 0 0,1 0 0,-1-2 0,0 1 0,9-5 0,66-43 0,124-101 0,-175 127 0,219-179 0,-235 189 0,0-1 0,-1 0 0,-1-1 0,-1-1 0,0 0 0,-1-1 0,-1 0 0,-1-1 0,0 0 0,10-31 0,0-4 0,-6 20 0,-2-2 0,-1 0 0,7-44 0,2-152 0,-16 163 0,-5 64 0,7-74 0,-5 1 0,-8-107 0,2 162 0,-1-1 0,-1 1 0,-1 0 0,-1 0 0,-19-38 0,2 15 0,-50-70 0,-7-14 0,73 118 0,0 1 0,-1 0 0,0 1 0,-21-18 0,-53-34 0,35 28 0,35 26-10,0 0-1,-1 2 1,0 0-1,0 0 1,0 1-1,-28-5 1,3-1-1282,17 5-5534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7:00.7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1953 71 24575,'-866'0'0,"854"0"0,1 0 0,0 1 0,0 0 0,0 1 0,0 0 0,0 1 0,0 0 0,1 1 0,-1 0 0,1 1 0,-19 10 0,-59 42 0,-139 82 0,7-21 0,-77 45 0,286-157 0,-2 2 0,0 0 0,0 0 0,-14 14 0,24-20 0,1 0 0,-1 1 0,1-1 0,0 1 0,0-1 0,0 1 0,1 0 0,-1 0 0,0 0 0,1 0 0,0 0 0,0 0 0,0 0 0,0 0 0,0 0 0,1 1 0,-1-1 0,1 0 0,0 1 0,0 4 0,3 17 0,14 137 0,-14-137 0,0 1 0,1 0 0,2-1 0,0 0 0,2 0 0,1-1 0,1 0 0,1-1 0,0 0 0,2 0 0,22 28 0,-1-9 0,1-1 0,3-1 0,0-3 0,65 48 0,-42-37 0,2-3 0,2-3 0,2-3 0,119 51 0,-86-56 0,167 34 0,-149-42 0,-74-13 0,-1 2 0,79 39 0,-75-31 0,87 28 0,-77-35 0,1-3 0,1-3 0,-1-2 0,77 0 0,337-8 0,-169-2 0,-237 2 0,70-9 0,-116 6 0,-1 0 0,0-1 0,0-1 0,0-1 0,0 0 0,-1-2 0,0 0 0,22-13 0,-29 12 0,1 0 0,-2-1 0,1 0 0,-1 0 0,-1-1 0,0-1 0,-1 1 0,0-1 0,12-25 0,1-9 0,21-72 0,-31 82 0,33-139 0,-25 87 0,-11 45 0,-3 0 0,-2 0 0,-3-85 0,-2 54 0,2 63 0,-1-1 0,-1 1 0,0 0 0,-1 1 0,0-1 0,0 0 0,-1 1 0,-10-19 0,-6-5 0,-28-38 0,34 52 0,-43-56 0,-119-122 0,-89-49 0,255 239 0,0 0 0,0 0 0,0 1 0,-1 1 0,0 0 0,0 0 0,-1 1 0,0 0 0,0 1 0,0 1 0,-18-4 0,-111-22 0,-57-11 0,-183-35 0,264 52 0,-44-11 0,88 16-1365,43 13-5461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7:04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1673 243 24575,'-91'-1'0,"-99"2"0,169 3 0,1 0 0,-1 1 0,1 1 0,-23 10 0,-17 5 0,14-7 0,-44 11 0,1 5 0,-105 49 0,155-57 0,-70 54 0,44-28 0,5-8 0,-94 71 0,112-79 0,-57 33 0,-33 23 0,125-82 0,0 0 0,-1 1 0,2 0 0,-1 0 0,1 1 0,0-1 0,1 1 0,0 0 0,0 1 0,1-1 0,0 1 0,0 0 0,1 0 0,0 0 0,1 1 0,0-1 0,0 1 0,1-1 0,1 1 0,-1-1 0,1 1 0,1 0 0,0-1 0,0 1 0,1-1 0,0 1 0,1-1 0,0 0 0,0 0 0,1 0 0,0 0 0,10 13 0,8 9 0,1-1 0,49 47 0,64 46 0,-118-108 0,30 24 0,95 59 0,65 19 0,-139-79 0,112 53 0,70 38 0,-33-28 0,-178-86 0,0-2 0,1-2 0,71 10 0,323 45 0,-409-62 0,100 17 0,-103-19 0,-1 0 0,1-2 0,35-4 0,-39 0 0,-1-1 0,0-1 0,0-1 0,0-1 0,31-19 0,-27 16 0,23-14 0,-1-2 0,67-54 0,-84 58 0,-1-2 0,-1 0 0,-1-2 0,36-51 0,-35 42 0,-9 12 0,20-37 0,-31 51 0,-1 0 0,0 0 0,0 0 0,-1-1 0,-1 0 0,0 1 0,1-17 0,-3-199 0,-3 105 0,1 30 0,-5-1 0,-4 1 0,-27-107 0,10 89 0,-6 1 0,-56-124 0,83 217 0,-1 1 0,-1 0 0,0 0 0,-1 1 0,-1 0 0,1 0 0,-2 1 0,0 1 0,0 0 0,-20-12 0,-14-7 0,-89-42 0,30 18 0,87 44 0,-16-10 0,-40-17 0,62 32 0,-1 1 0,0 0 0,0 0 0,0 2 0,-1-1 0,1 2 0,-15-1 0,5 2 0,-177 4 0,172 0 0,0 1 0,1 1 0,0 2 0,-42 16 0,-18 6 0,22-12 193,-103 33-1751,145-43-5268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7:09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1644 135 24575,'-29'0'0,"-209"5"0,190-1 0,1 2 0,0 3 0,-46 13 0,-53 24 0,3 7 0,-174 89 0,114-59 0,78-35 0,84-32 0,22-9 0,0 0 0,1 1 0,0 1 0,-17 12 0,30-18 0,1 1 0,-1-1 0,1 1 0,0 0 0,0 0 0,1 0 0,-1 1 0,1 0 0,0-1 0,0 1 0,1 0 0,-1 0 0,1 0 0,0 1 0,1-1 0,-1 0 0,1 1 0,0-1 0,0 7 0,3 110 0,1-49 0,-2-50 0,2 0 0,0-1 0,1 0 0,1 0 0,2 0 0,0 0 0,1-1 0,20 37 0,9 5 0,62 82 0,-48-82 0,2-2 0,3-2 0,102 83 0,-119-110 0,2-1 0,1-3 0,2-1 0,0-2 0,77 31 0,677 193 0,-732-232 0,132 29 0,-149-37 0,0-2 0,55 0 0,386-8 0,-177-1 0,-302 2 0,-1-2 0,0 1 0,0-1 0,0-1 0,0 0 0,0 0 0,0-1 0,15-8 0,5-6 0,33-24 0,-43 27 0,-1-1 0,0-1 0,-1-1 0,-1 0 0,-1-1 0,-1-1 0,-1-1 0,0 0 0,18-40 0,-27 47 0,0-1 0,0 0 0,-2-1 0,1 1 0,0-19 0,0-80 0,-4 87 0,0-622 0,-2 624 0,-1 0 0,-1-1 0,-1 2 0,-15-42 0,3 6 0,11 43 0,0-1 0,0 1 0,-2 1 0,0 0 0,-17-26 0,-62-69 0,34 46 0,-122-141 0,115 139 0,53 59 0,-1 1 0,-1 0 0,1 0 0,-1 0 0,0 1 0,-1 1 0,1-1 0,-1 2 0,0-1 0,-1 1 0,-10-2 0,-16-3 0,-70-8 0,43 9 0,-490-73 0,515 76 0,0 2 0,0 1 0,0 2 0,0 1 0,0 2 0,0 2 0,-46 12 0,-18 22 320,75-27-882,-1-1 0,-55 13 1,68-21-6265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8:48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2415 221 24575,'-1'-3'0,"1"0"0,0 0 0,0 0 0,-1 0 0,0 0 0,0 1 0,1-1 0,-2 0 0,1 0 0,0 1 0,0-1 0,-1 1 0,0-1 0,-3-4 0,1 3 0,0 1 0,0-1 0,-1 0 0,1 1 0,-1 0 0,0 0 0,-6-3 0,-7-1 0,-1 0 0,0 1 0,-26-4 0,44 10 0,-209-38 0,69 12 0,87 14 0,0 3 0,-71-4 0,-164 13 0,118 2 0,127 0 0,0 2 0,-76 18 0,66-10 0,-57 3 0,69-10 0,1 1 0,-69 20 0,-74 38 0,154-50 0,1 0 0,-31 22 0,-38 20 0,65-42 0,5-2 0,1 1 0,-26 17 0,44-24 0,1 1 0,0-1 0,0 1 0,0 0 0,1 1 0,0 0 0,1 0 0,0 0 0,-9 17 0,12-20 0,0 1 0,1 0 0,0 0 0,0 0 0,0 0 0,0 0 0,1 0 0,0 0 0,1 0 0,-1 0 0,1 1 0,1-1 0,0 6 0,0-4 0,1-1 0,1 0 0,-1 0 0,1 0 0,0 0 0,0-1 0,1 1 0,0-1 0,0 0 0,8 9 0,0-3 0,0 0 0,15 11 0,-14-12 0,23 24 0,77 74 0,-103-100 0,1 0 0,1 0 0,0 0 0,0-1 0,0-1 0,1 0 0,25 9 0,-5-6 0,61 12 0,10 3 0,-69-15 0,0-1 0,0-2 0,38 2 0,266-8 0,-159-3 0,1259 2 0,-1403-2 0,1-2 0,-1-2 0,0-1 0,36-12 0,21-5 0,-46 13 0,-1-2 0,68-30 0,-110 41 0,0 0 0,0-1 0,0 0 0,0 1 0,0-1 0,-1-1 0,1 1 0,-1 0 0,0-1 0,0 0 0,0 1 0,-1-1 0,1 0 0,-1 0 0,0-1 0,0 1 0,-1 0 0,1-1 0,-1 1 0,0-1 0,0 0 0,1-9 0,-2 1 0,1 0 0,-2 0 0,0-1 0,0 1 0,-1 0 0,-1 0 0,-4-15 0,-3 0 0,-1 0 0,-2 1 0,0 1 0,-20-28 0,-75-95 0,80 113 0,12 15 0,-2 1 0,-1 0 0,0 2 0,-2 0 0,0 1 0,0 2 0,-2 0 0,0 1 0,0 1 0,-27-10 0,5 6 0,0 2 0,-2 2 0,0 2 0,-83-9 0,54 11 0,-245-15 0,-245 25-1365,544-1-5461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8:54.1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2874 93 24575,'-45'-3'0,"1"-1"0,-80-19 0,-10-1 0,-329-15 0,-625 40 0,836 20 0,120-6 0,-71 5 0,172-17 0,-58 16 0,22-4 0,47-11 0,3-2 0,0 2 0,0 0 0,-23 9 0,35-11 0,0 0 0,1 1 0,-1 0 0,0 0 0,1 0 0,0 0 0,0 1 0,0 0 0,0 0 0,0 0 0,1 0 0,0 0 0,0 1 0,0-1 0,-3 6 0,2 2 0,-1-1 0,1 1 0,1 0 0,0 0 0,1 1 0,-1 19 0,3 78 0,2-45 0,-1-48 0,-1 0 0,2 0 0,0 0 0,1 0 0,1-1 0,1 1 0,0-1 0,1 0 0,1-1 0,0 1 0,11 16 0,-3-7 0,1 0 0,1-1 0,2-1 0,40 40 0,-32-36 0,-23-22 0,0 0 0,1 0 0,-1 0 0,1-1 0,0 0 0,0 0 0,0 0 0,1-1 0,-1 1 0,1-1 0,0-1 0,0 1 0,0-1 0,0 0 0,0 0 0,7 0 0,27 3 0,0 1 0,-1 1 0,62 21 0,-79-20 0,1-2 0,1-1 0,-1 0 0,41 1 0,99-6 0,-77-2 0,1363 2 0,-1342-6 0,156-26 0,59-5 0,45 19 0,-230 9 0,67-1 0,-58 11 0,161-2 0,-109-15 0,56-10 0,-137 10 0,-91 13 0,-2 1 0,-1-1 0,34-9 0,-51 10 0,0 0 0,0 0 0,-1 0 0,1-1 0,0 0 0,-1 0 0,1-1 0,-1 1 0,0-1 0,-1 0 0,1-1 0,-1 1 0,1-1 0,3-5 0,-1-3 0,0-1 0,0 0 0,-2 1 0,0-2 0,0 1 0,-1-1 0,-1 1 0,-1-1 0,0 0 0,0 0 0,-2 0 0,0 0 0,-1 0 0,0 0 0,-5-21 0,3 26 0,0 1 0,0 1 0,-1-1 0,-1 0 0,1 1 0,-1 0 0,-1 0 0,-7-9 0,-57-56 0,34 38 0,29 27 0,-1-1 0,0 2 0,-1-1 0,1 1 0,-1 0 0,-1 1 0,0 0 0,1 0 0,-19-7 0,-349-85 0,373 97 0,-131-22 0,55 10 0,-179-26 0,185 30 0,0 3 0,-130 6 0,94 2 0,-864-2-1365,952 0-5461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3T14:29:43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5T14:06:51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24575,'45'-1'0,"0"3"0,0 1 0,54 11 0,-47-5 0,71 4 0,36 6 0,-2 2 0,-89-13 0,30-2 0,-2-1 0,111 5 0,-8-2 0,314 5 0,-329-15 0,555 2 0,-706 2 0,-1 1 0,0 2 0,49 14 0,-49-11 0,0-1 0,0-1 0,45 1 0,303-8 0,-358 0 0,1 0 0,0-1 0,26-6 0,-37 5 0,0 0 0,1-1 0,-1-1 0,-1 0 0,1-1 0,-1 0 0,12-8 0,-16 9 0,2 1 0,-1-1 0,0 2 0,1-1 0,0 1 0,0 0 0,0 1 0,0 0 0,11-1 0,12 0 0,42 3 0,-39 0 0,87-6-1365,-95 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8T00:19:20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466 21 24575,'-60'-1'0,"32"-1"0,0 2 0,0 1 0,-32 5 0,34 1 0,0 0 0,-34 16 0,-2 1 0,55-22 0,1 0 0,0 1 0,0-1 0,0 1 0,0 0 0,1 1 0,-1 0 0,-8 8 0,11-9 0,0 0 0,1 0 0,0 0 0,0 1 0,0-1 0,0 1 0,0-1 0,1 1 0,-1 0 0,1 0 0,0 0 0,0 0 0,1 0 0,-1 0 0,1 7 0,-1 12 0,1 0 0,2 1 0,0-1 0,7 32 0,-7-49 0,0 1 0,0 0 0,0-1 0,1 0 0,0 1 0,0-1 0,0 0 0,1-1 0,0 1 0,0 0 0,0-1 0,1 0 0,0 0 0,0-1 0,0 1 0,0-1 0,1 0 0,0 0 0,8 3 0,32 10 0,95 22 0,-57-18 0,-51-14 0,0-2 0,0-2 0,1-1 0,-1-1 0,39-5 0,-61 4 0,-1-1 0,1 0 0,-1-1 0,1 0 0,-1-1 0,0 0 0,0 0 0,0-1 0,11-6 0,-17 7 0,0 0 0,1 0 0,-1-1 0,0 1 0,-1-1 0,1 0 0,-1 0 0,0 0 0,0 0 0,0-1 0,0 1 0,-1-1 0,1 0 0,-1 0 0,-1 0 0,1 0 0,-1 0 0,0 0 0,0 0 0,1-7 0,0-29 0,-2-1 0,-5-45 0,5 80 0,-1 0 0,-1 0 0,1 0 0,-1 0 0,0 0 0,0 1 0,-1-1 0,0 1 0,0 0 0,-1 0 0,0 0 0,-6-8 0,2 6 0,0 0 0,0 0 0,-1 1 0,0 1 0,0-1 0,-1 2 0,-11-6 0,-20-10 171,-57-19 0,81 34-415,-2 1 0,1 0 0,0 2 0,-1 0 1,0 1-1,-19 1 0,23 1-6582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5T14:06:54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 24575,'27'-1'0,"0"-2"0,52-11 0,-51 7 0,1 2 0,41-2 0,410 6 0,-216 3 0,-220-2-1365,-26 0-5461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8T00:22:38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2615 64 24575,'-5'-4'0,"0"0"0,-1 0 0,1 1 0,-1-1 0,0 1 0,0 1 0,0-1 0,0 1 0,-12-3 0,-9-1 0,-27-2 0,41 7 0,-75-6 0,-116 6 0,97 3 0,-48-3 0,-151 3 0,2 25 0,156-6 0,49-8 0,-125 33 0,125-11 0,51-16 0,25-10 0,0 2 0,1 0 0,-27 19 0,-59 50 0,66-48 0,21-14 0,0 2 0,2 0 0,0 1 0,-31 47 0,-2 2 0,2-4 0,-59 108 0,100-156 0,0 0 0,1 1 0,1 0 0,1 0 0,1 0 0,1 1 0,-4 28 0,3 142 0,5-171 0,1-9 0,0-1 0,0 1 0,1-1 0,0 0 0,1 1 0,0-1 0,1 0 0,-1 0 0,2-1 0,-1 1 0,10 12 0,7 5 0,45 48 0,-55-63 0,2 2 0,0 0 0,1 0 0,0-1 0,1-1 0,1 0 0,0-2 0,0 1 0,0-2 0,1 0 0,30 9 0,163 47 0,-159-48 0,19 3 0,73 9 0,-137-27 0,39 5 0,79 0 0,-79-6 0,76 10 0,-70 0 0,1-3 0,60 0 0,82-6 0,306-4 0,-409-4 0,97-19 0,-148 20 0,48-9 0,171-22 0,3-7 0,-54 5 0,4 12 0,272-41 0,-482 68 0,24-4 0,0-1 0,-1-1 0,31-12 0,16-12 0,78-43 0,-68 21 0,-71 44 0,-1 0 0,0-1 0,-1 0 0,0-1 0,11-15 0,-19 24 0,56-88 0,-50 77 0,-1 0 0,-1-1 0,0 0 0,-1 0 0,5-24 0,-2-13 0,-2-1 0,-2 1 0,-5-72 0,1 113 0,-1-1 0,0 2 0,-1-1 0,1 0 0,-2 0 0,1 1 0,-1 0 0,0 0 0,-1 0 0,0 0 0,-10-11 0,-8-7 0,-45-41 0,31 33 0,19 17 0,-1 1 0,0 0 0,-1 2 0,-1 0 0,0 1 0,-1 2 0,-1 0 0,1 1 0,-2 1 0,1 1 0,-33-6 0,-33-9 0,-93-37 0,99 29 0,-116-24 0,69 38 0,49 8 0,-54-1 0,30 4 0,-292-3 0,245 11 0,121-4 0,0-2 0,1-1 0,-57-16 0,25 5 0,44 10-227,-1 0-1,1-1 1,0-1-1,0-1 1,-27-17-1,30 16-6598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8T00:19:24.1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593 47 24575,'-5'-4'0,"0"0"0,0 0 0,0 0 0,0 1 0,-1 0 0,1 0 0,-1 0 0,0 1 0,0 0 0,0 0 0,0 1 0,0-1 0,-10 0 0,-9 0 0,-1 2 0,-25 1 0,13 1 0,-5-2 0,-77 11 0,107-9 0,1 1 0,-1 0 0,1 1 0,0 0 0,0 1 0,0 0 0,1 1 0,0 1 0,0-1 0,-17 15 0,23-15 0,-1 0 0,2 0 0,-1 1 0,0-1 0,1 1 0,1 0 0,-1 0 0,1 0 0,0 1 0,1-1 0,-1 1 0,1-1 0,-1 15 0,2-10 0,0 0 0,0 0 0,2 0 0,-1 0 0,1 0 0,1-1 0,0 1 0,6 17 0,1-10 0,1 0 0,1-1 0,0 0 0,2-1 0,17 21 0,-7-14 0,0 0 0,1-1 0,1-1 0,1-2 0,1 0 0,1-2 0,34 17 0,-54-31 0,1 0 0,0-1 0,0-1 0,1 1 0,-1-1 0,0-1 0,1 0 0,-1 0 0,1 0 0,-1-2 0,1 1 0,0-1 0,-1 0 0,14-5 0,-8 2 0,-1 0 0,1-1 0,-1-1 0,0-1 0,-1 0 0,0-1 0,0 0 0,15-13 0,-17 11 0,-1 0 0,-1-1 0,1 0 0,-2-1 0,14-23 0,27-67 0,-40 83 0,-1 2 0,-1 0 0,-1 0 0,6-24 0,-11 35 0,0 1 0,-1-1 0,1 0 0,-1 0 0,0 0 0,-1 0 0,1 1 0,-1-1 0,0 0 0,-1 0 0,1 1 0,-1-1 0,-1 1 0,-3-9 0,1 5 0,0-1 0,-1 2 0,0-1 0,0 0 0,-1 1 0,0 0 0,0 1 0,-1 0 0,0 0 0,0 0 0,0 1 0,-1 0 0,0 1 0,-19-8 0,-27-9 0,41 15 0,0 1 0,0 1 0,-29-6 0,3 3-1365,27 3-5461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8T00:19:28.2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1154 21 24575,'-1'-1'0,"1"0"0,0 1 0,0-1 0,0 0 0,-1 1 0,1-1 0,0 1 0,-1-1 0,1 0 0,-1 1 0,1-1 0,0 1 0,-1-1 0,1 1 0,-1-1 0,0 1 0,1 0 0,-1-1 0,1 1 0,-1-1 0,0 1 0,1 0 0,-1 0 0,0-1 0,1 1 0,-1 0 0,-1 0 0,-22-4 0,22 4 0,-267-4 0,145 6 0,96-1 0,0 2 0,0 0 0,-52 14 0,-79 34 0,140-44 0,-109 46 0,6-1 0,121-52 0,-16 6 0,1 0 0,0 2 0,-21 12 0,33-18 0,0 1 0,1 0 0,-1 0 0,1 0 0,-1 0 0,1 1 0,0-1 0,-2 5 0,4-6 0,0 0 0,0 0 0,0 0 0,0 0 0,0 0 0,1 1 0,-1-1 0,1 0 0,0 0 0,-1 0 0,1 1 0,0-1 0,0 0 0,0 0 0,1 0 0,-1 1 0,2 3 0,-1-4 0,0 0 0,0 0 0,0 1 0,1-1 0,-1 0 0,1 0 0,0 0 0,-1 0 0,1-1 0,0 1 0,0 0 0,0-1 0,5 3 0,33 16 0,-25-13 0,4 1 0,1 0 0,0-1 0,35 6 0,66 5 0,-10-2 0,-48-7 0,0-3 0,126-5 0,-85-3 0,-91 2 0,0-1 0,1 0 0,-1-2 0,0 1 0,0-2 0,0 1 0,0-2 0,-1 0 0,0 0 0,0-1 0,0-1 0,0 0 0,-1 0 0,15-14 0,5-7 0,-20 18 0,-1 1 0,18-22 0,-25 27 0,0 0 0,0-1 0,-1 1 0,0-1 0,1 0 0,-2 0 0,1 0 0,0 0 0,-1 0 0,0 0 0,0-9 0,0 8 0,-1 0 0,1-1 0,-2 1 0,1 0 0,-1 0 0,0 0 0,0-1 0,0 1 0,-1 0 0,0 0 0,0 1 0,-1-1 0,0 0 0,0 1 0,0 0 0,0-1 0,-1 1 0,0 0 0,0 1 0,-1-1 0,1 1 0,-8-5 0,-31-28-1365,30 24-5461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8T00:19:32.7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1291 20 24575,'-4'-3'0,"0"1"0,0 0 0,0 0 0,0 1 0,-1-1 0,1 1 0,-1 0 0,1 0 0,-1 1 0,0-1 0,1 1 0,-1 0 0,-5 0 0,-2 0 0,-356-3 0,208 4 0,145 0 0,1 0 0,-1 1 0,0 1 0,1 0 0,-1 1 0,-19 9 0,-83 42 0,69-30 0,19-11 0,1 2 0,0 1 0,1 1 0,-43 39 0,54-42 0,2 0 0,0 1 0,1 0 0,1 1 0,0 1 0,1-1 0,1 2 0,-12 29 0,-13 31 0,26-63 0,0 2 0,2-1 0,0 1 0,1 0 0,0 0 0,2 1 0,-4 26 0,11 153 0,-1-187 0,0 0 0,0 0 0,1 0 0,0 0 0,1 0 0,0-1 0,1 0 0,0 1 0,1-2 0,0 1 0,11 13 0,9 7 0,57 52 0,-43-45 0,-23-21 0,2-2 0,-1 0 0,2 0 0,0-2 0,0-1 0,1 0 0,1-1 0,0-2 0,33 9 0,-3-5 0,0-2 0,1-2 0,58 0 0,8-1 0,98 3 0,-144-9 0,-30 1 0,1-2 0,81-12 0,-105 7 0,-1-1 0,-1-1 0,1-1 0,-1-1 0,23-15 0,2 1 0,213-131 0,-147 86 0,-75 47 0,-11 8 0,0-1 0,-1-1 0,36-32 0,-54 43 0,-1 0 0,1-1 0,-1 1 0,0-1 0,0 0 0,-1 1 0,1-1 0,-1 0 0,0-1 0,0 1 0,-1 0 0,2-9 0,-2 4 0,-1 1 0,0 0 0,0-1 0,0 1 0,-2 0 0,-3-17 0,-3-3 0,-3 0 0,0 1 0,-21-38 0,31 65 0,-133-263 0,105 205 0,20 40 0,0 0 0,-1 1 0,-1 0 0,0 1 0,-26-29 0,26 34 0,-1 1 0,-1 1 0,1 0 0,-1 1 0,-1 0 0,0 1 0,0 0 0,0 1 0,-1 1 0,-17-5 0,8 3 0,0 0 0,-1 2 0,0 0 0,0 2 0,-35-2 0,-321 8-1365,361-2-5461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8T00:20:43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4220 113 24575,'-194'-8'0,"37"-1"0,132 9 0,-219-2 0,172 5 0,-98 16 0,80-5 0,-80 17 0,-160 56 0,81-10 0,93-35 0,-164 69 0,214-72 0,-22 9 0,-77 41 0,102-46 0,-5 8 0,3 6 0,2 4 0,-103 80 0,148-100 0,-68 54 0,27-13 0,-54 51 0,134-114 0,-5 3 0,2 1 0,1 0 0,-34 50 0,-4 19 0,24-39 0,-43 86 0,54-88 0,-16 34 0,-30 95 0,13-38 0,37-95 0,16-37 0,0 0 0,1 1 0,1-1 0,0 1 0,0 0 0,1 11 0,2 68 0,2-32 0,-4-25 0,0-18 0,1 0 0,0 0 0,6 30 0,-5-41 0,0 1 0,0-1 0,1 0 0,0 0 0,-1 1 0,2-1 0,-1 0 0,0-1 0,1 1 0,0 0 0,0-1 0,0 1 0,0-1 0,0 0 0,1 0 0,0 0 0,6 3 0,3 1 0,0 0 0,1-2 0,-1 1 0,1-2 0,1 0 0,-1-1 0,16 2 0,14-1 0,45-1 0,-54-3 0,1 1 0,55 9 0,-3 7 0,1-3 0,169 2 0,-154-16 0,0-5 0,122-21 0,165-63 0,-314 66 0,-1-4 0,-2-3 0,71-39 0,-30 5 0,206-105 0,-136 83 0,170-83 0,15 3 0,-194 86 0,-65 28 0,496-250 0,-151 57 0,-393 215 0,74-39 0,-113 56 0,-2-2 0,0-1 0,34-31 0,-18 13 0,-16 13 0,23-24 0,-19 17 0,45-36 0,13-12 0,-74 66 0,0-1 0,-1-1 0,-1 1 0,0-2 0,10-18 0,-15 23 0,0 1 0,-1-1 0,0 1 0,0-1 0,0 0 0,-1 0 0,0-10 0,-5-58 0,0 20 0,4 20 0,0 9 0,-4-41 0,3 59 0,-1-1 0,-1 1 0,1 0 0,-1 0 0,-1 0 0,1 0 0,-2 1 0,-4-9 0,-5-4 0,0 1 0,-33-35 0,38 47 0,0-1 0,-1 1 0,0 1 0,-1 0 0,1 0 0,-1 1 0,-19-8 0,-34-10 0,-1 3 0,-1 2 0,-119-17 0,112 31 0,-85 6 0,64 0 0,-23-2 0,-110 3 0,200 1 0,1 2 0,0 0 0,0 2 0,-42 17 0,-28 7 0,58-24-103,0-2-1,0-1 1,0-2 0,-41-3-1,46 1-744,11 0-5978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2:21:58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2838 10 24575,'-297'-1'0,"-324"3"0,307 26 0,3 27 0,222-38 0,-384 90 0,379-79 0,1 4 0,-171 84 0,242-103 0,-1 0 0,2 1 0,-40 34 0,51-39 0,1 1 0,0 1 0,0-1 0,1 1 0,0 0 0,1 1 0,1 0 0,0 0 0,-6 16 0,1 4 0,-37 122 0,45-138 0,0 0 0,0 0 0,2 0 0,0 0 0,1 1 0,0-1 0,6 28 0,-4-33 0,2-1 0,0 0 0,0 0 0,0 0 0,1 0 0,1-1 0,0 0 0,0 0 0,1-1 0,0 1 0,0-1 0,13 10 0,11 7 0,0-1 0,38 20 0,-34-22 0,6 4 0,91 56 0,-107-69 0,0-1 0,0-1 0,41 12 0,-11-9 0,-1-3 0,1-2 0,103 4 0,584-13 0,-331-2 0,441 2 0,-832-1 0,-1-2 0,1 0 0,0-2 0,-1 0 0,0-1 0,26-12 0,17-5 0,122-29 0,-81 24 0,-69 18 0,-1-1 0,53-24 0,-73 29 0,0 0 0,1 1 0,24-5 0,-2 0 0,404-92 0,-212 54 0,-160 33 0,35-8 0,133-46 0,-226 65 0,0 0 0,0-1 0,0 0 0,0 0 0,-1-1 0,12-9 0,-18 12 0,0 0 0,0 0 0,0 0 0,-1-1 0,1 1 0,-1-1 0,0 1 0,0-1 0,0 0 0,-1 0 0,1 0 0,-1 0 0,0 0 0,0 0 0,0 0 0,-1-1 0,1 1 0,-1 0 0,0-5 0,-1 2 0,0-1 0,0 1 0,-1-1 0,0 1 0,-1 0 0,1 0 0,-1 0 0,-1 0 0,1 0 0,-1 1 0,0-1 0,-1 1 0,1 0 0,-8-6 0,-9-9 0,0 1 0,-34-22 0,47 36 0,-62-43 0,-2 3 0,-2 3 0,-2 4 0,-114-42 0,112 56 0,-85-16 0,-9-2 0,91 18 0,9 2 0,-2 2 0,-102-14 0,-267 16 0,429 18 0,0 0 0,1-1 0,-1 0 0,1-1 0,-1-1 0,-16-6 0,-75-39 0,99 46 0,-4-1-60,-1 0-1,0 0 1,0 2-1,0-1 1,-16-1-1,13 2-941,-10-2-5824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2:22:06.9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1845 43 24575,'0'-1'0,"0"0"0,-1 0 0,1 0 0,-1 0 0,1 0 0,-1 0 0,1 0 0,-1 1 0,1-1 0,-1 0 0,0 0 0,0 1 0,1-1 0,-1 0 0,0 1 0,0-1 0,0 1 0,0-1 0,1 1 0,-1-1 0,0 1 0,0 0 0,0-1 0,-2 1 0,-27-8 0,27 8 0,-60-9 0,0 4 0,0 2 0,-69 6 0,18-1 0,63-2 0,-164 4 0,161 0 0,-106 22 0,-252 60 0,402-83 0,-1 0 0,1 1 0,0 0 0,0 1 0,0 0 0,1 0 0,-13 10 0,-2 4 0,-28 28 0,6-4 0,5-7 0,2 2 0,-42 53 0,48-56 0,24-26 0,1 0 0,-13 16 0,19-21 0,-1 0 0,1 0 0,0 0 0,0 1 0,1-1 0,-1 1 0,1-1 0,0 1 0,0-1 0,-1 9 0,1 40 0,6 59 0,-2-99 0,0-1 0,0 0 0,1-1 0,1 1 0,0-1 0,0 0 0,1 0 0,1 0 0,10 13 0,21 37 0,-21-30 0,1-1 0,1-1 0,2 0 0,1-2 0,1 0 0,38 33 0,-26-30 0,2-1 0,1-2 0,0-2 0,60 29 0,-87-49 0,0-1 0,0 0 0,0-1 0,1 0 0,-1-1 0,23 2 0,72-6 0,-46-1 0,44 4 0,84-4 0,-145-3 0,-1-3 0,0-1 0,47-19 0,17-4 0,-58 20 0,1-3 0,-2-2 0,0-2 0,-1-2 0,47-30 0,20-19 0,185-85 0,-280 149 0,-4 1 0,0 0 0,0-1 0,-1 0 0,14-11 0,-24 15 0,1 0 0,-1 0 0,1 0 0,-1-1 0,0 1 0,0-1 0,-1 0 0,1 0 0,-1 0 0,0-1 0,0 1 0,0 0 0,-1-1 0,1 1 0,-1-1 0,0 0 0,0-6 0,1-34 0,-7-77 0,3 89 0,-1 5 0,-1 1 0,-2 1 0,0-1 0,-16-38 0,-50-98 0,62 143 0,-1 1 0,0 0 0,-2 1 0,0 0 0,-1 1 0,-1 0 0,-21-17 0,33 31 0,-7-6 0,0-1 0,-19-11 0,24 18 0,0 0 0,0 1 0,0 0 0,0 0 0,-1 0 0,1 1 0,0 0 0,-1 0 0,-9-1 0,-140 3 273,60 0-1911,70-1-5188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323850"/>
            <a:ext cx="617855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397256" y="3916119"/>
            <a:ext cx="6215888" cy="506356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057334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72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152430" indent="-152430" algn="l" defTabSz="609722" rtl="0" eaLnBrk="1" latinLnBrk="0" hangingPunct="1">
      <a:buFont typeface="Arial"/>
      <a:buChar char="•"/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304861" indent="-152430" algn="l" defTabSz="609722" rtl="0" eaLnBrk="1" latinLnBrk="0" hangingPunct="1">
      <a:buFont typeface="Lucida Grande"/>
      <a:buChar char="­"/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533507" indent="-228646" algn="l" defTabSz="609722" rtl="0" eaLnBrk="1" latinLnBrk="0" hangingPunct="1">
      <a:buFont typeface="Lucida Grande"/>
      <a:buChar char="­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6352" indent="0" algn="l" defTabSz="609722" rtl="0" eaLnBrk="1" latinLnBrk="0" hangingPunct="1">
      <a:defRPr sz="1500" b="1" kern="1200">
        <a:solidFill>
          <a:schemeClr val="tx1"/>
        </a:solidFill>
        <a:latin typeface="+mn-lt"/>
        <a:ea typeface="+mn-ea"/>
        <a:cs typeface="+mn-cs"/>
      </a:defRPr>
    </a:lvl5pPr>
    <a:lvl6pPr marL="3048610" algn="l" defTabSz="6097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6097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6097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6097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20800" y="720725"/>
            <a:ext cx="4021138" cy="22621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685800" y="3270392"/>
            <a:ext cx="5704726" cy="5873607"/>
          </a:xfrm>
        </p:spPr>
        <p:txBody>
          <a:bodyPr/>
          <a:lstStyle/>
          <a:p>
            <a:endParaRPr lang="fr-CA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9E760-813E-4D02-8234-5234D3E27734}" type="slidenum">
              <a:rPr kumimoji="0" lang="fr-CA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7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C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414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2645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349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2000" dirty="0"/>
              <a:t>Gaz : chauffage, électricité, besoins industriels</a:t>
            </a:r>
          </a:p>
        </p:txBody>
      </p:sp>
    </p:spTree>
    <p:extLst>
      <p:ext uri="{BB962C8B-B14F-4D97-AF65-F5344CB8AC3E}">
        <p14:creationId xmlns:p14="http://schemas.microsoft.com/office/powerpoint/2010/main" val="2094122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/>
              <a:t>Aides aux ménages/industries à presque 700 milliards Euros, hiver pas encore commencé…</a:t>
            </a:r>
          </a:p>
          <a:p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284123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8384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6997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0412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5243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135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29482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2000" dirty="0"/>
              <a:t>Utilisation des réserves en 2022.</a:t>
            </a:r>
          </a:p>
        </p:txBody>
      </p:sp>
    </p:spTree>
    <p:extLst>
      <p:ext uri="{BB962C8B-B14F-4D97-AF65-F5344CB8AC3E}">
        <p14:creationId xmlns:p14="http://schemas.microsoft.com/office/powerpoint/2010/main" val="4136860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2964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7351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ttps://www.canarymedia.com/articles/liquefied-natural-gas/how-the-lng-export-boom-clashes-with-climate-goals-visualized?_hsenc=p2ANqtz-_cY2Bb4y0cvZN-Hp-qWBdi4hzE81hDwpGfblEi_vM7TD19NEy7g-Njw14mVPSNQmYiLij6MKOV7yIStLu5x7KXpGP5oLntUqW4zhonnrcaxsqS1OM&amp;_hsmi=244295453&amp;campaign_id=54&amp;emc=edit_clim_20230203&amp;instance_id=84429&amp;nl=climate-forward&amp;regi_id=117049053&amp;segment_id=124338&amp;te=1&amp;user_id=2e1a1f3136814c2108545b6f9ac075d7&amp;utm_campaign=canary&amp;utm_medium=email&amp;utm_source=newsletter</a:t>
            </a:r>
          </a:p>
        </p:txBody>
      </p:sp>
    </p:spTree>
    <p:extLst>
      <p:ext uri="{BB962C8B-B14F-4D97-AF65-F5344CB8AC3E}">
        <p14:creationId xmlns:p14="http://schemas.microsoft.com/office/powerpoint/2010/main" val="3425567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/>
              <a:t>Accident Fukushima, demande asiatique. Canada : 2025 (C-B); projet GNL Saguenay</a:t>
            </a:r>
          </a:p>
          <a:p>
            <a:pPr marL="0" marR="0" lvl="0" indent="0" algn="l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95741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IRIS.</a:t>
            </a:r>
          </a:p>
        </p:txBody>
      </p:sp>
    </p:spTree>
    <p:extLst>
      <p:ext uri="{BB962C8B-B14F-4D97-AF65-F5344CB8AC3E}">
        <p14:creationId xmlns:p14="http://schemas.microsoft.com/office/powerpoint/2010/main" val="1649090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2000" dirty="0"/>
              <a:t>L’adolescent est devenu un adulte. Mise à l’échelle par la Chine.</a:t>
            </a:r>
          </a:p>
        </p:txBody>
      </p:sp>
    </p:spTree>
    <p:extLst>
      <p:ext uri="{BB962C8B-B14F-4D97-AF65-F5344CB8AC3E}">
        <p14:creationId xmlns:p14="http://schemas.microsoft.com/office/powerpoint/2010/main" val="1542591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0400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7920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91831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4351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NYT, 12 mars 2023</a:t>
            </a:r>
          </a:p>
        </p:txBody>
      </p:sp>
    </p:spTree>
    <p:extLst>
      <p:ext uri="{BB962C8B-B14F-4D97-AF65-F5344CB8AC3E}">
        <p14:creationId xmlns:p14="http://schemas.microsoft.com/office/powerpoint/2010/main" val="3214109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7088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Zero</a:t>
            </a:r>
            <a:r>
              <a:rPr lang="fr-CA" dirty="0"/>
              <a:t> Tracker 2022.</a:t>
            </a:r>
          </a:p>
        </p:txBody>
      </p:sp>
    </p:spTree>
    <p:extLst>
      <p:ext uri="{BB962C8B-B14F-4D97-AF65-F5344CB8AC3E}">
        <p14:creationId xmlns:p14="http://schemas.microsoft.com/office/powerpoint/2010/main" val="3215621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5401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2000" dirty="0"/>
              <a:t>Chaque humain = 700 X plus d’énergie qu’au 19</a:t>
            </a:r>
            <a:r>
              <a:rPr lang="fr-CA" sz="2000" baseline="30000" dirty="0"/>
              <a:t>e</a:t>
            </a:r>
            <a:r>
              <a:rPr lang="fr-CA" sz="2000" dirty="0"/>
              <a:t> siècle.</a:t>
            </a:r>
          </a:p>
        </p:txBody>
      </p:sp>
    </p:spTree>
    <p:extLst>
      <p:ext uri="{BB962C8B-B14F-4D97-AF65-F5344CB8AC3E}">
        <p14:creationId xmlns:p14="http://schemas.microsoft.com/office/powerpoint/2010/main" val="482514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9740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https://www.weforum.org/agenda/2022/04/visualizing-the-history-of-energy-transitions/</a:t>
            </a:r>
          </a:p>
        </p:txBody>
      </p:sp>
    </p:spTree>
    <p:extLst>
      <p:ext uri="{BB962C8B-B14F-4D97-AF65-F5344CB8AC3E}">
        <p14:creationId xmlns:p14="http://schemas.microsoft.com/office/powerpoint/2010/main" val="183700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2000" dirty="0"/>
              <a:t>Pays développés responsables des CC, enjeu majeur négociations COP.</a:t>
            </a:r>
          </a:p>
        </p:txBody>
      </p:sp>
    </p:spTree>
    <p:extLst>
      <p:ext uri="{BB962C8B-B14F-4D97-AF65-F5344CB8AC3E}">
        <p14:creationId xmlns:p14="http://schemas.microsoft.com/office/powerpoint/2010/main" val="358000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/>
              <a:t>Armée US : principale institution consommatrice de pétrole au monde. Pétrole pour gagner des guerres.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079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8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8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8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8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10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8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8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18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8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9FAD2A-279A-4DF7-98F8-E0ED5B795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9"/>
          <a:stretch/>
        </p:blipFill>
        <p:spPr>
          <a:xfrm>
            <a:off x="608243" y="642025"/>
            <a:ext cx="10975341" cy="5749047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C18546F-AE1B-4E72-95AF-4F2EA6C1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43" y="273600"/>
            <a:ext cx="10069589" cy="11448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510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_Titre de section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8357D-D0DB-4F2A-8DD6-975ABE96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00" y="1709738"/>
            <a:ext cx="10800312" cy="633600"/>
          </a:xfrm>
          <a:noFill/>
        </p:spPr>
        <p:txBody>
          <a:bodyPr lIns="0" tIns="0" rIns="0" bIns="0" anchor="b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FF340E-3C87-4AD8-91BF-91DC57C99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199" y="2710800"/>
            <a:ext cx="10800313" cy="337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9402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C_Titre de section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8357D-D0DB-4F2A-8DD6-975ABE96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340" y="1709738"/>
            <a:ext cx="5886172" cy="633600"/>
          </a:xfrm>
          <a:noFill/>
        </p:spPr>
        <p:txBody>
          <a:bodyPr lIns="0" tIns="0" rIns="0" bIns="0" anchor="b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FF340E-3C87-4AD8-91BF-91DC57C99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3339" y="2710800"/>
            <a:ext cx="5886173" cy="337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8167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99EB0-DB0E-4BA4-95E0-269249C8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41" y="273600"/>
            <a:ext cx="10973119" cy="11448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A10F62-60AE-469A-B828-AD559CFA9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41" y="1601999"/>
            <a:ext cx="10973119" cy="4528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222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99EB0-DB0E-4BA4-95E0-269249C8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42" y="273600"/>
            <a:ext cx="10118208" cy="11448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A10F62-60AE-469A-B828-AD559CFA9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41" y="1601999"/>
            <a:ext cx="10973119" cy="4528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45406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99EB0-DB0E-4BA4-95E0-269249C8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42" y="273600"/>
            <a:ext cx="10118208" cy="11448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A10F62-60AE-469A-B828-AD559CFA9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41" y="1601999"/>
            <a:ext cx="10973119" cy="4528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2646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F3A1B-4B0E-489F-9D54-549E1C4CC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43" y="273600"/>
            <a:ext cx="10978692" cy="11448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865CF3A-0153-49F1-8944-139D3113A6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8013" y="1600200"/>
            <a:ext cx="7025239" cy="4528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0123FC05-E9F3-4FF9-8CB2-064904835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64014" y="1616913"/>
            <a:ext cx="4324812" cy="3978275"/>
          </a:xfrm>
          <a:prstGeom prst="rect">
            <a:avLst/>
          </a:prstGeom>
          <a:solidFill>
            <a:srgbClr val="F2F2F2"/>
          </a:solidFill>
        </p:spPr>
        <p:txBody>
          <a:bodyPr anchor="ctr"/>
          <a:lstStyle>
            <a:lvl1pPr algn="ctr">
              <a:defRPr b="0"/>
            </a:lvl1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317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013AF0-027F-46DC-BE29-0F63A71DF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CE76B9-F125-4795-928F-FB23AE94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243" y="1602000"/>
            <a:ext cx="5411557" cy="4528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9A1F5B-3CCA-4DBB-8B2B-07B5EB78A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2000"/>
            <a:ext cx="5409160" cy="4528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52886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A88669-92FF-4009-8041-2855D0C7C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44" y="273600"/>
            <a:ext cx="10975512" cy="11448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B943EE-2D7E-48CC-B3E7-233C9731A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244" y="1602000"/>
            <a:ext cx="5389332" cy="82391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0DC72A-E38C-49AC-9DAF-8A95C5BD7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244" y="2505075"/>
            <a:ext cx="5389331" cy="36861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60C0D8-913F-4F96-8AFE-EB620DF55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02000"/>
            <a:ext cx="5414735" cy="82391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B3D6141-B00E-4B3C-9686-91479ACF3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414736" cy="36861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8126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CB5A5C-CDFA-4A07-B663-4465B5F97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9767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7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D5C65-F0D1-4914-BEAD-1C807E992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000" y="2556000"/>
            <a:ext cx="8424000" cy="16560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D1D918-F65C-4530-88B0-7C40D3131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000" y="4334399"/>
            <a:ext cx="8424000" cy="655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CA"/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5C0578DC-C76D-4895-AD78-3BB853781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000" y="1790163"/>
            <a:ext cx="8424000" cy="6550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000" b="1" cap="none" baseline="0">
                <a:solidFill>
                  <a:schemeClr val="accent2"/>
                </a:solidFill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582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 Hydro-Québec.">
            <a:extLst>
              <a:ext uri="{FF2B5EF4-FFF2-40B4-BE49-F238E27FC236}">
                <a16:creationId xmlns:a16="http://schemas.microsoft.com/office/drawing/2014/main" id="{451D96F3-10D0-4FB0-93F6-EE25B8A25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82" y="2079745"/>
            <a:ext cx="5398019" cy="251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12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text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E072E0CC-4FC9-46E3-A0C8-EA0B0039E5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07092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E072E0CC-4FC9-46E3-A0C8-EA0B0039E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6CB6179-7E68-4544-ADDD-9E7D11AC8116}"/>
              </a:ext>
            </a:extLst>
          </p:cNvPr>
          <p:cNvSpPr/>
          <p:nvPr userDrawn="1"/>
        </p:nvSpPr>
        <p:spPr>
          <a:xfrm>
            <a:off x="0" y="0"/>
            <a:ext cx="12192000" cy="685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596AE6-FD4A-4B00-92E0-194EB89AB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2501900"/>
            <a:ext cx="9402763" cy="3924300"/>
          </a:xfrm>
        </p:spPr>
        <p:txBody>
          <a:bodyPr/>
          <a:lstStyle>
            <a:lvl1pPr rtl="0">
              <a:defRPr>
                <a:solidFill>
                  <a:schemeClr val="accent3"/>
                </a:solidFill>
              </a:defRPr>
            </a:lvl1pPr>
            <a:lvl2pPr rtl="0">
              <a:defRPr>
                <a:solidFill>
                  <a:schemeClr val="bg1"/>
                </a:solidFill>
              </a:defRPr>
            </a:lvl2pPr>
            <a:lvl3pPr rtl="0">
              <a:defRPr>
                <a:solidFill>
                  <a:schemeClr val="bg1"/>
                </a:solidFill>
              </a:defRPr>
            </a:lvl3pPr>
            <a:lvl4pPr rtl="0">
              <a:defRPr>
                <a:solidFill>
                  <a:schemeClr val="bg1"/>
                </a:solidFill>
              </a:defRPr>
            </a:lvl4pPr>
            <a:lvl5pPr rtl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77222DA-3B2F-40AB-A3BC-85535F52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3388"/>
            <a:ext cx="9404080" cy="1003022"/>
          </a:xfrm>
        </p:spPr>
        <p:txBody>
          <a:bodyPr vert="horz" anchor="ctr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Modifiez le style du titre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7C1707-677D-4C30-969D-C9C885DC7317}"/>
              </a:ext>
            </a:extLst>
          </p:cNvPr>
          <p:cNvSpPr/>
          <p:nvPr userDrawn="1"/>
        </p:nvSpPr>
        <p:spPr>
          <a:xfrm>
            <a:off x="431800" y="1868409"/>
            <a:ext cx="1273776" cy="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6608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eur avec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9B664800-127B-4CAD-97E3-4DE525E9C3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9B664800-127B-4CAD-97E3-4DE525E9C3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A80F48D8-40FA-4823-9406-E752903925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132" y="1957387"/>
            <a:ext cx="2944813" cy="2944813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F2B1989-5BC7-415C-BB4C-64942D4F7C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9901" y="431800"/>
            <a:ext cx="7478712" cy="5994399"/>
          </a:xfrm>
        </p:spPr>
        <p:txBody>
          <a:bodyPr anchor="ctr"/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1800" i="0" cap="all" spc="200" baseline="0">
                <a:solidFill>
                  <a:schemeClr val="accent3"/>
                </a:solidFill>
              </a:defRPr>
            </a:lvl2pPr>
            <a:lvl3pPr marL="0" indent="0">
              <a:lnSpc>
                <a:spcPct val="110000"/>
              </a:lnSpc>
              <a:spcBef>
                <a:spcPts val="2400"/>
              </a:spcBef>
              <a:buNone/>
              <a:defRPr sz="1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5785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 spect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23DE053A-9637-429B-9FA6-848FF7AE0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1777" b="26405"/>
          <a:stretch/>
        </p:blipFill>
        <p:spPr>
          <a:xfrm rot="16200000">
            <a:off x="2666206" y="-2666206"/>
            <a:ext cx="685958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46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Avec numé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B89F734E-542B-489E-8EBC-8CC6527D56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B89F734E-542B-489E-8EBC-8CC6527D5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72FB6D2-8723-4DB1-827B-48555F604790}"/>
              </a:ext>
            </a:extLst>
          </p:cNvPr>
          <p:cNvSpPr/>
          <p:nvPr userDrawn="1"/>
        </p:nvSpPr>
        <p:spPr>
          <a:xfrm>
            <a:off x="0" y="0"/>
            <a:ext cx="12192000" cy="6859588"/>
          </a:xfrm>
          <a:prstGeom prst="rect">
            <a:avLst/>
          </a:prstGeom>
          <a:solidFill>
            <a:srgbClr val="0F0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B7F66FD-7011-4EB4-A1D7-D086B09A0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2514" y="636588"/>
            <a:ext cx="6066972" cy="4494212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lang="fr-FR" sz="30000" b="1" kern="1200" dirty="0">
                <a:gradFill>
                  <a:gsLst>
                    <a:gs pos="24000">
                      <a:srgbClr val="F7E500"/>
                    </a:gs>
                    <a:gs pos="0">
                      <a:schemeClr val="accent3"/>
                    </a:gs>
                    <a:gs pos="59000">
                      <a:srgbClr val="2EBF9D"/>
                    </a:gs>
                    <a:gs pos="100000">
                      <a:schemeClr val="accent2"/>
                    </a:gs>
                    <a:gs pos="81000">
                      <a:schemeClr val="accent1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95CAA47-BD09-4D0E-9E84-24A291231A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5555684"/>
            <a:ext cx="11379200" cy="1303904"/>
          </a:xfrm>
        </p:spPr>
        <p:txBody>
          <a:bodyPr/>
          <a:lstStyle>
            <a:lvl1pPr algn="ctr">
              <a:spcBef>
                <a:spcPts val="200"/>
              </a:spcBef>
              <a:defRPr sz="2400" b="0" cap="all" spc="100" baseline="0">
                <a:solidFill>
                  <a:schemeClr val="bg1"/>
                </a:solidFill>
              </a:defRPr>
            </a:lvl1pPr>
            <a:lvl2pPr algn="ctr">
              <a:spcBef>
                <a:spcPts val="200"/>
              </a:spcBef>
              <a:defRPr sz="18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4D838D-3840-4B9C-9DC0-8D0882CA3315}"/>
              </a:ext>
            </a:extLst>
          </p:cNvPr>
          <p:cNvSpPr/>
          <p:nvPr userDrawn="1"/>
        </p:nvSpPr>
        <p:spPr>
          <a:xfrm>
            <a:off x="5459112" y="4983844"/>
            <a:ext cx="1273776" cy="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0259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ext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E072E0CC-4FC9-46E3-A0C8-EA0B0039E5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E072E0CC-4FC9-46E3-A0C8-EA0B0039E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6CB6179-7E68-4544-ADDD-9E7D11AC8116}"/>
              </a:ext>
            </a:extLst>
          </p:cNvPr>
          <p:cNvSpPr/>
          <p:nvPr userDrawn="1"/>
        </p:nvSpPr>
        <p:spPr>
          <a:xfrm>
            <a:off x="0" y="0"/>
            <a:ext cx="12192000" cy="6859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596AE6-FD4A-4B00-92E0-194EB89AB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2501900"/>
            <a:ext cx="9402763" cy="3924300"/>
          </a:xfrm>
        </p:spPr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defRPr>
                <a:solidFill>
                  <a:schemeClr val="bg1"/>
                </a:solidFill>
              </a:defRPr>
            </a:lvl2pPr>
            <a:lvl3pPr rtl="0">
              <a:defRPr>
                <a:solidFill>
                  <a:schemeClr val="bg1"/>
                </a:solidFill>
              </a:defRPr>
            </a:lvl3pPr>
            <a:lvl4pPr rtl="0">
              <a:defRPr>
                <a:solidFill>
                  <a:schemeClr val="bg1"/>
                </a:solidFill>
              </a:defRPr>
            </a:lvl4pPr>
            <a:lvl5pPr rtl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0B8B7F-CB8E-47CF-935F-280D55DA02E7}"/>
              </a:ext>
            </a:extLst>
          </p:cNvPr>
          <p:cNvSpPr/>
          <p:nvPr userDrawn="1"/>
        </p:nvSpPr>
        <p:spPr>
          <a:xfrm>
            <a:off x="431800" y="1868409"/>
            <a:ext cx="1273776" cy="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77222DA-3B2F-40AB-A3BC-85535F52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3388"/>
            <a:ext cx="9404080" cy="1003022"/>
          </a:xfrm>
        </p:spPr>
        <p:txBody>
          <a:bodyPr vert="horz" anchor="ctr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91939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ex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E072E0CC-4FC9-46E3-A0C8-EA0B0039E5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E072E0CC-4FC9-46E3-A0C8-EA0B0039E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97A3CF90-D8F3-4489-8AAB-6F4C7DED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3388"/>
            <a:ext cx="9404080" cy="1003022"/>
          </a:xfrm>
        </p:spPr>
        <p:txBody>
          <a:bodyPr vert="horz" anchor="ctr"/>
          <a:lstStyle>
            <a:lvl1pPr rtl="0">
              <a:defRPr/>
            </a:lvl1pPr>
          </a:lstStyle>
          <a:p>
            <a:r>
              <a:rPr lang="fr-CA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596AE6-FD4A-4B00-92E0-194EB89AB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2501900"/>
            <a:ext cx="9402763" cy="39243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0B8B7F-CB8E-47CF-935F-280D55DA02E7}"/>
              </a:ext>
            </a:extLst>
          </p:cNvPr>
          <p:cNvSpPr/>
          <p:nvPr userDrawn="1"/>
        </p:nvSpPr>
        <p:spPr>
          <a:xfrm>
            <a:off x="431800" y="1868409"/>
            <a:ext cx="1273776" cy="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4772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centré verticalem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B89F734E-542B-489E-8EBC-8CC6527D56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B89F734E-542B-489E-8EBC-8CC6527D5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A159F1B9-F0EB-4F52-AE57-BECB0CEEE2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31800"/>
            <a:ext cx="9402764" cy="5995988"/>
          </a:xfr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0" sx="100000" sy="100000" flip="none" algn="tl"/>
          </a:blipFill>
        </p:spPr>
        <p:txBody>
          <a:bodyPr anchor="ctr"/>
          <a:lstStyle>
            <a:lvl1pPr rtl="0">
              <a:defRPr sz="4400">
                <a:solidFill>
                  <a:schemeClr val="tx2"/>
                </a:solidFill>
              </a:defRPr>
            </a:lvl1pPr>
            <a:lvl2pPr rtl="0">
              <a:defRPr sz="2400" b="0">
                <a:solidFill>
                  <a:schemeClr val="accent2"/>
                </a:solidFill>
              </a:defRPr>
            </a:lvl2pPr>
            <a:lvl3pPr rtl="0">
              <a:defRPr sz="1800">
                <a:solidFill>
                  <a:schemeClr val="tx2"/>
                </a:solidFill>
              </a:defRPr>
            </a:lvl3pPr>
            <a:lvl4pPr rtl="0">
              <a:defRPr sz="1600">
                <a:solidFill>
                  <a:schemeClr val="tx2"/>
                </a:solidFill>
              </a:defRPr>
            </a:lvl4pPr>
            <a:lvl5pPr rtl="0"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25177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ext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E072E0CC-4FC9-46E3-A0C8-EA0B0039E5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E072E0CC-4FC9-46E3-A0C8-EA0B0039E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6CB6179-7E68-4544-ADDD-9E7D11AC8116}"/>
              </a:ext>
            </a:extLst>
          </p:cNvPr>
          <p:cNvSpPr/>
          <p:nvPr userDrawn="1"/>
        </p:nvSpPr>
        <p:spPr>
          <a:xfrm>
            <a:off x="0" y="0"/>
            <a:ext cx="12192000" cy="6859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596AE6-FD4A-4B00-92E0-194EB89AB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2501900"/>
            <a:ext cx="9402763" cy="3924300"/>
          </a:xfrm>
        </p:spPr>
        <p:txBody>
          <a:bodyPr/>
          <a:lstStyle>
            <a:lvl1pPr rtl="0">
              <a:defRPr>
                <a:solidFill>
                  <a:schemeClr val="accent3"/>
                </a:solidFill>
              </a:defRPr>
            </a:lvl1pPr>
            <a:lvl2pPr rtl="0">
              <a:defRPr>
                <a:solidFill>
                  <a:schemeClr val="bg1"/>
                </a:solidFill>
              </a:defRPr>
            </a:lvl2pPr>
            <a:lvl3pPr rtl="0">
              <a:defRPr>
                <a:solidFill>
                  <a:schemeClr val="bg1"/>
                </a:solidFill>
              </a:defRPr>
            </a:lvl3pPr>
            <a:lvl4pPr rtl="0">
              <a:defRPr>
                <a:solidFill>
                  <a:schemeClr val="bg1"/>
                </a:solidFill>
              </a:defRPr>
            </a:lvl4pPr>
            <a:lvl5pPr rtl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77222DA-3B2F-40AB-A3BC-85535F52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3388"/>
            <a:ext cx="9404080" cy="1003022"/>
          </a:xfrm>
        </p:spPr>
        <p:txBody>
          <a:bodyPr vert="horz" anchor="ctr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Modifiez le style du titre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7C1707-677D-4C30-969D-C9C885DC7317}"/>
              </a:ext>
            </a:extLst>
          </p:cNvPr>
          <p:cNvSpPr/>
          <p:nvPr userDrawn="1"/>
        </p:nvSpPr>
        <p:spPr>
          <a:xfrm>
            <a:off x="431800" y="1868409"/>
            <a:ext cx="1273776" cy="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7788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ext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E072E0CC-4FC9-46E3-A0C8-EA0B0039E5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E072E0CC-4FC9-46E3-A0C8-EA0B0039E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97A3CF90-D8F3-4489-8AAB-6F4C7DED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3388"/>
            <a:ext cx="9404080" cy="1003022"/>
          </a:xfrm>
        </p:spPr>
        <p:txBody>
          <a:bodyPr vert="horz" anchor="ctr"/>
          <a:lstStyle>
            <a:lvl1pPr rtl="0">
              <a:defRPr/>
            </a:lvl1pPr>
          </a:lstStyle>
          <a:p>
            <a:r>
              <a:rPr lang="fr-CA" dirty="0"/>
              <a:t>Modifiez le style du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0B8B7F-CB8E-47CF-935F-280D55DA02E7}"/>
              </a:ext>
            </a:extLst>
          </p:cNvPr>
          <p:cNvSpPr/>
          <p:nvPr userDrawn="1"/>
        </p:nvSpPr>
        <p:spPr>
          <a:xfrm>
            <a:off x="431800" y="1868409"/>
            <a:ext cx="1273776" cy="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009B9B41-C047-4BDD-8FDD-A183823EBA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2501900"/>
            <a:ext cx="5554663" cy="39243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43019FDA-D3DC-433C-A3B2-94B9DF7D0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5539" y="2501900"/>
            <a:ext cx="5554663" cy="39243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44166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 e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D5C65-F0D1-4914-BEAD-1C807E992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7200" y="1814400"/>
            <a:ext cx="5009735" cy="20916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D1D918-F65C-4530-88B0-7C40D3131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7200" y="4334399"/>
            <a:ext cx="5011200" cy="655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C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A4DD6D11-B5A5-448C-A8DF-2896C54FAC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802400" cy="6858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5C0578DC-C76D-4895-AD78-3BB853781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3600" y="1047600"/>
            <a:ext cx="5009735" cy="6550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000" b="1" cap="none" baseline="0">
                <a:solidFill>
                  <a:schemeClr val="accent2"/>
                </a:solidFill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475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9B664800-127B-4CAD-97E3-4DE525E9C3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9B664800-127B-4CAD-97E3-4DE525E9C3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1820614-0863-4215-964C-B5D9AED9A6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5851" y="431800"/>
            <a:ext cx="9402762" cy="5994400"/>
          </a:xfrm>
        </p:spPr>
        <p:txBody>
          <a:bodyPr anchor="ctr"/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1800" i="0" cap="all" spc="200" baseline="0">
                <a:solidFill>
                  <a:schemeClr val="accent3"/>
                </a:solidFill>
              </a:defRPr>
            </a:lvl2pPr>
            <a:lvl3pPr marL="0" indent="0">
              <a:lnSpc>
                <a:spcPct val="110000"/>
              </a:lnSpc>
              <a:spcBef>
                <a:spcPts val="2400"/>
              </a:spcBef>
              <a:buNone/>
              <a:defRPr sz="1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796008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9B664800-127B-4CAD-97E3-4DE525E9C3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9B664800-127B-4CAD-97E3-4DE525E9C3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re 1">
            <a:extLst>
              <a:ext uri="{FF2B5EF4-FFF2-40B4-BE49-F238E27FC236}">
                <a16:creationId xmlns:a16="http://schemas.microsoft.com/office/drawing/2014/main" id="{A23DD9EB-ED79-4A76-A403-D6BFDD6A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1" y="1787887"/>
            <a:ext cx="9401178" cy="2284746"/>
          </a:xfrm>
        </p:spPr>
        <p:txBody>
          <a:bodyPr vert="horz" wrap="square" lIns="0" tIns="0" rIns="0" bIns="0" anchor="t">
            <a:noAutofit/>
          </a:bodyPr>
          <a:lstStyle>
            <a:lvl1pPr rtl="0">
              <a:lnSpc>
                <a:spcPct val="8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D2EEFEE2-06F5-45B1-9AC1-C4B4A29E69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1302049"/>
            <a:ext cx="9401176" cy="218008"/>
          </a:xfrm>
        </p:spPr>
        <p:txBody>
          <a:bodyPr wrap="square" lIns="0" tIns="0" rIns="0" bIns="0" anchor="b">
            <a:spAutoFit/>
          </a:bodyPr>
          <a:lstStyle>
            <a:lvl1pPr marL="0" indent="0" rtl="0">
              <a:lnSpc>
                <a:spcPct val="120000"/>
              </a:lnSpc>
              <a:buNone/>
              <a:defRPr sz="1300" b="0" cap="all" spc="18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16D00B47-2732-427D-9431-CFC3535CAC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5023907"/>
            <a:ext cx="9401176" cy="894293"/>
          </a:xfr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0" sx="100000" sy="100000" flip="none" algn="tl"/>
          </a:blipFill>
        </p:spPr>
        <p:txBody>
          <a:bodyPr wrap="square" lIns="0" tIns="432000" rIns="0" bIns="0" anchor="b" anchorCtr="0">
            <a:spAutoFit/>
          </a:bodyPr>
          <a:lstStyle>
            <a:lvl1pPr marL="0" indent="0" rtl="0">
              <a:lnSpc>
                <a:spcPct val="120000"/>
              </a:lnSpc>
              <a:buNone/>
              <a:defRPr sz="1300" b="0" cap="all" spc="1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CA"/>
              <a:t>Cliquez pour modifier les styles </a:t>
            </a:r>
            <a:br>
              <a:rPr lang="fr-CA"/>
            </a:br>
            <a:r>
              <a:rPr lang="fr-CA"/>
              <a:t>du texte du masque</a:t>
            </a:r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96210E1E-1122-4312-94C2-E26A108E3BE6}"/>
              </a:ext>
            </a:extLst>
          </p:cNvPr>
          <p:cNvSpPr/>
          <p:nvPr userDrawn="1"/>
        </p:nvSpPr>
        <p:spPr>
          <a:xfrm>
            <a:off x="10507663" y="5050648"/>
            <a:ext cx="1250950" cy="1007574"/>
          </a:xfrm>
          <a:custGeom>
            <a:avLst/>
            <a:gdLst>
              <a:gd name="connsiteX0" fmla="*/ 2228414 w 4719509"/>
              <a:gd name="connsiteY0" fmla="*/ 2614853 h 3801316"/>
              <a:gd name="connsiteX1" fmla="*/ 1307027 w 4719509"/>
              <a:gd name="connsiteY1" fmla="*/ 1941778 h 3801316"/>
              <a:gd name="connsiteX2" fmla="*/ 2024016 w 4719509"/>
              <a:gd name="connsiteY2" fmla="*/ 1941778 h 3801316"/>
              <a:gd name="connsiteX3" fmla="*/ 2542994 w 4719509"/>
              <a:gd name="connsiteY3" fmla="*/ 2329015 h 3801316"/>
              <a:gd name="connsiteX4" fmla="*/ 2542196 w 4719509"/>
              <a:gd name="connsiteY4" fmla="*/ 2329015 h 3801316"/>
              <a:gd name="connsiteX5" fmla="*/ 2777732 w 4719509"/>
              <a:gd name="connsiteY5" fmla="*/ 1625600 h 3801316"/>
              <a:gd name="connsiteX6" fmla="*/ 1628794 w 4719509"/>
              <a:gd name="connsiteY6" fmla="*/ 466282 h 3801316"/>
              <a:gd name="connsiteX7" fmla="*/ 479855 w 4719509"/>
              <a:gd name="connsiteY7" fmla="*/ 1625600 h 3801316"/>
              <a:gd name="connsiteX8" fmla="*/ 1628794 w 4719509"/>
              <a:gd name="connsiteY8" fmla="*/ 2784918 h 3801316"/>
              <a:gd name="connsiteX9" fmla="*/ 2228414 w 4719509"/>
              <a:gd name="connsiteY9" fmla="*/ 2614853 h 3801316"/>
              <a:gd name="connsiteX10" fmla="*/ 2228414 w 4719509"/>
              <a:gd name="connsiteY10" fmla="*/ 2614853 h 3801316"/>
              <a:gd name="connsiteX11" fmla="*/ 2614853 w 4719509"/>
              <a:gd name="connsiteY11" fmla="*/ 2920651 h 3801316"/>
              <a:gd name="connsiteX12" fmla="*/ 1627995 w 4719509"/>
              <a:gd name="connsiteY12" fmla="*/ 3252797 h 3801316"/>
              <a:gd name="connsiteX13" fmla="*/ 0 w 4719509"/>
              <a:gd name="connsiteY13" fmla="*/ 1626398 h 3801316"/>
              <a:gd name="connsiteX14" fmla="*/ 1627995 w 4719509"/>
              <a:gd name="connsiteY14" fmla="*/ 0 h 3801316"/>
              <a:gd name="connsiteX15" fmla="*/ 3255991 w 4719509"/>
              <a:gd name="connsiteY15" fmla="*/ 1626398 h 3801316"/>
              <a:gd name="connsiteX16" fmla="*/ 2922248 w 4719509"/>
              <a:gd name="connsiteY16" fmla="*/ 2613256 h 3801316"/>
              <a:gd name="connsiteX17" fmla="*/ 3413281 w 4719509"/>
              <a:gd name="connsiteY17" fmla="*/ 2996501 h 3801316"/>
              <a:gd name="connsiteX18" fmla="*/ 3352600 w 4719509"/>
              <a:gd name="connsiteY18" fmla="*/ 2429617 h 3801316"/>
              <a:gd name="connsiteX19" fmla="*/ 4716316 w 4719509"/>
              <a:gd name="connsiteY19" fmla="*/ 3448412 h 3801316"/>
              <a:gd name="connsiteX20" fmla="*/ 4719510 w 4719509"/>
              <a:gd name="connsiteY20" fmla="*/ 3477954 h 3801316"/>
              <a:gd name="connsiteX21" fmla="*/ 3711893 w 4719509"/>
              <a:gd name="connsiteY21" fmla="*/ 3034826 h 3801316"/>
              <a:gd name="connsiteX22" fmla="*/ 3794930 w 4719509"/>
              <a:gd name="connsiteY22" fmla="*/ 3801317 h 3801316"/>
              <a:gd name="connsiteX23" fmla="*/ 2614853 w 4719509"/>
              <a:gd name="connsiteY23" fmla="*/ 2920651 h 3801316"/>
              <a:gd name="connsiteX24" fmla="*/ 2614853 w 4719509"/>
              <a:gd name="connsiteY24" fmla="*/ 2920651 h 380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19509" h="3801316">
                <a:moveTo>
                  <a:pt x="2228414" y="2614853"/>
                </a:moveTo>
                <a:cubicBezTo>
                  <a:pt x="2040783" y="2475128"/>
                  <a:pt x="1307027" y="1941778"/>
                  <a:pt x="1307027" y="1941778"/>
                </a:cubicBezTo>
                <a:lnTo>
                  <a:pt x="2024016" y="1941778"/>
                </a:lnTo>
                <a:cubicBezTo>
                  <a:pt x="2065534" y="1973715"/>
                  <a:pt x="2386502" y="2212445"/>
                  <a:pt x="2542994" y="2329015"/>
                </a:cubicBezTo>
                <a:lnTo>
                  <a:pt x="2542196" y="2329015"/>
                </a:lnTo>
                <a:cubicBezTo>
                  <a:pt x="2689905" y="2134199"/>
                  <a:pt x="2777732" y="1889880"/>
                  <a:pt x="2777732" y="1625600"/>
                </a:cubicBezTo>
                <a:cubicBezTo>
                  <a:pt x="2777732" y="985260"/>
                  <a:pt x="2263544" y="466282"/>
                  <a:pt x="1628794" y="466282"/>
                </a:cubicBezTo>
                <a:cubicBezTo>
                  <a:pt x="994043" y="466282"/>
                  <a:pt x="479855" y="985260"/>
                  <a:pt x="479855" y="1625600"/>
                </a:cubicBezTo>
                <a:cubicBezTo>
                  <a:pt x="479855" y="2265939"/>
                  <a:pt x="994043" y="2784918"/>
                  <a:pt x="1628794" y="2784918"/>
                </a:cubicBezTo>
                <a:cubicBezTo>
                  <a:pt x="1848362" y="2785716"/>
                  <a:pt x="2053558" y="2723439"/>
                  <a:pt x="2228414" y="2614853"/>
                </a:cubicBezTo>
                <a:lnTo>
                  <a:pt x="2228414" y="2614853"/>
                </a:lnTo>
                <a:close/>
                <a:moveTo>
                  <a:pt x="2614853" y="2920651"/>
                </a:moveTo>
                <a:cubicBezTo>
                  <a:pt x="2340992" y="3129040"/>
                  <a:pt x="1999264" y="3252797"/>
                  <a:pt x="1627995" y="3252797"/>
                </a:cubicBezTo>
                <a:cubicBezTo>
                  <a:pt x="728965" y="3252797"/>
                  <a:pt x="0" y="2524630"/>
                  <a:pt x="0" y="1626398"/>
                </a:cubicBezTo>
                <a:cubicBezTo>
                  <a:pt x="0" y="728167"/>
                  <a:pt x="728965" y="0"/>
                  <a:pt x="1627995" y="0"/>
                </a:cubicBezTo>
                <a:cubicBezTo>
                  <a:pt x="2527026" y="0"/>
                  <a:pt x="3255991" y="728167"/>
                  <a:pt x="3255991" y="1626398"/>
                </a:cubicBezTo>
                <a:cubicBezTo>
                  <a:pt x="3255991" y="1997667"/>
                  <a:pt x="3131436" y="2339395"/>
                  <a:pt x="2922248" y="2613256"/>
                </a:cubicBezTo>
                <a:cubicBezTo>
                  <a:pt x="3004486" y="2673936"/>
                  <a:pt x="3373360" y="2948596"/>
                  <a:pt x="3413281" y="2996501"/>
                </a:cubicBezTo>
                <a:cubicBezTo>
                  <a:pt x="3398909" y="2861567"/>
                  <a:pt x="3352600" y="2429617"/>
                  <a:pt x="3352600" y="2429617"/>
                </a:cubicBezTo>
                <a:lnTo>
                  <a:pt x="4716316" y="3448412"/>
                </a:lnTo>
                <a:lnTo>
                  <a:pt x="4719510" y="3477954"/>
                </a:lnTo>
                <a:lnTo>
                  <a:pt x="3711893" y="3034826"/>
                </a:lnTo>
                <a:lnTo>
                  <a:pt x="3794930" y="3801317"/>
                </a:lnTo>
                <a:lnTo>
                  <a:pt x="2614853" y="2920651"/>
                </a:lnTo>
                <a:lnTo>
                  <a:pt x="2614853" y="2920651"/>
                </a:lnTo>
                <a:close/>
              </a:path>
            </a:pathLst>
          </a:custGeom>
          <a:solidFill>
            <a:srgbClr val="FF9B00"/>
          </a:solidFill>
          <a:ln w="79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CA"/>
          </a:p>
        </p:txBody>
      </p:sp>
      <p:pic>
        <p:nvPicPr>
          <p:cNvPr id="37" name="Image 36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54C49FD3-BE2C-4176-9AC7-4087997C6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9" t="11907" r="54546" b="14498"/>
          <a:stretch/>
        </p:blipFill>
        <p:spPr>
          <a:xfrm rot="16200000">
            <a:off x="5879306" y="546894"/>
            <a:ext cx="43338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0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uche étroit droite tex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D952968-A62C-489B-BBC3-805CCE7F0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3136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D952968-A62C-489B-BBC3-805CCE7F0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4378914-2BEA-4CB3-9EDD-782BE10E9EB5}"/>
              </a:ext>
            </a:extLst>
          </p:cNvPr>
          <p:cNvSpPr/>
          <p:nvPr userDrawn="1"/>
        </p:nvSpPr>
        <p:spPr>
          <a:xfrm flipH="1">
            <a:off x="4064000" y="0"/>
            <a:ext cx="8127999" cy="6859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Objet 12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CF0B1C5F-9A9F-4892-9DBE-E39D3E83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501900"/>
            <a:ext cx="3189149" cy="498598"/>
          </a:xfrm>
        </p:spPr>
        <p:txBody>
          <a:bodyPr vert="horz"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AEF98A29-4A71-4795-807D-EE69813F4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1" y="2050682"/>
            <a:ext cx="3189148" cy="400110"/>
          </a:xfrm>
        </p:spPr>
        <p:txBody>
          <a:bodyPr wrap="square" anchor="b">
            <a:spAutoFit/>
          </a:bodyPr>
          <a:lstStyle>
            <a:lvl1pPr rtl="0">
              <a:defRPr sz="1300" b="0" cap="all" spc="18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D77F8D0F-248D-4DB6-AABB-11C1FE97C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96714" y="431800"/>
            <a:ext cx="7161899" cy="5994400"/>
          </a:xfrm>
        </p:spPr>
        <p:txBody>
          <a:bodyPr anchor="ctr"/>
          <a:lstStyle>
            <a:lvl1pPr rtl="0">
              <a:defRPr/>
            </a:lvl1pPr>
            <a:lvl2pPr rtl="0">
              <a:defRPr>
                <a:solidFill>
                  <a:schemeClr val="bg2"/>
                </a:solidFill>
              </a:defRPr>
            </a:lvl2pPr>
            <a:lvl3pPr rtl="0">
              <a:defRPr>
                <a:solidFill>
                  <a:schemeClr val="bg2"/>
                </a:solidFill>
              </a:defRPr>
            </a:lvl3pPr>
            <a:lvl4pPr rtl="0">
              <a:defRPr>
                <a:solidFill>
                  <a:schemeClr val="bg2"/>
                </a:solidFill>
              </a:defRPr>
            </a:lvl4pPr>
            <a:lvl5pPr rtl="0"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04284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2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14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et Spect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t 6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pic>
        <p:nvPicPr>
          <p:cNvPr id="6" name="Image 5" descr="Une image contenant lumière  Description générée automatiquement">
            <a:extLst>
              <a:ext uri="{FF2B5EF4-FFF2-40B4-BE49-F238E27FC236}">
                <a16:creationId xmlns:a16="http://schemas.microsoft.com/office/drawing/2014/main" id="{EDC3E48A-EB72-43C8-9BA1-E2CBEDCB7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24745" r="5954" b="31767"/>
          <a:stretch/>
        </p:blipFill>
        <p:spPr>
          <a:xfrm rot="16200000">
            <a:off x="2666206" y="-2666206"/>
            <a:ext cx="6859588" cy="12192000"/>
          </a:xfrm>
          <a:prstGeom prst="rect">
            <a:avLst/>
          </a:prstGeom>
          <a:solidFill>
            <a:srgbClr val="130962"/>
          </a:solidFill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ACAB2848-BDCC-4628-BAC5-12E74F8A45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3428" y="1816971"/>
            <a:ext cx="7478713" cy="3224060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100000" sy="100000" flip="none" algn="tl"/>
          </a:blipFill>
        </p:spPr>
        <p:txBody>
          <a:bodyPr tIns="360000" anchor="ctr">
            <a:spAutoFit/>
          </a:bodyPr>
          <a:lstStyle>
            <a:lvl1pPr rtl="0">
              <a:defRPr sz="4400" b="0">
                <a:solidFill>
                  <a:schemeClr val="bg1"/>
                </a:solidFill>
              </a:defRPr>
            </a:lvl1pPr>
            <a:lvl2pPr rtl="0">
              <a:defRPr sz="1800">
                <a:solidFill>
                  <a:schemeClr val="bg1"/>
                </a:solidFill>
              </a:defRPr>
            </a:lvl2pPr>
            <a:lvl3pPr rtl="0">
              <a:defRPr sz="1800">
                <a:solidFill>
                  <a:schemeClr val="bg1"/>
                </a:solidFill>
              </a:defRPr>
            </a:lvl3pPr>
            <a:lvl4pPr rtl="0">
              <a:defRPr sz="1600">
                <a:solidFill>
                  <a:schemeClr val="bg1"/>
                </a:solidFill>
              </a:defRPr>
            </a:lvl4pPr>
            <a:lvl5pPr rtl="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52639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éparateur avec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C6EB8CBD-8242-4A81-A0B9-41D4BDAC99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C6EB8CBD-8242-4A81-A0B9-41D4BDAC99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jet 5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6F618E8-4514-4C81-A769-2C25AD68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030" y="2507501"/>
            <a:ext cx="7159433" cy="2284746"/>
          </a:xfrm>
        </p:spPr>
        <p:txBody>
          <a:bodyPr vert="horz" wrap="square" lIns="0" tIns="0" rIns="0" bIns="0" anchor="t">
            <a:noAutofit/>
          </a:bodyPr>
          <a:lstStyle>
            <a:lvl1pPr rtl="0">
              <a:lnSpc>
                <a:spcPct val="8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071A3538-0DAA-424A-BC46-DF27DC8ECE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1031" y="5799756"/>
            <a:ext cx="7159432" cy="654227"/>
          </a:xfr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0" sx="100000" sy="100000" flip="none" algn="tl"/>
          </a:blipFill>
        </p:spPr>
        <p:txBody>
          <a:bodyPr wrap="square" lIns="0" tIns="432000" rIns="0" bIns="0" anchor="b">
            <a:spAutoFit/>
          </a:bodyPr>
          <a:lstStyle>
            <a:lvl1pPr marL="0" indent="0" rtl="0">
              <a:lnSpc>
                <a:spcPct val="120000"/>
              </a:lnSpc>
              <a:buNone/>
              <a:defRPr sz="1300" cap="all" spc="1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1" name="Espace réservé pour une image  30">
            <a:extLst>
              <a:ext uri="{FF2B5EF4-FFF2-40B4-BE49-F238E27FC236}">
                <a16:creationId xmlns:a16="http://schemas.microsoft.com/office/drawing/2014/main" id="{746C1346-4A76-4A10-A43C-718C7611C6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431801"/>
            <a:ext cx="2315276" cy="59944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/>
              <a:t>Ajoutez votre photographie ou faites votre choix parmi la sélection disponible dans l’intranet, à l’adresse publiée à la première page de ce gabarit et dans les éléments graphiques utiles. </a:t>
            </a:r>
            <a:br>
              <a:rPr lang="fr-CA"/>
            </a:br>
            <a:r>
              <a:rPr lang="fr-CA"/>
              <a:t>Choisissez le format Page séparatrice 406x988</a:t>
            </a:r>
          </a:p>
        </p:txBody>
      </p:sp>
    </p:spTree>
    <p:extLst>
      <p:ext uri="{BB962C8B-B14F-4D97-AF65-F5344CB8AC3E}">
        <p14:creationId xmlns:p14="http://schemas.microsoft.com/office/powerpoint/2010/main" val="553291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uche étroit droite tex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D952968-A62C-489B-BBC3-805CCE7F0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D952968-A62C-489B-BBC3-805CCE7F0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4378914-2BEA-4CB3-9EDD-782BE10E9EB5}"/>
              </a:ext>
            </a:extLst>
          </p:cNvPr>
          <p:cNvSpPr/>
          <p:nvPr userDrawn="1"/>
        </p:nvSpPr>
        <p:spPr>
          <a:xfrm flipH="1">
            <a:off x="4064000" y="0"/>
            <a:ext cx="8127999" cy="6859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3" name="Objet 12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CF0B1C5F-9A9F-4892-9DBE-E39D3E83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501900"/>
            <a:ext cx="3189149" cy="498598"/>
          </a:xfrm>
        </p:spPr>
        <p:txBody>
          <a:bodyPr vert="horz"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r>
              <a:rPr lang="fr-CA" dirty="0"/>
              <a:t>Modifiez le style du titre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AEF98A29-4A71-4795-807D-EE69813F4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1" y="2050682"/>
            <a:ext cx="3189148" cy="400110"/>
          </a:xfrm>
        </p:spPr>
        <p:txBody>
          <a:bodyPr wrap="square" anchor="b">
            <a:spAutoFit/>
          </a:bodyPr>
          <a:lstStyle>
            <a:lvl1pPr rtl="0">
              <a:defRPr sz="1300" b="0" cap="all" spc="18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D77F8D0F-248D-4DB6-AABB-11C1FE97C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96714" y="431800"/>
            <a:ext cx="7161899" cy="5994400"/>
          </a:xfrm>
        </p:spPr>
        <p:txBody>
          <a:bodyPr anchor="ctr"/>
          <a:lstStyle>
            <a:lvl1pPr rtl="0">
              <a:defRPr/>
            </a:lvl1pPr>
            <a:lvl2pPr rtl="0">
              <a:defRPr>
                <a:solidFill>
                  <a:schemeClr val="bg2"/>
                </a:solidFill>
              </a:defRPr>
            </a:lvl2pPr>
            <a:lvl3pPr rtl="0">
              <a:defRPr>
                <a:solidFill>
                  <a:schemeClr val="bg2"/>
                </a:solidFill>
              </a:defRPr>
            </a:lvl3pPr>
            <a:lvl4pPr rtl="0">
              <a:defRPr>
                <a:solidFill>
                  <a:schemeClr val="bg2"/>
                </a:solidFill>
              </a:defRPr>
            </a:lvl4pPr>
            <a:lvl5pPr rtl="0"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55599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pleine larg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t 6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7A3CF90-D8F3-4489-8AAB-6F4C7DED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fr-CA"/>
              <a:t>Modifiez le style du titre</a:t>
            </a:r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596AE6-FD4A-4B00-92E0-194EB89AB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2501900"/>
            <a:ext cx="11326813" cy="39243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CA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850A18C-BB27-4673-92E3-B4C6B1308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0" y="431800"/>
            <a:ext cx="11326813" cy="200055"/>
          </a:xfrm>
        </p:spPr>
        <p:txBody>
          <a:bodyPr wrap="square">
            <a:spAutoFit/>
          </a:bodyPr>
          <a:lstStyle>
            <a:lvl1pPr rtl="0">
              <a:defRPr sz="1300" b="0" cap="all" spc="18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14772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sans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A78ADB0B-4C01-4328-B941-9D2B369F78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A78ADB0B-4C01-4328-B941-9D2B369F78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jet 3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A23DD9EB-ED79-4A76-A403-D6BFDD6A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1" y="1787887"/>
            <a:ext cx="9401178" cy="2284746"/>
          </a:xfrm>
        </p:spPr>
        <p:txBody>
          <a:bodyPr vert="horz" wrap="square" lIns="0" tIns="0" rIns="0" bIns="0" anchor="t">
            <a:noAutofit/>
          </a:bodyPr>
          <a:lstStyle>
            <a:lvl1pPr rtl="0">
              <a:lnSpc>
                <a:spcPct val="8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CA"/>
              <a:t>Modifiez le style du titre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D2EEFEE2-06F5-45B1-9AC1-C4B4A29E69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1302049"/>
            <a:ext cx="9401176" cy="218008"/>
          </a:xfrm>
        </p:spPr>
        <p:txBody>
          <a:bodyPr wrap="square" lIns="0" tIns="0" rIns="0" bIns="0" anchor="b">
            <a:spAutoFit/>
          </a:bodyPr>
          <a:lstStyle>
            <a:lvl1pPr marL="0" indent="0" rtl="0">
              <a:lnSpc>
                <a:spcPct val="120000"/>
              </a:lnSpc>
              <a:buNone/>
              <a:defRPr sz="1300" cap="all" spc="18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16D00B47-2732-427D-9431-CFC3535CAC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7" y="5023907"/>
            <a:ext cx="9401176" cy="894293"/>
          </a:xfr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0" sx="100000" sy="100000" flip="none" algn="tl"/>
          </a:blipFill>
        </p:spPr>
        <p:txBody>
          <a:bodyPr wrap="square" lIns="0" tIns="432000" rIns="0" bIns="0" anchor="b" anchorCtr="0">
            <a:spAutoFit/>
          </a:bodyPr>
          <a:lstStyle>
            <a:lvl1pPr marL="0" indent="0" rtl="0">
              <a:lnSpc>
                <a:spcPct val="120000"/>
              </a:lnSpc>
              <a:buNone/>
              <a:defRPr sz="1300" cap="all" spc="18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CA"/>
              <a:t>Cliquez pour modifier les styles </a:t>
            </a:r>
            <a:br>
              <a:rPr lang="fr-CA"/>
            </a:br>
            <a:r>
              <a:rPr lang="fr-CA"/>
              <a:t>du texte du masque</a:t>
            </a:r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96210E1E-1122-4312-94C2-E26A108E3BE6}"/>
              </a:ext>
            </a:extLst>
          </p:cNvPr>
          <p:cNvSpPr/>
          <p:nvPr userDrawn="1"/>
        </p:nvSpPr>
        <p:spPr>
          <a:xfrm>
            <a:off x="10507663" y="5050648"/>
            <a:ext cx="1250950" cy="1007574"/>
          </a:xfrm>
          <a:custGeom>
            <a:avLst/>
            <a:gdLst>
              <a:gd name="connsiteX0" fmla="*/ 2228414 w 4719509"/>
              <a:gd name="connsiteY0" fmla="*/ 2614853 h 3801316"/>
              <a:gd name="connsiteX1" fmla="*/ 1307027 w 4719509"/>
              <a:gd name="connsiteY1" fmla="*/ 1941778 h 3801316"/>
              <a:gd name="connsiteX2" fmla="*/ 2024016 w 4719509"/>
              <a:gd name="connsiteY2" fmla="*/ 1941778 h 3801316"/>
              <a:gd name="connsiteX3" fmla="*/ 2542994 w 4719509"/>
              <a:gd name="connsiteY3" fmla="*/ 2329015 h 3801316"/>
              <a:gd name="connsiteX4" fmla="*/ 2542196 w 4719509"/>
              <a:gd name="connsiteY4" fmla="*/ 2329015 h 3801316"/>
              <a:gd name="connsiteX5" fmla="*/ 2777732 w 4719509"/>
              <a:gd name="connsiteY5" fmla="*/ 1625600 h 3801316"/>
              <a:gd name="connsiteX6" fmla="*/ 1628794 w 4719509"/>
              <a:gd name="connsiteY6" fmla="*/ 466282 h 3801316"/>
              <a:gd name="connsiteX7" fmla="*/ 479855 w 4719509"/>
              <a:gd name="connsiteY7" fmla="*/ 1625600 h 3801316"/>
              <a:gd name="connsiteX8" fmla="*/ 1628794 w 4719509"/>
              <a:gd name="connsiteY8" fmla="*/ 2784918 h 3801316"/>
              <a:gd name="connsiteX9" fmla="*/ 2228414 w 4719509"/>
              <a:gd name="connsiteY9" fmla="*/ 2614853 h 3801316"/>
              <a:gd name="connsiteX10" fmla="*/ 2228414 w 4719509"/>
              <a:gd name="connsiteY10" fmla="*/ 2614853 h 3801316"/>
              <a:gd name="connsiteX11" fmla="*/ 2614853 w 4719509"/>
              <a:gd name="connsiteY11" fmla="*/ 2920651 h 3801316"/>
              <a:gd name="connsiteX12" fmla="*/ 1627995 w 4719509"/>
              <a:gd name="connsiteY12" fmla="*/ 3252797 h 3801316"/>
              <a:gd name="connsiteX13" fmla="*/ 0 w 4719509"/>
              <a:gd name="connsiteY13" fmla="*/ 1626398 h 3801316"/>
              <a:gd name="connsiteX14" fmla="*/ 1627995 w 4719509"/>
              <a:gd name="connsiteY14" fmla="*/ 0 h 3801316"/>
              <a:gd name="connsiteX15" fmla="*/ 3255991 w 4719509"/>
              <a:gd name="connsiteY15" fmla="*/ 1626398 h 3801316"/>
              <a:gd name="connsiteX16" fmla="*/ 2922248 w 4719509"/>
              <a:gd name="connsiteY16" fmla="*/ 2613256 h 3801316"/>
              <a:gd name="connsiteX17" fmla="*/ 3413281 w 4719509"/>
              <a:gd name="connsiteY17" fmla="*/ 2996501 h 3801316"/>
              <a:gd name="connsiteX18" fmla="*/ 3352600 w 4719509"/>
              <a:gd name="connsiteY18" fmla="*/ 2429617 h 3801316"/>
              <a:gd name="connsiteX19" fmla="*/ 4716316 w 4719509"/>
              <a:gd name="connsiteY19" fmla="*/ 3448412 h 3801316"/>
              <a:gd name="connsiteX20" fmla="*/ 4719510 w 4719509"/>
              <a:gd name="connsiteY20" fmla="*/ 3477954 h 3801316"/>
              <a:gd name="connsiteX21" fmla="*/ 3711893 w 4719509"/>
              <a:gd name="connsiteY21" fmla="*/ 3034826 h 3801316"/>
              <a:gd name="connsiteX22" fmla="*/ 3794930 w 4719509"/>
              <a:gd name="connsiteY22" fmla="*/ 3801317 h 3801316"/>
              <a:gd name="connsiteX23" fmla="*/ 2614853 w 4719509"/>
              <a:gd name="connsiteY23" fmla="*/ 2920651 h 3801316"/>
              <a:gd name="connsiteX24" fmla="*/ 2614853 w 4719509"/>
              <a:gd name="connsiteY24" fmla="*/ 2920651 h 380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19509" h="3801316">
                <a:moveTo>
                  <a:pt x="2228414" y="2614853"/>
                </a:moveTo>
                <a:cubicBezTo>
                  <a:pt x="2040783" y="2475128"/>
                  <a:pt x="1307027" y="1941778"/>
                  <a:pt x="1307027" y="1941778"/>
                </a:cubicBezTo>
                <a:lnTo>
                  <a:pt x="2024016" y="1941778"/>
                </a:lnTo>
                <a:cubicBezTo>
                  <a:pt x="2065534" y="1973715"/>
                  <a:pt x="2386502" y="2212445"/>
                  <a:pt x="2542994" y="2329015"/>
                </a:cubicBezTo>
                <a:lnTo>
                  <a:pt x="2542196" y="2329015"/>
                </a:lnTo>
                <a:cubicBezTo>
                  <a:pt x="2689905" y="2134199"/>
                  <a:pt x="2777732" y="1889880"/>
                  <a:pt x="2777732" y="1625600"/>
                </a:cubicBezTo>
                <a:cubicBezTo>
                  <a:pt x="2777732" y="985260"/>
                  <a:pt x="2263544" y="466282"/>
                  <a:pt x="1628794" y="466282"/>
                </a:cubicBezTo>
                <a:cubicBezTo>
                  <a:pt x="994043" y="466282"/>
                  <a:pt x="479855" y="985260"/>
                  <a:pt x="479855" y="1625600"/>
                </a:cubicBezTo>
                <a:cubicBezTo>
                  <a:pt x="479855" y="2265939"/>
                  <a:pt x="994043" y="2784918"/>
                  <a:pt x="1628794" y="2784918"/>
                </a:cubicBezTo>
                <a:cubicBezTo>
                  <a:pt x="1848362" y="2785716"/>
                  <a:pt x="2053558" y="2723439"/>
                  <a:pt x="2228414" y="2614853"/>
                </a:cubicBezTo>
                <a:lnTo>
                  <a:pt x="2228414" y="2614853"/>
                </a:lnTo>
                <a:close/>
                <a:moveTo>
                  <a:pt x="2614853" y="2920651"/>
                </a:moveTo>
                <a:cubicBezTo>
                  <a:pt x="2340992" y="3129040"/>
                  <a:pt x="1999264" y="3252797"/>
                  <a:pt x="1627995" y="3252797"/>
                </a:cubicBezTo>
                <a:cubicBezTo>
                  <a:pt x="728965" y="3252797"/>
                  <a:pt x="0" y="2524630"/>
                  <a:pt x="0" y="1626398"/>
                </a:cubicBezTo>
                <a:cubicBezTo>
                  <a:pt x="0" y="728167"/>
                  <a:pt x="728965" y="0"/>
                  <a:pt x="1627995" y="0"/>
                </a:cubicBezTo>
                <a:cubicBezTo>
                  <a:pt x="2527026" y="0"/>
                  <a:pt x="3255991" y="728167"/>
                  <a:pt x="3255991" y="1626398"/>
                </a:cubicBezTo>
                <a:cubicBezTo>
                  <a:pt x="3255991" y="1997667"/>
                  <a:pt x="3131436" y="2339395"/>
                  <a:pt x="2922248" y="2613256"/>
                </a:cubicBezTo>
                <a:cubicBezTo>
                  <a:pt x="3004486" y="2673936"/>
                  <a:pt x="3373360" y="2948596"/>
                  <a:pt x="3413281" y="2996501"/>
                </a:cubicBezTo>
                <a:cubicBezTo>
                  <a:pt x="3398909" y="2861567"/>
                  <a:pt x="3352600" y="2429617"/>
                  <a:pt x="3352600" y="2429617"/>
                </a:cubicBezTo>
                <a:lnTo>
                  <a:pt x="4716316" y="3448412"/>
                </a:lnTo>
                <a:lnTo>
                  <a:pt x="4719510" y="3477954"/>
                </a:lnTo>
                <a:lnTo>
                  <a:pt x="3711893" y="3034826"/>
                </a:lnTo>
                <a:lnTo>
                  <a:pt x="3794930" y="3801317"/>
                </a:lnTo>
                <a:lnTo>
                  <a:pt x="2614853" y="2920651"/>
                </a:lnTo>
                <a:lnTo>
                  <a:pt x="2614853" y="2920651"/>
                </a:lnTo>
                <a:close/>
              </a:path>
            </a:pathLst>
          </a:custGeom>
          <a:solidFill>
            <a:srgbClr val="FF9B00"/>
          </a:solidFill>
          <a:ln w="79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CA"/>
          </a:p>
        </p:txBody>
      </p:sp>
      <p:pic>
        <p:nvPicPr>
          <p:cNvPr id="37" name="Image 36" descr="Une image contenant lumière  Description générée automatiquement">
            <a:extLst>
              <a:ext uri="{FF2B5EF4-FFF2-40B4-BE49-F238E27FC236}">
                <a16:creationId xmlns:a16="http://schemas.microsoft.com/office/drawing/2014/main" id="{54C49FD3-BE2C-4176-9AC7-4087997C6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9" t="11907" r="54546" b="14498"/>
          <a:stretch/>
        </p:blipFill>
        <p:spPr>
          <a:xfrm rot="16200000">
            <a:off x="5879306" y="546894"/>
            <a:ext cx="43338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 e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D5C65-F0D1-4914-BEAD-1C807E992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7200" y="1814400"/>
            <a:ext cx="5009735" cy="20916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D1D918-F65C-4530-88B0-7C40D3131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7200" y="4334399"/>
            <a:ext cx="5011200" cy="655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C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A4DD6D11-B5A5-448C-A8DF-2896C54FAC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7600" y="687600"/>
            <a:ext cx="4024800" cy="5486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5C0578DC-C76D-4895-AD78-3BB853781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3600" y="1047600"/>
            <a:ext cx="5009735" cy="6550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000" b="1" cap="none" baseline="0">
                <a:solidFill>
                  <a:schemeClr val="accent2"/>
                </a:solidFill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63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 e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D5C65-F0D1-4914-BEAD-1C807E992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600" y="1490400"/>
            <a:ext cx="5009735" cy="20916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D1D918-F65C-4530-88B0-7C40D3131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600" y="3628800"/>
            <a:ext cx="5011200" cy="655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C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A4DD6D11-B5A5-448C-A8DF-2896C54FAC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30400" y="687600"/>
            <a:ext cx="4024800" cy="5486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5C0578DC-C76D-4895-AD78-3BB853781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000" y="723600"/>
            <a:ext cx="5009735" cy="6550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000" b="1" cap="none" baseline="0">
                <a:solidFill>
                  <a:schemeClr val="accent2"/>
                </a:solidFill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42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 e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D5C65-F0D1-4914-BEAD-1C807E992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600" y="1490400"/>
            <a:ext cx="5009735" cy="20916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D1D918-F65C-4530-88B0-7C40D3131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600" y="3628800"/>
            <a:ext cx="5011200" cy="655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C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A4DD6D11-B5A5-448C-A8DF-2896C54FAC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90800" y="0"/>
            <a:ext cx="4802400" cy="6858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5C0578DC-C76D-4895-AD78-3BB853781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000" y="723600"/>
            <a:ext cx="5009735" cy="6550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000" b="1" cap="none" baseline="0">
                <a:solidFill>
                  <a:schemeClr val="accent2"/>
                </a:solidFill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14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 e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D5C65-F0D1-4914-BEAD-1C807E992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399" y="4006800"/>
            <a:ext cx="8809200" cy="159120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D1D918-F65C-4530-88B0-7C40D3131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400" y="5367600"/>
            <a:ext cx="8809200" cy="655055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C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A4DD6D11-B5A5-448C-A8DF-2896C54FAC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3200" cy="2973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5C0578DC-C76D-4895-AD78-3BB853781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800" y="3240000"/>
            <a:ext cx="5009735" cy="65505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2000" b="1" cap="none" baseline="0">
                <a:solidFill>
                  <a:schemeClr val="accent2"/>
                </a:solidFill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69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_Titre de section Ble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8357D-D0DB-4F2A-8DD6-975ABE96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00" y="1709738"/>
            <a:ext cx="10800312" cy="633600"/>
          </a:xfrm>
        </p:spPr>
        <p:txBody>
          <a:bodyPr lIns="0" tIns="0" rIns="0" bIns="0"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FF340E-3C87-4AD8-91BF-91DC57C99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199" y="2709332"/>
            <a:ext cx="10800313" cy="33782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0066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_Titre de section Bleu pale">
    <p:bg>
      <p:bgPr>
        <a:solidFill>
          <a:srgbClr val="122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8357D-D0DB-4F2A-8DD6-975ABE96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00" y="1709738"/>
            <a:ext cx="10800312" cy="633600"/>
          </a:xfrm>
        </p:spPr>
        <p:txBody>
          <a:bodyPr lIns="0" tIns="0" rIns="0" bIns="0"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FF340E-3C87-4AD8-91BF-91DC57C99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199" y="2709332"/>
            <a:ext cx="10800313" cy="33782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6506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slideLayout" Target="../slideLayouts/slideLayout37.xml"/><Relationship Id="rId7" Type="http://schemas.openxmlformats.org/officeDocument/2006/relationships/tags" Target="../tags/tag1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719CE7-88FA-4EC3-877A-2D040967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43" y="273600"/>
            <a:ext cx="10069589" cy="11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 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0BA3C2-FB74-4CE0-8A99-E9C37EDAF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243" y="1602000"/>
            <a:ext cx="10973117" cy="45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A9F766-E570-493A-9C0D-5CDC23F5A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10625" r="10534" b="10625"/>
          <a:stretch/>
        </p:blipFill>
        <p:spPr>
          <a:xfrm>
            <a:off x="10823171" y="273600"/>
            <a:ext cx="1163782" cy="11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4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1" r:id="rId10"/>
    <p:sldLayoutId id="2147484002" r:id="rId11"/>
    <p:sldLayoutId id="2147484005" r:id="rId12"/>
    <p:sldLayoutId id="2147484006" r:id="rId13"/>
    <p:sldLayoutId id="2147484007" r:id="rId14"/>
    <p:sldLayoutId id="2147484009" r:id="rId15"/>
    <p:sldLayoutId id="2147484010" r:id="rId16"/>
    <p:sldLayoutId id="2147484011" r:id="rId17"/>
    <p:sldLayoutId id="2147484012" r:id="rId18"/>
    <p:sldLayoutId id="2147484015" r:id="rId19"/>
    <p:sldLayoutId id="2147484014" r:id="rId20"/>
    <p:sldLayoutId id="2147484024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 hidden="1">
            <a:extLst>
              <a:ext uri="{FF2B5EF4-FFF2-40B4-BE49-F238E27FC236}">
                <a16:creationId xmlns:a16="http://schemas.microsoft.com/office/drawing/2014/main" id="{9C76ADF7-1835-45BC-810E-8B23FDF096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16" imgW="590" imgH="591" progId="TCLayout.ActiveDocument.1">
                  <p:embed/>
                </p:oleObj>
              </mc:Choice>
              <mc:Fallback>
                <p:oleObj name="Diapositive think-cell" r:id="rId16" imgW="590" imgH="591" progId="TCLayout.ActiveDocument.1">
                  <p:embed/>
                  <p:pic>
                    <p:nvPicPr>
                      <p:cNvPr id="4" name="Objet 3" hidden="1">
                        <a:extLst>
                          <a:ext uri="{FF2B5EF4-FFF2-40B4-BE49-F238E27FC236}">
                            <a16:creationId xmlns:a16="http://schemas.microsoft.com/office/drawing/2014/main" id="{9C76ADF7-1835-45BC-810E-8B23FDF096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719CE7-88FA-4EC3-877A-2D040967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685600"/>
            <a:ext cx="11328400" cy="4985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0BA3C2-FB74-4CE0-8A99-E9C37EDAF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2521500"/>
            <a:ext cx="11328399" cy="35855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769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901" r:id="rId2"/>
    <p:sldLayoutId id="2147483867" r:id="rId3"/>
    <p:sldLayoutId id="2147483848" r:id="rId4"/>
    <p:sldLayoutId id="2147483811" r:id="rId5"/>
    <p:sldLayoutId id="2147483829" r:id="rId6"/>
    <p:sldLayoutId id="2147483849" r:id="rId7"/>
    <p:sldLayoutId id="2147483850" r:id="rId8"/>
    <p:sldLayoutId id="2147483875" r:id="rId9"/>
    <p:sldLayoutId id="2147483795" r:id="rId10"/>
    <p:sldLayoutId id="2147484021" r:id="rId11"/>
    <p:sldLayoutId id="2147484022" r:id="rId12"/>
    <p:sldLayoutId id="214748402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28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444500" indent="-2143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2" userDrawn="1">
          <p15:clr>
            <a:srgbClr val="F26B43"/>
          </p15:clr>
        </p15:guide>
        <p15:guide id="4" pos="1348" userDrawn="1">
          <p15:clr>
            <a:srgbClr val="F26B43"/>
          </p15:clr>
        </p15:guide>
        <p15:guide id="5" pos="1484" userDrawn="1">
          <p15:clr>
            <a:srgbClr val="F26B43"/>
          </p15:clr>
        </p15:guide>
        <p15:guide id="6" pos="2560" userDrawn="1">
          <p15:clr>
            <a:srgbClr val="F26B43"/>
          </p15:clr>
        </p15:guide>
        <p15:guide id="7" pos="2696" userDrawn="1">
          <p15:clr>
            <a:srgbClr val="F26B43"/>
          </p15:clr>
        </p15:guide>
        <p15:guide id="8" pos="3771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pos="4983" userDrawn="1">
          <p15:clr>
            <a:srgbClr val="F26B43"/>
          </p15:clr>
        </p15:guide>
        <p15:guide id="11" pos="5120" userDrawn="1">
          <p15:clr>
            <a:srgbClr val="F26B43"/>
          </p15:clr>
        </p15:guide>
        <p15:guide id="12" pos="6195" userDrawn="1">
          <p15:clr>
            <a:srgbClr val="F26B43"/>
          </p15:clr>
        </p15:guide>
        <p15:guide id="13" pos="6331" userDrawn="1">
          <p15:clr>
            <a:srgbClr val="F26B43"/>
          </p15:clr>
        </p15:guide>
        <p15:guide id="14" pos="7407" userDrawn="1">
          <p15:clr>
            <a:srgbClr val="F26B43"/>
          </p15:clr>
        </p15:guide>
        <p15:guide id="17" orient="horz" pos="272" userDrawn="1">
          <p15:clr>
            <a:srgbClr val="F26B43"/>
          </p15:clr>
        </p15:guide>
        <p15:guide id="18" orient="horz" pos="1440" userDrawn="1">
          <p15:clr>
            <a:srgbClr val="F26B43"/>
          </p15:clr>
        </p15:guide>
        <p15:guide id="19" orient="horz" pos="1576" userDrawn="1">
          <p15:clr>
            <a:srgbClr val="F26B43"/>
          </p15:clr>
        </p15:guide>
        <p15:guide id="20" orient="horz" pos="2744" userDrawn="1">
          <p15:clr>
            <a:srgbClr val="F26B43"/>
          </p15:clr>
        </p15:guide>
        <p15:guide id="21" orient="horz" pos="2880" userDrawn="1">
          <p15:clr>
            <a:srgbClr val="F26B43"/>
          </p15:clr>
        </p15:guide>
        <p15:guide id="22" orient="horz" pos="40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C9F0F795-F7A8-480E-9E3D-7ED04E754B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8" imgW="590" imgH="591" progId="TCLayout.ActiveDocument.1">
                  <p:embed/>
                </p:oleObj>
              </mc:Choice>
              <mc:Fallback>
                <p:oleObj name="Diapositive think-cell" r:id="rId8" imgW="590" imgH="591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C9F0F795-F7A8-480E-9E3D-7ED04E754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jet 3"/>
          <p:cNvPicPr>
            <a:picLocks noChangeAspect="1"/>
          </p:cNvPicPr>
          <p:nvPr/>
        </p:nvPicPr>
        <p:blipFill>
          <a:blip cstate="print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1719CE7-88FA-4EC3-877A-2D040967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685600"/>
            <a:ext cx="11328400" cy="4985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0BA3C2-FB74-4CE0-8A99-E9C37EDAF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2521500"/>
            <a:ext cx="11328399" cy="35855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769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10" r:id="rId2"/>
    <p:sldLayoutId id="2147483824" r:id="rId3"/>
    <p:sldLayoutId id="2147484019" r:id="rId4"/>
    <p:sldLayoutId id="2147484018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20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444500" indent="-1778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200" i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2" userDrawn="1">
          <p15:clr>
            <a:srgbClr val="F26B43"/>
          </p15:clr>
        </p15:guide>
        <p15:guide id="4" pos="1348" userDrawn="1">
          <p15:clr>
            <a:srgbClr val="F26B43"/>
          </p15:clr>
        </p15:guide>
        <p15:guide id="5" pos="1484" userDrawn="1">
          <p15:clr>
            <a:srgbClr val="F26B43"/>
          </p15:clr>
        </p15:guide>
        <p15:guide id="6" pos="2560" userDrawn="1">
          <p15:clr>
            <a:srgbClr val="F26B43"/>
          </p15:clr>
        </p15:guide>
        <p15:guide id="7" pos="2696" userDrawn="1">
          <p15:clr>
            <a:srgbClr val="F26B43"/>
          </p15:clr>
        </p15:guide>
        <p15:guide id="8" pos="3771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pos="4983" userDrawn="1">
          <p15:clr>
            <a:srgbClr val="F26B43"/>
          </p15:clr>
        </p15:guide>
        <p15:guide id="11" pos="5120" userDrawn="1">
          <p15:clr>
            <a:srgbClr val="F26B43"/>
          </p15:clr>
        </p15:guide>
        <p15:guide id="12" pos="6195" userDrawn="1">
          <p15:clr>
            <a:srgbClr val="F26B43"/>
          </p15:clr>
        </p15:guide>
        <p15:guide id="13" pos="6331" userDrawn="1">
          <p15:clr>
            <a:srgbClr val="F26B43"/>
          </p15:clr>
        </p15:guide>
        <p15:guide id="14" pos="7407" userDrawn="1">
          <p15:clr>
            <a:srgbClr val="F26B43"/>
          </p15:clr>
        </p15:guide>
        <p15:guide id="17" orient="horz" pos="272" userDrawn="1">
          <p15:clr>
            <a:srgbClr val="F26B43"/>
          </p15:clr>
        </p15:guide>
        <p15:guide id="18" orient="horz" pos="1440" userDrawn="1">
          <p15:clr>
            <a:srgbClr val="F26B43"/>
          </p15:clr>
        </p15:guide>
        <p15:guide id="19" orient="horz" pos="1576" userDrawn="1">
          <p15:clr>
            <a:srgbClr val="F26B43"/>
          </p15:clr>
        </p15:guide>
        <p15:guide id="20" orient="horz" pos="2744" userDrawn="1">
          <p15:clr>
            <a:srgbClr val="F26B43"/>
          </p15:clr>
        </p15:guide>
        <p15:guide id="21" orient="horz" pos="2880" userDrawn="1">
          <p15:clr>
            <a:srgbClr val="F26B43"/>
          </p15:clr>
        </p15:guide>
        <p15:guide id="22" orient="horz" pos="40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20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0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6.xml"/><Relationship Id="rId3" Type="http://schemas.openxmlformats.org/officeDocument/2006/relationships/image" Target="../media/image31.png"/><Relationship Id="rId7" Type="http://schemas.openxmlformats.org/officeDocument/2006/relationships/customXml" Target="../ink/ink3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customXml" Target="../ink/ink4.xml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png"/><Relationship Id="rId4" Type="http://schemas.openxmlformats.org/officeDocument/2006/relationships/customXml" Target="../ink/ink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1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36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customXml" Target="../ink/ink9.xml"/><Relationship Id="rId5" Type="http://schemas.openxmlformats.org/officeDocument/2006/relationships/image" Target="../media/image410.png"/><Relationship Id="rId4" Type="http://schemas.openxmlformats.org/officeDocument/2006/relationships/customXml" Target="../ink/ink8.xml"/><Relationship Id="rId9" Type="http://schemas.openxmlformats.org/officeDocument/2006/relationships/image" Target="../media/image2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0.png"/><Relationship Id="rId5" Type="http://schemas.openxmlformats.org/officeDocument/2006/relationships/customXml" Target="../ink/ink12.xml"/><Relationship Id="rId4" Type="http://schemas.openxmlformats.org/officeDocument/2006/relationships/image" Target="../media/image47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8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0.png"/><Relationship Id="rId5" Type="http://schemas.openxmlformats.org/officeDocument/2006/relationships/customXml" Target="../ink/ink14.xml"/><Relationship Id="rId10" Type="http://schemas.openxmlformats.org/officeDocument/2006/relationships/image" Target="../media/image60.png"/><Relationship Id="rId4" Type="http://schemas.openxmlformats.org/officeDocument/2006/relationships/image" Target="../media/image570.png"/><Relationship Id="rId9" Type="http://schemas.openxmlformats.org/officeDocument/2006/relationships/customXml" Target="../ink/ink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image" Target="../media/image5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20.xml"/><Relationship Id="rId5" Type="http://schemas.openxmlformats.org/officeDocument/2006/relationships/image" Target="../media/image65.png"/><Relationship Id="rId4" Type="http://schemas.openxmlformats.org/officeDocument/2006/relationships/customXml" Target="../ink/ink19.xml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5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customXml" Target="../ink/ink23.xml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customXml" Target="../ink/ink25.xml"/><Relationship Id="rId4" Type="http://schemas.openxmlformats.org/officeDocument/2006/relationships/customXml" Target="../ink/ink22.xml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4.png"/><Relationship Id="rId5" Type="http://schemas.openxmlformats.org/officeDocument/2006/relationships/customXml" Target="../ink/ink27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71.png"/><Relationship Id="rId7" Type="http://schemas.openxmlformats.org/officeDocument/2006/relationships/customXml" Target="../ink/ink3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0.png"/><Relationship Id="rId5" Type="http://schemas.openxmlformats.org/officeDocument/2006/relationships/customXml" Target="../ink/ink29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3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9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99FC7CDE-2C58-402A-AF6D-A3EA2FF6852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13043" y="686585"/>
            <a:ext cx="5486400" cy="548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379C417-59A6-4208-92F2-E904A8EAD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5" y="0"/>
            <a:ext cx="10289382" cy="68595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2BBF24-A58A-49DF-B941-67F0AA5159F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36163" y="1716497"/>
            <a:ext cx="3834295" cy="3754955"/>
          </a:xfrm>
          <a:prstGeom prst="rect">
            <a:avLst/>
          </a:prstGeom>
          <a:noFill/>
        </p:spPr>
        <p:txBody>
          <a:bodyPr vert="horz" lIns="91419" tIns="45709" rIns="91419" bIns="45709" rtlCol="0" anchor="ctr" anchorCtr="0">
            <a:norm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CA" sz="3999" b="1" dirty="0">
                <a:solidFill>
                  <a:srgbClr val="FFFFFF"/>
                </a:solidFill>
                <a:latin typeface="Arial"/>
              </a:rPr>
              <a:t>Géopolitique de l’énergie et transition énergétique</a:t>
            </a: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avec Yvan Cliche</a:t>
            </a: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CA" sz="1400" dirty="0">
                <a:solidFill>
                  <a:srgbClr val="FFFFFF"/>
                </a:solidFill>
                <a:latin typeface="Arial"/>
              </a:rPr>
              <a:t>C</a:t>
            </a: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hercheur en énergie, Centre d’études et de recherches internationales de l’Université de Montréal (CÉRIUM); auteur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999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48E2080-1854-4230-8BDB-4F2A810EE16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42015" y="765335"/>
            <a:ext cx="2142055" cy="2142055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2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31800"/>
            <a:ext cx="11354732" cy="5995988"/>
          </a:xfrm>
        </p:spPr>
        <p:txBody>
          <a:bodyPr/>
          <a:lstStyle/>
          <a:p>
            <a:r>
              <a:rPr lang="fr-CA" sz="3200" dirty="0"/>
              <a:t>Évolution du mix énergétique</a:t>
            </a:r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</p:txBody>
      </p:sp>
      <p:pic>
        <p:nvPicPr>
          <p:cNvPr id="5" name="Espace réservé du contenu 9">
            <a:extLst>
              <a:ext uri="{FF2B5EF4-FFF2-40B4-BE49-F238E27FC236}">
                <a16:creationId xmlns:a16="http://schemas.microsoft.com/office/drawing/2014/main" id="{41885748-E8F5-4A9F-8CEC-85BAC20BB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47" y="1568524"/>
            <a:ext cx="11162305" cy="49932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81AE1A-3D4A-40B6-93C3-D4FC2261D5BF}"/>
              </a:ext>
            </a:extLst>
          </p:cNvPr>
          <p:cNvSpPr txBox="1"/>
          <p:nvPr/>
        </p:nvSpPr>
        <p:spPr>
          <a:xfrm>
            <a:off x="862444" y="1454727"/>
            <a:ext cx="889461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800" dirty="0">
                <a:solidFill>
                  <a:schemeClr val="tx2"/>
                </a:solidFill>
              </a:rPr>
              <a:t>Consommation mondiale d’énergie par source</a:t>
            </a:r>
          </a:p>
          <a:p>
            <a:pPr algn="l"/>
            <a:endParaRPr lang="fr-CA" sz="1800" dirty="0">
              <a:solidFill>
                <a:schemeClr val="tx2"/>
              </a:solidFill>
            </a:endParaRPr>
          </a:p>
          <a:p>
            <a:pPr algn="l"/>
            <a:endParaRPr lang="fr-CA" sz="180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2B621B-07D9-44A8-A46D-4B8A5BB615F1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3B1D543E-B799-7EEE-3B07-83C2AFE967C8}"/>
                  </a:ext>
                </a:extLst>
              </p14:cNvPr>
              <p14:cNvContentPartPr/>
              <p14:nvPr/>
            </p14:nvContentPartPr>
            <p14:xfrm>
              <a:off x="9123517" y="2657703"/>
              <a:ext cx="325440" cy="63072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3B1D543E-B799-7EEE-3B07-83C2AFE967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14517" y="2648703"/>
                <a:ext cx="343080" cy="64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87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CF6CA15-A1F6-0D51-D25D-6A6782A3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/>
              <a:t>Transition ? En fait additions !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E7C68497-1E02-98C1-7E6A-B80365A60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69592A-9DF8-BF17-7200-15FB52F79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8" y="1272209"/>
            <a:ext cx="11328399" cy="48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5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C2AF0B6-2F17-EC9D-769D-7A6EA2AD3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7"/>
          <a:stretch/>
        </p:blipFill>
        <p:spPr>
          <a:xfrm>
            <a:off x="1496870" y="481662"/>
            <a:ext cx="9402762" cy="5896264"/>
          </a:xfrm>
          <a:prstGeom prst="rect">
            <a:avLst/>
          </a:prstGeom>
          <a:ln w="19050">
            <a:solidFill>
              <a:srgbClr val="0F096C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F1D49F-93DD-4E8B-BFDA-469541BC76A7}"/>
              </a:ext>
            </a:extLst>
          </p:cNvPr>
          <p:cNvSpPr txBox="1"/>
          <p:nvPr/>
        </p:nvSpPr>
        <p:spPr>
          <a:xfrm>
            <a:off x="1603666" y="586005"/>
            <a:ext cx="8437418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b="1">
                <a:solidFill>
                  <a:srgbClr val="0F096C"/>
                </a:solidFill>
              </a:rPr>
              <a:t>Un réfrigérateur aux États-Unis consomme plus d’énergie en un an qu’un individu dans de nombreux pays</a:t>
            </a:r>
          </a:p>
          <a:p>
            <a:pPr algn="l"/>
            <a:endParaRPr lang="fr-C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fr-C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fr-CA" sz="1400" b="1">
                <a:solidFill>
                  <a:srgbClr val="0F096C"/>
                </a:solidFill>
              </a:rPr>
              <a:t>Consommation annuelle en KWh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982763-2C60-4130-8358-E3F447D120FD}"/>
              </a:ext>
            </a:extLst>
          </p:cNvPr>
          <p:cNvSpPr txBox="1"/>
          <p:nvPr/>
        </p:nvSpPr>
        <p:spPr>
          <a:xfrm>
            <a:off x="1870364" y="2107648"/>
            <a:ext cx="2154381" cy="35274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fr-CA" sz="1400" b="1">
                <a:solidFill>
                  <a:srgbClr val="0F096C"/>
                </a:solidFill>
              </a:rPr>
              <a:t>Un habitant (du pays)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0DD64E-04A0-47B6-9D6C-19803B89DCFC}"/>
              </a:ext>
            </a:extLst>
          </p:cNvPr>
          <p:cNvSpPr txBox="1"/>
          <p:nvPr/>
        </p:nvSpPr>
        <p:spPr>
          <a:xfrm>
            <a:off x="4365117" y="2107648"/>
            <a:ext cx="3097071" cy="35274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fr-CA" sz="1400" b="1">
                <a:solidFill>
                  <a:srgbClr val="0F096C"/>
                </a:solidFill>
              </a:rPr>
              <a:t>Réfrigérateur / air climatisé (É.-U.)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7EE18F-A17C-41C6-84FA-4BA375AFC0DD}"/>
              </a:ext>
            </a:extLst>
          </p:cNvPr>
          <p:cNvSpPr txBox="1"/>
          <p:nvPr/>
        </p:nvSpPr>
        <p:spPr>
          <a:xfrm>
            <a:off x="1688508" y="3755656"/>
            <a:ext cx="1548245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Réfrigérateur (</a:t>
            </a:r>
            <a:r>
              <a:rPr lang="fr-CA" sz="1200" b="1">
                <a:solidFill>
                  <a:schemeClr val="tx1">
                    <a:lumMod val="65000"/>
                    <a:lumOff val="35000"/>
                  </a:schemeClr>
                </a:solidFill>
              </a:rPr>
              <a:t>É.-U.)</a:t>
            </a:r>
            <a:endParaRPr lang="fr-CA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fr-CA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B25B67-32EC-4CAD-B760-A132E6B10119}"/>
              </a:ext>
            </a:extLst>
          </p:cNvPr>
          <p:cNvSpPr txBox="1"/>
          <p:nvPr/>
        </p:nvSpPr>
        <p:spPr>
          <a:xfrm>
            <a:off x="1688509" y="3412454"/>
            <a:ext cx="154824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Air </a:t>
            </a:r>
            <a:r>
              <a:rPr lang="fr-CA" sz="1200" b="1">
                <a:solidFill>
                  <a:schemeClr val="tx1">
                    <a:lumMod val="65000"/>
                    <a:lumOff val="35000"/>
                  </a:schemeClr>
                </a:solidFill>
              </a:rPr>
              <a:t>climatisé </a:t>
            </a:r>
            <a:r>
              <a:rPr lang="fr-CA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fr-CA" sz="1200" b="1">
                <a:solidFill>
                  <a:schemeClr val="tx1">
                    <a:lumMod val="65000"/>
                    <a:lumOff val="35000"/>
                  </a:schemeClr>
                </a:solidFill>
              </a:rPr>
              <a:t>É.-U.)</a:t>
            </a:r>
            <a:endParaRPr lang="fr-CA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23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178BB8A-9562-86CF-78B6-96777ECB78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E0DE85-A003-83BC-E394-5AEF32B98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464191"/>
            <a:ext cx="11202022" cy="593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52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846" y="91543"/>
            <a:ext cx="11354732" cy="6336245"/>
          </a:xfrm>
        </p:spPr>
        <p:txBody>
          <a:bodyPr/>
          <a:lstStyle/>
          <a:p>
            <a:r>
              <a:rPr lang="fr-CA" sz="2400" i="1" dirty="0"/>
              <a:t>La mort du pétrole ? Marchandise la plus échangée dans le monde </a:t>
            </a:r>
            <a:br>
              <a:rPr lang="fr-CA" sz="2400" i="1" dirty="0"/>
            </a:br>
            <a:r>
              <a:rPr lang="fr-CA" sz="2000" i="1" dirty="0"/>
              <a:t>(tiers du transport maritime mondial); transport et pétrochimie</a:t>
            </a:r>
            <a:br>
              <a:rPr lang="fr-CA" sz="2000" i="1" dirty="0"/>
            </a:br>
            <a:r>
              <a:rPr lang="fr-CA" sz="1800" b="0" i="1" dirty="0"/>
              <a:t>Armée US = 100 millions/barils/an, 35 000 soldats dans le golfe Persique; Canada 4</a:t>
            </a:r>
            <a:r>
              <a:rPr lang="fr-CA" sz="1800" b="0" i="1" baseline="30000" dirty="0"/>
              <a:t>e</a:t>
            </a:r>
            <a:r>
              <a:rPr lang="fr-CA" sz="1800" b="0" i="1" dirty="0"/>
              <a:t> producteur mondial</a:t>
            </a:r>
            <a:endParaRPr lang="fr-CA" sz="1800" b="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379F437D-FCDD-4351-8B98-6110E337AE53}"/>
              </a:ext>
            </a:extLst>
          </p:cNvPr>
          <p:cNvSpPr txBox="1">
            <a:spLocks/>
          </p:cNvSpPr>
          <p:nvPr/>
        </p:nvSpPr>
        <p:spPr>
          <a:xfrm>
            <a:off x="516301" y="6398794"/>
            <a:ext cx="1136287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300" b="0" kern="1200" cap="all" spc="1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100" b="1"/>
              <a:t>Source</a:t>
            </a:r>
            <a:r>
              <a:rPr lang="fr-CA" sz="1100"/>
              <a:t> : </a:t>
            </a:r>
            <a:r>
              <a:rPr lang="en-US" sz="1100"/>
              <a:t>heritage.org</a:t>
            </a:r>
            <a:endParaRPr lang="fr-CA" sz="110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003FC30-CD25-491F-A458-6CA3FE61F0B2}"/>
              </a:ext>
            </a:extLst>
          </p:cNvPr>
          <p:cNvGrpSpPr/>
          <p:nvPr/>
        </p:nvGrpSpPr>
        <p:grpSpPr>
          <a:xfrm>
            <a:off x="2903621" y="1733532"/>
            <a:ext cx="8975558" cy="4935556"/>
            <a:chOff x="4690979" y="1747824"/>
            <a:chExt cx="7188200" cy="4093828"/>
          </a:xfrm>
        </p:grpSpPr>
        <p:pic>
          <p:nvPicPr>
            <p:cNvPr id="5" name="Espace réservé du contenu 11">
              <a:extLst>
                <a:ext uri="{FF2B5EF4-FFF2-40B4-BE49-F238E27FC236}">
                  <a16:creationId xmlns:a16="http://schemas.microsoft.com/office/drawing/2014/main" id="{E7846D89-7697-412F-AD74-B7F96BCE5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912"/>
            <a:stretch/>
          </p:blipFill>
          <p:spPr>
            <a:xfrm>
              <a:off x="4690979" y="1747824"/>
              <a:ext cx="7188200" cy="40938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913B68-D167-4D76-9DD5-5F66498FAE47}"/>
                </a:ext>
              </a:extLst>
            </p:cNvPr>
            <p:cNvSpPr/>
            <p:nvPr/>
          </p:nvSpPr>
          <p:spPr>
            <a:xfrm>
              <a:off x="4805685" y="1796716"/>
              <a:ext cx="2790252" cy="449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38292B6-C836-4A8D-8222-F91DDA04AB0F}"/>
              </a:ext>
            </a:extLst>
          </p:cNvPr>
          <p:cNvSpPr txBox="1"/>
          <p:nvPr/>
        </p:nvSpPr>
        <p:spPr>
          <a:xfrm>
            <a:off x="3136415" y="1671977"/>
            <a:ext cx="4177145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800" b="1" dirty="0">
                <a:solidFill>
                  <a:schemeClr val="tx2"/>
                </a:solidFill>
              </a:rPr>
              <a:t>Bases et installations américaines au Moyen-Orient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BD822C-475F-40BA-845D-9121FB293D1C}"/>
              </a:ext>
            </a:extLst>
          </p:cNvPr>
          <p:cNvSpPr/>
          <p:nvPr/>
        </p:nvSpPr>
        <p:spPr>
          <a:xfrm>
            <a:off x="304794" y="87085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2C6D8F-7B42-40E0-8C7C-07D79319B75B}"/>
              </a:ext>
            </a:extLst>
          </p:cNvPr>
          <p:cNvSpPr txBox="1"/>
          <p:nvPr/>
        </p:nvSpPr>
        <p:spPr>
          <a:xfrm>
            <a:off x="7741558" y="1733532"/>
            <a:ext cx="280718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400" b="1" dirty="0">
                <a:solidFill>
                  <a:schemeClr val="tx2"/>
                </a:solidFill>
              </a:rPr>
              <a:t>Pays           Troupes américaines</a:t>
            </a:r>
          </a:p>
        </p:txBody>
      </p:sp>
    </p:spTree>
    <p:extLst>
      <p:ext uri="{BB962C8B-B14F-4D97-AF65-F5344CB8AC3E}">
        <p14:creationId xmlns:p14="http://schemas.microsoft.com/office/powerpoint/2010/main" val="27932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C5F1FD7-56EB-018F-4F33-9F249BBEE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433388"/>
            <a:ext cx="10265103" cy="678081"/>
          </a:xfrm>
        </p:spPr>
        <p:txBody>
          <a:bodyPr/>
          <a:lstStyle/>
          <a:p>
            <a:r>
              <a:rPr lang="fr-CA" sz="3200" dirty="0"/>
              <a:t>Aspects contradictoires du combat climatique</a:t>
            </a:r>
            <a:br>
              <a:rPr lang="fr-CA" sz="2800" dirty="0"/>
            </a:br>
            <a:r>
              <a:rPr lang="fr-CA" sz="2400" dirty="0"/>
              <a:t>(des progrès, mais pointe des GES en 2022)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829BE4-FB32-5D6B-93D8-5167B839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27" y="1985709"/>
            <a:ext cx="5910433" cy="391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438392-F417-5E5B-FC4B-ADB9B612D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136" y="1590930"/>
            <a:ext cx="5264421" cy="44305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F9EBCF8-3847-129D-73E3-28376FA74092}"/>
                  </a:ext>
                </a:extLst>
              </p14:cNvPr>
              <p14:cNvContentPartPr/>
              <p14:nvPr/>
            </p14:nvContentPartPr>
            <p14:xfrm>
              <a:off x="2133397" y="2113743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F9EBCF8-3847-129D-73E3-28376FA740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4757" y="21047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7C7636B5-249A-0B4C-BE99-BC6F4E539AEC}"/>
                  </a:ext>
                </a:extLst>
              </p14:cNvPr>
              <p14:cNvContentPartPr/>
              <p14:nvPr/>
            </p14:nvContentPartPr>
            <p14:xfrm>
              <a:off x="779797" y="3590463"/>
              <a:ext cx="282240" cy="19440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7C7636B5-249A-0B4C-BE99-BC6F4E539A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0797" y="3581823"/>
                <a:ext cx="29988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3AB21F3-2A53-34A6-131A-B9DB56D5D121}"/>
                  </a:ext>
                </a:extLst>
              </p14:cNvPr>
              <p14:cNvContentPartPr/>
              <p14:nvPr/>
            </p14:nvContentPartPr>
            <p14:xfrm>
              <a:off x="2576197" y="4535463"/>
              <a:ext cx="285120" cy="23688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3AB21F3-2A53-34A6-131A-B9DB56D5D12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67197" y="4526463"/>
                <a:ext cx="3027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699806F5-1303-4C36-59B6-AED16D1C06FD}"/>
                  </a:ext>
                </a:extLst>
              </p14:cNvPr>
              <p14:cNvContentPartPr/>
              <p14:nvPr/>
            </p14:nvContentPartPr>
            <p14:xfrm>
              <a:off x="5309677" y="3802503"/>
              <a:ext cx="416880" cy="16092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699806F5-1303-4C36-59B6-AED16D1C06F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00677" y="3793503"/>
                <a:ext cx="4345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EBCC548D-6BC1-6EB3-C818-672FD5274BFF}"/>
                  </a:ext>
                </a:extLst>
              </p14:cNvPr>
              <p14:cNvContentPartPr/>
              <p14:nvPr/>
            </p14:nvContentPartPr>
            <p14:xfrm>
              <a:off x="5207077" y="4770183"/>
              <a:ext cx="746640" cy="4791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EBCC548D-6BC1-6EB3-C818-672FD5274BF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98077" y="4761183"/>
                <a:ext cx="764280" cy="49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517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0AEF8B0-4F2B-D600-4446-6FCD29B97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3388"/>
            <a:ext cx="9404080" cy="955438"/>
          </a:xfrm>
        </p:spPr>
        <p:txBody>
          <a:bodyPr/>
          <a:lstStyle/>
          <a:p>
            <a:r>
              <a:rPr lang="fr-CA" sz="3200" dirty="0"/>
              <a:t>Bloc 2-Russie-Europe (gazoducs)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6E562D-1F5C-DDB2-7406-407E18BE71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4B7596-A56E-094C-6434-56B06C7E7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29" y="1436410"/>
            <a:ext cx="10424160" cy="523522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6B8DB3F-01E3-4DCC-9E50-6A7EB06315D0}"/>
              </a:ext>
            </a:extLst>
          </p:cNvPr>
          <p:cNvSpPr txBox="1"/>
          <p:nvPr/>
        </p:nvSpPr>
        <p:spPr>
          <a:xfrm>
            <a:off x="552362" y="1388826"/>
            <a:ext cx="9283518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800" dirty="0">
                <a:solidFill>
                  <a:schemeClr val="tx2"/>
                </a:solidFill>
              </a:rPr>
              <a:t>Principales voies d’importation de gaz naturel en Europe</a:t>
            </a:r>
          </a:p>
          <a:p>
            <a:pPr algn="l"/>
            <a:endParaRPr lang="fr-CA" sz="18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0B4EC971-B34E-7888-F47F-CD7ADD2C540D}"/>
                  </a:ext>
                </a:extLst>
              </p14:cNvPr>
              <p14:cNvContentPartPr/>
              <p14:nvPr/>
            </p14:nvContentPartPr>
            <p14:xfrm>
              <a:off x="5438197" y="3186183"/>
              <a:ext cx="1979280" cy="102240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B4EC971-B34E-7888-F47F-CD7ADD2C54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9557" y="3177183"/>
                <a:ext cx="1996920" cy="104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445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508F12F-C1FC-F86A-4A62-E90155CE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3387"/>
            <a:ext cx="9404080" cy="1382161"/>
          </a:xfrm>
        </p:spPr>
        <p:txBody>
          <a:bodyPr/>
          <a:lstStyle/>
          <a:p>
            <a:r>
              <a:rPr lang="fr-CA" sz="2400" dirty="0"/>
              <a:t>Une baisse significative des exportations russes en 2022 </a:t>
            </a:r>
            <a:br>
              <a:rPr lang="fr-CA" sz="2400" dirty="0"/>
            </a:br>
            <a:r>
              <a:rPr lang="fr-CA" sz="2400" dirty="0"/>
              <a:t>-</a:t>
            </a:r>
            <a:r>
              <a:rPr lang="fr-CA" sz="1600" dirty="0"/>
              <a:t>45% du gaz en Europe, mais diminution de 80% en 2022</a:t>
            </a:r>
            <a:br>
              <a:rPr lang="fr-CA" sz="1600" dirty="0"/>
            </a:br>
            <a:r>
              <a:rPr lang="fr-CA" sz="1600" dirty="0"/>
              <a:t>-Gaz russe de 40% à 10% (2022)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CF8BDA-511B-1967-EBC4-51C0EF7EB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64"/>
          <a:stretch/>
        </p:blipFill>
        <p:spPr>
          <a:xfrm>
            <a:off x="261253" y="1973209"/>
            <a:ext cx="11208503" cy="48483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504CBF-274F-4075-ADF6-C0229E423374}"/>
              </a:ext>
            </a:extLst>
          </p:cNvPr>
          <p:cNvSpPr txBox="1"/>
          <p:nvPr/>
        </p:nvSpPr>
        <p:spPr>
          <a:xfrm>
            <a:off x="325712" y="1973209"/>
            <a:ext cx="938960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800" dirty="0">
                <a:solidFill>
                  <a:schemeClr val="tx2"/>
                </a:solidFill>
              </a:rPr>
              <a:t>Importations européennes de gaz naturel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3EFDC-34DC-4082-94D7-AE9A53F7AC78}"/>
              </a:ext>
            </a:extLst>
          </p:cNvPr>
          <p:cNvSpPr/>
          <p:nvPr/>
        </p:nvSpPr>
        <p:spPr>
          <a:xfrm>
            <a:off x="325712" y="1687515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746460-3FCC-4501-8741-784517F5C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237"/>
          <a:stretch/>
        </p:blipFill>
        <p:spPr>
          <a:xfrm>
            <a:off x="7164904" y="5975841"/>
            <a:ext cx="4912326" cy="83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316386"/>
            <a:ext cx="11354732" cy="5995988"/>
          </a:xfrm>
        </p:spPr>
        <p:txBody>
          <a:bodyPr/>
          <a:lstStyle/>
          <a:p>
            <a:r>
              <a:rPr lang="fr-CA" sz="3200" dirty="0"/>
              <a:t>Prix de l’électricité et du gaz en Europe multipliés par 6 </a:t>
            </a:r>
            <a:br>
              <a:rPr lang="fr-CA" sz="3200" dirty="0"/>
            </a:br>
            <a:r>
              <a:rPr lang="fr-CA" sz="1800" dirty="0"/>
              <a:t>Aide aux ménages (700 milliards Euros depuis sept. 2021) ; </a:t>
            </a:r>
            <a:r>
              <a:rPr lang="fr-CA" sz="2000" dirty="0"/>
              <a:t>sobriété est le mot phare</a:t>
            </a:r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FE92D24-7396-42AC-8CAB-77E4EAD8B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86" y="1959062"/>
            <a:ext cx="10372316" cy="44329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AB8FDA-FD00-4D6E-8199-381B6087E6DB}"/>
              </a:ext>
            </a:extLst>
          </p:cNvPr>
          <p:cNvSpPr txBox="1"/>
          <p:nvPr/>
        </p:nvSpPr>
        <p:spPr>
          <a:xfrm>
            <a:off x="431800" y="1959063"/>
            <a:ext cx="9283518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800" dirty="0">
                <a:solidFill>
                  <a:schemeClr val="tx2"/>
                </a:solidFill>
              </a:rPr>
              <a:t>Prix des contrats européens de gaz naturel</a:t>
            </a:r>
          </a:p>
          <a:p>
            <a:pPr algn="l"/>
            <a:endParaRPr lang="fr-CA" sz="1800" dirty="0">
              <a:solidFill>
                <a:schemeClr val="tx2"/>
              </a:solidFill>
            </a:endParaRP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7C15B9B8-9C96-4DAE-8849-8C487B5FF7EB}"/>
              </a:ext>
            </a:extLst>
          </p:cNvPr>
          <p:cNvSpPr txBox="1">
            <a:spLocks/>
          </p:cNvSpPr>
          <p:nvPr/>
        </p:nvSpPr>
        <p:spPr>
          <a:xfrm>
            <a:off x="516301" y="6521258"/>
            <a:ext cx="1136287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300" b="0" kern="1200" cap="all" spc="1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100" b="1"/>
              <a:t>Source</a:t>
            </a:r>
            <a:r>
              <a:rPr lang="fr-CA" sz="1100"/>
              <a:t> : </a:t>
            </a:r>
            <a:r>
              <a:rPr lang="en-US" sz="1100" err="1"/>
              <a:t>Rystad</a:t>
            </a:r>
            <a:r>
              <a:rPr lang="en-US" sz="1100"/>
              <a:t> Energy</a:t>
            </a:r>
            <a:endParaRPr lang="fr-CA" sz="11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8EF625-E415-477C-9450-2CA9A56FD9C0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99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D0EB74-ED7E-47B9-9BD8-D8157117D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916472"/>
            <a:ext cx="10254673" cy="40337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1"/>
                </a:solidFill>
              </a:rPr>
              <a:t>Température : douce en 2022-2023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1"/>
                </a:solidFill>
              </a:rPr>
              <a:t>Confinement en Chine, ralentissement économique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1"/>
                </a:solidFill>
              </a:rPr>
              <a:t>L’Europe s’en est tirée en 2022-23, mais qu’en est-il du prochain hiver 2023-2024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b="0" dirty="0">
                <a:solidFill>
                  <a:schemeClr val="bg1"/>
                </a:solidFill>
              </a:rPr>
              <a:t>Consommation chinoise + température ?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4CA3C634-56B1-4BC7-B05A-BF725FE4FB87}"/>
              </a:ext>
            </a:extLst>
          </p:cNvPr>
          <p:cNvSpPr txBox="1">
            <a:spLocks/>
          </p:cNvSpPr>
          <p:nvPr/>
        </p:nvSpPr>
        <p:spPr>
          <a:xfrm>
            <a:off x="431800" y="433388"/>
            <a:ext cx="9404080" cy="1003022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b="1">
                <a:solidFill>
                  <a:schemeClr val="bg1"/>
                </a:solidFill>
              </a:rPr>
              <a:t>Europe…</a:t>
            </a:r>
          </a:p>
        </p:txBody>
      </p:sp>
    </p:spTree>
    <p:extLst>
      <p:ext uri="{BB962C8B-B14F-4D97-AF65-F5344CB8AC3E}">
        <p14:creationId xmlns:p14="http://schemas.microsoft.com/office/powerpoint/2010/main" val="2618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 hidden="1">
            <a:extLst>
              <a:ext uri="{FF2B5EF4-FFF2-40B4-BE49-F238E27FC236}">
                <a16:creationId xmlns:a16="http://schemas.microsoft.com/office/drawing/2014/main" id="{4C9AB275-823B-4C25-B9CC-3642E72CF0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0" imgH="591" progId="TCLayout.ActiveDocument.1">
                  <p:embed/>
                </p:oleObj>
              </mc:Choice>
              <mc:Fallback>
                <p:oleObj name="Diapositive think-cell" r:id="rId3" imgW="590" imgH="591" progId="TCLayout.ActiveDocument.1">
                  <p:embed/>
                  <p:pic>
                    <p:nvPicPr>
                      <p:cNvPr id="6" name="Objet 5" hidden="1">
                        <a:extLst>
                          <a:ext uri="{FF2B5EF4-FFF2-40B4-BE49-F238E27FC236}">
                            <a16:creationId xmlns:a16="http://schemas.microsoft.com/office/drawing/2014/main" id="{4C9AB275-823B-4C25-B9CC-3642E72CF0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6A8FB535-08DA-4873-85A7-5CC13B7B8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22" y="2830374"/>
            <a:ext cx="3189149" cy="498598"/>
          </a:xfrm>
        </p:spPr>
        <p:txBody>
          <a:bodyPr vert="horz"/>
          <a:lstStyle/>
          <a:p>
            <a:r>
              <a:rPr lang="fr-CA"/>
              <a:t>Présentation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18936D-5580-416C-91B7-9CC854CA4575}"/>
              </a:ext>
            </a:extLst>
          </p:cNvPr>
          <p:cNvSpPr txBox="1"/>
          <p:nvPr/>
        </p:nvSpPr>
        <p:spPr>
          <a:xfrm>
            <a:off x="4740923" y="1807349"/>
            <a:ext cx="7451077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F096C"/>
                </a:solidFill>
              </a:rPr>
              <a:t>Quelques informations générales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F096C"/>
                </a:solidFill>
              </a:rPr>
              <a:t>La crise énergétique en Europe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F096C"/>
                </a:solidFill>
              </a:rPr>
              <a:t>Les grandes tendances internationales en énergie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F096C"/>
                </a:solidFill>
              </a:rPr>
              <a:t>Le positionnement du Québec et d’Hydro</a:t>
            </a:r>
          </a:p>
        </p:txBody>
      </p:sp>
    </p:spTree>
    <p:extLst>
      <p:ext uri="{BB962C8B-B14F-4D97-AF65-F5344CB8AC3E}">
        <p14:creationId xmlns:p14="http://schemas.microsoft.com/office/powerpoint/2010/main" val="22232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000B35E-FEC4-CE5D-9586-ABE11624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07279"/>
            <a:ext cx="11418456" cy="1003022"/>
          </a:xfrm>
        </p:spPr>
        <p:txBody>
          <a:bodyPr/>
          <a:lstStyle/>
          <a:p>
            <a:r>
              <a:rPr lang="fr-CA" sz="3200" dirty="0"/>
              <a:t>Gagnant de la crise : </a:t>
            </a:r>
            <a:br>
              <a:rPr lang="fr-CA" sz="3200" dirty="0"/>
            </a:br>
            <a:r>
              <a:rPr lang="fr-CA" sz="3200" dirty="0"/>
              <a:t>l’industrie américaine du gaz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710684-9315-445D-B4C9-43CF612FEAE2}"/>
              </a:ext>
            </a:extLst>
          </p:cNvPr>
          <p:cNvSpPr/>
          <p:nvPr/>
        </p:nvSpPr>
        <p:spPr>
          <a:xfrm>
            <a:off x="325712" y="1687515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D1EC248-F3EE-2A50-F3D6-730EF3B67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D87781-0B7E-BCA2-6AE6-56F71953D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5" y="1875183"/>
            <a:ext cx="11045687" cy="46183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22F64BE-3D56-6F7A-C74B-0A1103B0D986}"/>
                  </a:ext>
                </a:extLst>
              </p14:cNvPr>
              <p14:cNvContentPartPr/>
              <p14:nvPr/>
            </p14:nvContentPartPr>
            <p14:xfrm>
              <a:off x="4259197" y="3342423"/>
              <a:ext cx="1750320" cy="5079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822F64BE-3D56-6F7A-C74B-0A1103B0D9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0557" y="3333783"/>
                <a:ext cx="176796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7B3056F4-F59D-E9E1-4E6B-424232222937}"/>
                  </a:ext>
                </a:extLst>
              </p14:cNvPr>
              <p14:cNvContentPartPr/>
              <p14:nvPr/>
            </p14:nvContentPartPr>
            <p14:xfrm>
              <a:off x="1860157" y="4563183"/>
              <a:ext cx="826200" cy="48780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7B3056F4-F59D-E9E1-4E6B-4242322229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1157" y="4554543"/>
                <a:ext cx="84384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E0D8680F-495C-8B18-26DE-12C1FF341130}"/>
                  </a:ext>
                </a:extLst>
              </p14:cNvPr>
              <p14:cNvContentPartPr/>
              <p14:nvPr/>
            </p14:nvContentPartPr>
            <p14:xfrm>
              <a:off x="3213397" y="225270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E0D8680F-495C-8B18-26DE-12C1FF3411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04757" y="224406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03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0627" y="431800"/>
            <a:ext cx="11354732" cy="5995988"/>
          </a:xfrm>
        </p:spPr>
        <p:txBody>
          <a:bodyPr/>
          <a:lstStyle/>
          <a:p>
            <a:r>
              <a:rPr lang="fr-CA" sz="3200"/>
              <a:t>Dans le golfe du Mexique (Texas, Louisiane)</a:t>
            </a:r>
          </a:p>
          <a:p>
            <a:endParaRPr lang="fr-CA" sz="320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785435D-B977-4CE9-B183-56C6D3163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67" y="1677988"/>
            <a:ext cx="10968386" cy="46824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BF1C46F-4E0E-4F54-91BB-500B30C87CB3}"/>
              </a:ext>
            </a:extLst>
          </p:cNvPr>
          <p:cNvSpPr txBox="1"/>
          <p:nvPr/>
        </p:nvSpPr>
        <p:spPr>
          <a:xfrm>
            <a:off x="552362" y="1588026"/>
            <a:ext cx="9283518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800" dirty="0">
                <a:solidFill>
                  <a:schemeClr val="tx2"/>
                </a:solidFill>
              </a:rPr>
              <a:t>Projets américains de gaz naturel liquéfié (2022)</a:t>
            </a:r>
          </a:p>
          <a:p>
            <a:pPr algn="l"/>
            <a:endParaRPr lang="fr-CA" sz="180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D95E1B-2D82-46E6-8BB9-0D929F777400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573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D601A-0CCC-B89B-3683-45804BBE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Des prix du gaz élevés aussi aux E-U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52F54B-0924-357B-652D-9FD502A387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F3CD2C-966D-7C80-56F6-494C13ADD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50" y="1769165"/>
            <a:ext cx="9404080" cy="4657035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E4F2323-955E-6764-B53A-5890E5E1B2CC}"/>
              </a:ext>
            </a:extLst>
          </p:cNvPr>
          <p:cNvCxnSpPr/>
          <p:nvPr/>
        </p:nvCxnSpPr>
        <p:spPr>
          <a:xfrm flipV="1">
            <a:off x="7692887" y="4876800"/>
            <a:ext cx="1404730" cy="702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A2E13EDD-AC68-A6C9-B968-2FA5F5A5E0AF}"/>
                  </a:ext>
                </a:extLst>
              </p14:cNvPr>
              <p14:cNvContentPartPr/>
              <p14:nvPr/>
            </p14:nvContentPartPr>
            <p14:xfrm>
              <a:off x="7571557" y="5502783"/>
              <a:ext cx="265680" cy="19728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A2E13EDD-AC68-A6C9-B968-2FA5F5A5E0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62557" y="5494143"/>
                <a:ext cx="28332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FBF2D188-1CE1-7678-11AB-951003A456B5}"/>
                  </a:ext>
                </a:extLst>
              </p14:cNvPr>
              <p14:cNvContentPartPr/>
              <p14:nvPr/>
            </p14:nvContentPartPr>
            <p14:xfrm>
              <a:off x="8925157" y="4764423"/>
              <a:ext cx="245160" cy="27720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FBF2D188-1CE1-7678-11AB-951003A456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16157" y="4755423"/>
                <a:ext cx="262800" cy="29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7556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244583-4F8C-D373-B2D0-C2C045D3C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/>
              <a:t>Prix plus élevés de l’électricité, donc prix plus élevés à l’exportation pour Hydro-Québec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4CC8B4-0947-1C84-E7BB-4614534BD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CA29C9-C46E-C138-4582-6CC4B1E73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1987826"/>
            <a:ext cx="9309652" cy="43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37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31800"/>
            <a:ext cx="11354732" cy="5995988"/>
          </a:xfrm>
        </p:spPr>
        <p:txBody>
          <a:bodyPr/>
          <a:lstStyle/>
          <a:p>
            <a:r>
              <a:rPr lang="fr-CA" sz="3200" dirty="0"/>
              <a:t>La crise profite à Hydro…</a:t>
            </a:r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4A4A6086-2E4B-47D4-8AE4-FC5578D6A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23" y="1757363"/>
            <a:ext cx="6861797" cy="48902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2157ED-B2F4-43E4-AC6F-89E86A824546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29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31800"/>
            <a:ext cx="11354732" cy="5995988"/>
          </a:xfrm>
        </p:spPr>
        <p:txBody>
          <a:bodyPr/>
          <a:lstStyle/>
          <a:p>
            <a:r>
              <a:rPr lang="fr-CA" sz="3200" dirty="0"/>
              <a:t>En effet : exportations accrues, des profits en hausse </a:t>
            </a:r>
            <a:br>
              <a:rPr lang="fr-CA" sz="4400" dirty="0"/>
            </a:br>
            <a:endParaRPr lang="fr-CA" sz="44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0475B319-3750-47E7-9BCB-ADF60864981A}"/>
              </a:ext>
            </a:extLst>
          </p:cNvPr>
          <p:cNvSpPr txBox="1">
            <a:spLocks/>
          </p:cNvSpPr>
          <p:nvPr/>
        </p:nvSpPr>
        <p:spPr>
          <a:xfrm>
            <a:off x="516301" y="6521258"/>
            <a:ext cx="1136287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300" b="0" kern="1200" cap="all" spc="1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100" b="1" dirty="0"/>
              <a:t>Source</a:t>
            </a:r>
            <a:r>
              <a:rPr lang="fr-CA" sz="1100" dirty="0"/>
              <a:t> : RAPPORT ANNUEL </a:t>
            </a:r>
            <a:r>
              <a:rPr lang="en-US" sz="1100" dirty="0"/>
              <a:t>2022, Hydro-Québec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F00C5-C44B-4152-87F7-7FFE76247D22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C3CACE-3D80-9F73-8B32-EC1A65F61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65" y="1742661"/>
            <a:ext cx="5718313" cy="43069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9042C5-84E4-7E48-AD00-FA445AB64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635" y="2464904"/>
            <a:ext cx="3584713" cy="325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31800"/>
            <a:ext cx="11760200" cy="5995988"/>
          </a:xfrm>
        </p:spPr>
        <p:txBody>
          <a:bodyPr/>
          <a:lstStyle/>
          <a:p>
            <a:r>
              <a:rPr lang="fr-CA" sz="3200" dirty="0">
                <a:solidFill>
                  <a:schemeClr val="bg1"/>
                </a:solidFill>
              </a:rPr>
              <a:t>Bloc 3-Depuis 20 ans…une révolution dans le secteur de l’énergie</a:t>
            </a:r>
            <a:endParaRPr lang="fr-CA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389E3259-F188-4E0B-9BFF-E9CC9F053D82}"/>
              </a:ext>
            </a:extLst>
          </p:cNvPr>
          <p:cNvSpPr txBox="1">
            <a:spLocks/>
          </p:cNvSpPr>
          <p:nvPr/>
        </p:nvSpPr>
        <p:spPr>
          <a:xfrm>
            <a:off x="431800" y="2319119"/>
            <a:ext cx="9402763" cy="45404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4500" indent="-2143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bg1"/>
                </a:solidFill>
              </a:rPr>
              <a:t>Émergence des États-Unis comme puissance énergétique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bg1"/>
                </a:solidFill>
              </a:rPr>
              <a:t>Internationalisation du gaz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bg1"/>
                </a:solidFill>
              </a:rPr>
              <a:t>Percée des énergies renouvelables (ENR), éolien/solaire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bg1"/>
                </a:solidFill>
              </a:rPr>
              <a:t>Besoin majeur en minéraux pour soutenir la transition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bg1"/>
                </a:solidFill>
              </a:rPr>
              <a:t>Émergence de la Chine comme gros pays consommateur et importateur et les efforts déployés pour assurer sa sécurité d’approvisionnement (non couvert, faute de temps)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E35089-01FA-4543-9095-5A66D140DC02}"/>
              </a:ext>
            </a:extLst>
          </p:cNvPr>
          <p:cNvSpPr/>
          <p:nvPr/>
        </p:nvSpPr>
        <p:spPr>
          <a:xfrm>
            <a:off x="362608" y="282804"/>
            <a:ext cx="1598167" cy="386499"/>
          </a:xfrm>
          <a:prstGeom prst="rect">
            <a:avLst/>
          </a:prstGeom>
          <a:solidFill>
            <a:srgbClr val="122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82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B524D-8EB9-AE24-2EA4-3242E272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/>
              <a:t>Depuis le 12 octobre 2022…</a:t>
            </a:r>
            <a:br>
              <a:rPr lang="fr-CA" sz="2800" dirty="0"/>
            </a:br>
            <a:r>
              <a:rPr lang="fr-CA" sz="1800" dirty="0"/>
              <a:t>Chronique Régis </a:t>
            </a:r>
            <a:r>
              <a:rPr lang="fr-CA" sz="1800" dirty="0" err="1"/>
              <a:t>Lebeaume</a:t>
            </a:r>
            <a:r>
              <a:rPr lang="fr-CA" sz="1800" dirty="0"/>
              <a:t>, La Presse, 2 février 2023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08B92E-DC1A-2161-9721-A6A5775D5B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828D82-E673-8BE9-7465-D76D244CD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557130"/>
            <a:ext cx="9402762" cy="48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0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31800"/>
            <a:ext cx="10910116" cy="5995988"/>
          </a:xfrm>
        </p:spPr>
        <p:txBody>
          <a:bodyPr/>
          <a:lstStyle/>
          <a:p>
            <a:endParaRPr lang="fr-CA" sz="2000" b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/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2B976F89-EC50-4057-AFBB-41C524708FB5}"/>
              </a:ext>
            </a:extLst>
          </p:cNvPr>
          <p:cNvSpPr txBox="1">
            <a:spLocks/>
          </p:cNvSpPr>
          <p:nvPr/>
        </p:nvSpPr>
        <p:spPr>
          <a:xfrm>
            <a:off x="362608" y="2010103"/>
            <a:ext cx="9544872" cy="40596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4500" indent="-2143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20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bg1"/>
                </a:solidFill>
              </a:rPr>
              <a:t>Sentiment aux E-U en 2000 : atteint le </a:t>
            </a:r>
            <a:r>
              <a:rPr lang="fr-CA" sz="2000" b="0" i="1" dirty="0" err="1">
                <a:solidFill>
                  <a:schemeClr val="bg1"/>
                </a:solidFill>
              </a:rPr>
              <a:t>peak</a:t>
            </a:r>
            <a:r>
              <a:rPr lang="fr-CA" sz="2000" b="0" i="1" dirty="0">
                <a:solidFill>
                  <a:schemeClr val="bg1"/>
                </a:solidFill>
              </a:rPr>
              <a:t> </a:t>
            </a:r>
            <a:r>
              <a:rPr lang="fr-CA" sz="2000" b="0" i="1" dirty="0" err="1">
                <a:solidFill>
                  <a:schemeClr val="bg1"/>
                </a:solidFill>
              </a:rPr>
              <a:t>oil</a:t>
            </a:r>
            <a:r>
              <a:rPr lang="fr-CA" sz="2000" b="0" dirty="0">
                <a:solidFill>
                  <a:schemeClr val="bg1"/>
                </a:solidFill>
              </a:rPr>
              <a:t>, épuisement des ressources; pénuries de gaz fossile = il faut en importer massivement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bg1"/>
                </a:solidFill>
              </a:rPr>
              <a:t>Des terminaux d’</a:t>
            </a:r>
            <a:r>
              <a:rPr lang="fr-CA" sz="2000" b="0" i="1" dirty="0">
                <a:solidFill>
                  <a:schemeClr val="bg1"/>
                </a:solidFill>
              </a:rPr>
              <a:t>importation</a:t>
            </a:r>
            <a:r>
              <a:rPr lang="fr-CA" sz="2000" b="0" dirty="0">
                <a:solidFill>
                  <a:schemeClr val="bg1"/>
                </a:solidFill>
              </a:rPr>
              <a:t> de gaz se mettent en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bg1"/>
                </a:solidFill>
              </a:rPr>
              <a:t>Et puis tout bascule…sans que personne ne l’ait vu venir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bg1"/>
                </a:solidFill>
              </a:rPr>
              <a:t>Décennie 2010 : révolution des hydrocarbures de schiste </a:t>
            </a:r>
            <a:br>
              <a:rPr lang="fr-CA" sz="2000" b="0" dirty="0">
                <a:solidFill>
                  <a:schemeClr val="bg1"/>
                </a:solidFill>
              </a:rPr>
            </a:br>
            <a:r>
              <a:rPr lang="fr-CA" sz="2000" b="0" dirty="0">
                <a:solidFill>
                  <a:schemeClr val="bg1"/>
                </a:solidFill>
              </a:rPr>
              <a:t>(fracturation hydraulique/forage horizontal) change complètement la donne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bg1"/>
                </a:solidFill>
              </a:rPr>
              <a:t>Terminaux d’importation de gaz = terminaux d’</a:t>
            </a:r>
            <a:r>
              <a:rPr lang="fr-CA" sz="2000" b="0" i="1" dirty="0">
                <a:solidFill>
                  <a:schemeClr val="bg1"/>
                </a:solidFill>
              </a:rPr>
              <a:t>exportation</a:t>
            </a:r>
            <a:r>
              <a:rPr lang="fr-CA" sz="2000" b="0" dirty="0">
                <a:solidFill>
                  <a:schemeClr val="bg1"/>
                </a:solidFill>
              </a:rPr>
              <a:t> ! </a:t>
            </a:r>
          </a:p>
          <a:p>
            <a:endParaRPr lang="en-US" sz="2400" b="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bg1"/>
              </a:solidFill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375D95F4-B75A-484D-A135-C8A8FC48FAC3}"/>
              </a:ext>
            </a:extLst>
          </p:cNvPr>
          <p:cNvSpPr txBox="1">
            <a:spLocks/>
          </p:cNvSpPr>
          <p:nvPr/>
        </p:nvSpPr>
        <p:spPr>
          <a:xfrm>
            <a:off x="362608" y="930537"/>
            <a:ext cx="10736309" cy="10030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>
                <a:solidFill>
                  <a:schemeClr val="bg1"/>
                </a:solidFill>
              </a:rPr>
              <a:t>a) Les États-Unis, nouvelle puissance énergétique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F544F7-7667-43C6-854E-681FE3070D7C}"/>
              </a:ext>
            </a:extLst>
          </p:cNvPr>
          <p:cNvSpPr/>
          <p:nvPr/>
        </p:nvSpPr>
        <p:spPr>
          <a:xfrm>
            <a:off x="362608" y="282804"/>
            <a:ext cx="1598167" cy="386499"/>
          </a:xfrm>
          <a:prstGeom prst="rect">
            <a:avLst/>
          </a:prstGeom>
          <a:solidFill>
            <a:srgbClr val="122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448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1F725C7-5750-1DC3-0C60-B38491FEE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/>
              <a:t>Hydrocarbures de schiste-</a:t>
            </a:r>
            <a:br>
              <a:rPr lang="fr-CA" sz="2800" dirty="0"/>
            </a:br>
            <a:r>
              <a:rPr lang="fr-CA" sz="2800" dirty="0"/>
              <a:t>fracturation hydraulique; forage horizontal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79DC24-FFA5-7547-020E-FCE1ECF1A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A" dirty="0"/>
              <a:t>Le pétrole-gaz de schiste est resté piégé au sein de sa couche d’origine, dite « roche-mère ». </a:t>
            </a:r>
          </a:p>
          <a:p>
            <a:r>
              <a:rPr lang="fr-CA" dirty="0"/>
              <a:t>Il n’a pas encore migré vers la surface et n’a donc pas pu s’accumuler dans un réservoir. </a:t>
            </a:r>
          </a:p>
          <a:p>
            <a:r>
              <a:rPr lang="fr-CA" dirty="0"/>
              <a:t>Pour l’extraire, il faut « fracturer » la roche-mère en injectant de grandes quantités d’eau et d’additifs sous pression; le récupérer horizontalement.</a:t>
            </a:r>
          </a:p>
        </p:txBody>
      </p:sp>
    </p:spTree>
    <p:extLst>
      <p:ext uri="{BB962C8B-B14F-4D97-AF65-F5344CB8AC3E}">
        <p14:creationId xmlns:p14="http://schemas.microsoft.com/office/powerpoint/2010/main" val="3130654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577CDE56-4D8B-469C-A1B9-21E61C4ECB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90" imgH="591" progId="TCLayout.ActiveDocument.1">
                  <p:embed/>
                </p:oleObj>
              </mc:Choice>
              <mc:Fallback>
                <p:oleObj name="Diapositive think-cell" r:id="rId4" imgW="590" imgH="591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577CDE56-4D8B-469C-A1B9-21E61C4ECB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AC4ED6BF-EB71-4635-9DA5-6C4C2F29C9CC}"/>
              </a:ext>
            </a:extLst>
          </p:cNvPr>
          <p:cNvSpPr txBox="1">
            <a:spLocks/>
          </p:cNvSpPr>
          <p:nvPr/>
        </p:nvSpPr>
        <p:spPr>
          <a:xfrm>
            <a:off x="695995" y="802351"/>
            <a:ext cx="9915787" cy="58305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4500" indent="-2143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Bloc </a:t>
            </a:r>
            <a:r>
              <a:rPr lang="fr-CA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1-</a:t>
            </a:r>
            <a:r>
              <a:rPr lang="fr-CA" b="0" dirty="0">
                <a:solidFill>
                  <a:srgbClr val="0F096C"/>
                </a:solidFill>
              </a:rPr>
              <a:t>2022 = la pire crise énergétique de l’histoire moderne </a:t>
            </a:r>
            <a:endParaRPr lang="fr-CA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fr-CA" sz="1800" b="0" dirty="0">
                <a:solidFill>
                  <a:srgbClr val="0F096C"/>
                </a:solidFill>
              </a:rPr>
              <a:t>Elle aura des conséquences, majeures, à long terme.</a:t>
            </a:r>
          </a:p>
          <a:p>
            <a:r>
              <a:rPr lang="fr-CA" sz="1800" b="0" dirty="0">
                <a:solidFill>
                  <a:srgbClr val="0F096C"/>
                </a:solidFill>
              </a:rPr>
              <a:t>Une série d’événements uniques :</a:t>
            </a:r>
          </a:p>
          <a:p>
            <a:r>
              <a:rPr lang="fr-CA" sz="1800" b="0" dirty="0">
                <a:solidFill>
                  <a:srgbClr val="0F096C"/>
                </a:solidFill>
              </a:rPr>
              <a:t>-Baisse drastique des volumes de gaz russe vers l’Europe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-Sanctions contre l’énergie russe 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-Prix plafond sur le pétrole russe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-Utilisation historique des réserves de pétrole (E-U, AIE)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-Interventions des gouvernements pour atténuer la hausse des prix (Europe)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-Changements profonds commerce énergétique mondiale (Russie, Europe, Inde, Chine)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-Inflation Reduction </a:t>
            </a:r>
            <a:r>
              <a:rPr lang="fr-CA" sz="1800" b="0" dirty="0" err="1">
                <a:solidFill>
                  <a:srgbClr val="0F096C"/>
                </a:solidFill>
              </a:rPr>
              <a:t>Act</a:t>
            </a:r>
            <a:r>
              <a:rPr lang="fr-CA" sz="1800" b="0" dirty="0">
                <a:solidFill>
                  <a:srgbClr val="0F096C"/>
                </a:solidFill>
              </a:rPr>
              <a:t> (E-U), </a:t>
            </a:r>
            <a:r>
              <a:rPr lang="fr-CA" sz="1800" b="0" dirty="0" err="1">
                <a:solidFill>
                  <a:srgbClr val="0F096C"/>
                </a:solidFill>
              </a:rPr>
              <a:t>RePower</a:t>
            </a:r>
            <a:r>
              <a:rPr lang="fr-CA" sz="1800" b="0" dirty="0">
                <a:solidFill>
                  <a:srgbClr val="0F096C"/>
                </a:solidFill>
              </a:rPr>
              <a:t> EU (Europe)</a:t>
            </a:r>
          </a:p>
          <a:p>
            <a:pPr marL="0" lvl="2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6857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8767C7A-894E-1C31-CE77-44509EFF2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69" y="397564"/>
            <a:ext cx="11596684" cy="62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87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62B4495-6077-EFCC-D2C3-2F87C04D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/>
              <a:t>Formations de schiste (E-U) </a:t>
            </a:r>
            <a:r>
              <a:rPr lang="fr-CA" sz="2000" dirty="0"/>
              <a:t>(en gris foncé)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9210B19-E098-F237-2E12-A2D045002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235" y="1258888"/>
            <a:ext cx="10535477" cy="496963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054AD595-1E27-2F0E-7CBE-0DECAF5F7659}"/>
                  </a:ext>
                </a:extLst>
              </p14:cNvPr>
              <p14:cNvContentPartPr/>
              <p14:nvPr/>
            </p14:nvContentPartPr>
            <p14:xfrm>
              <a:off x="7876837" y="2735463"/>
              <a:ext cx="1925280" cy="12279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054AD595-1E27-2F0E-7CBE-0DECAF5F76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68197" y="2726823"/>
                <a:ext cx="1942920" cy="12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C41EC40-1B0C-CFD7-5B89-27675DAAE22C}"/>
                  </a:ext>
                </a:extLst>
              </p14:cNvPr>
              <p14:cNvContentPartPr/>
              <p14:nvPr/>
            </p14:nvContentPartPr>
            <p14:xfrm>
              <a:off x="4524157" y="4057743"/>
              <a:ext cx="651240" cy="79992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C41EC40-1B0C-CFD7-5B89-27675DAAE2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15157" y="4048743"/>
                <a:ext cx="668880" cy="81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A4651631-FA98-B97D-8445-18E5AE99C393}"/>
                  </a:ext>
                </a:extLst>
              </p14:cNvPr>
              <p14:cNvContentPartPr/>
              <p14:nvPr/>
            </p14:nvContentPartPr>
            <p14:xfrm>
              <a:off x="4087477" y="4709343"/>
              <a:ext cx="1164960" cy="612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A4651631-FA98-B97D-8445-18E5AE99C3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8837" y="4700343"/>
                <a:ext cx="1182600" cy="63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B16C7EA2-7132-84E6-5135-C707EC685857}"/>
                  </a:ext>
                </a:extLst>
              </p14:cNvPr>
              <p14:cNvContentPartPr/>
              <p14:nvPr/>
            </p14:nvContentPartPr>
            <p14:xfrm>
              <a:off x="4794877" y="1507143"/>
              <a:ext cx="941760" cy="7005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B16C7EA2-7132-84E6-5135-C707EC68585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86237" y="1498143"/>
                <a:ext cx="959400" cy="71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9173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BC1EDE62-D150-4AC6-8C10-38223D00FCEB}"/>
              </a:ext>
            </a:extLst>
          </p:cNvPr>
          <p:cNvSpPr txBox="1"/>
          <p:nvPr/>
        </p:nvSpPr>
        <p:spPr>
          <a:xfrm>
            <a:off x="621436" y="1029809"/>
            <a:ext cx="8407153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États-Unis</a:t>
            </a:r>
          </a:p>
          <a:p>
            <a:pPr marL="952622" lvl="1" indent="-342900" defTabSz="9144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2009 = E-U surpassent la Russie comme premier producteur de gaz dans le monde</a:t>
            </a:r>
          </a:p>
          <a:p>
            <a:pPr marL="952622" lvl="1" indent="-342900" defTabSz="9144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 = E-U premier producteur mondial de pétrole, dépasse l’Arabie saoudite</a:t>
            </a:r>
          </a:p>
          <a:p>
            <a:pPr marL="952622" lvl="1" indent="-342900" defTabSz="9144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 = E-U premier exportateur mondial de gaz naturel liquéfié (GNL)</a:t>
            </a:r>
          </a:p>
          <a:p>
            <a:pPr marL="952622" lvl="1" indent="-342900" defTabSz="91440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Baisse des prix du gaz naturel = plus de compétition pour Hydro (prix ont chuté de moitié !)</a:t>
            </a:r>
            <a:endParaRPr lang="fr-C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82C164A-FC9B-F036-FBD8-58FB6A69E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FBEBD5-428E-E8CE-8CCC-0D39C22B0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800" dirty="0"/>
              <a:t>E-U, numéro 1 mondial</a:t>
            </a:r>
            <a:br>
              <a:rPr lang="fr-CA" sz="2800" dirty="0"/>
            </a:br>
            <a:endParaRPr lang="fr-CA" sz="2800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CE51FC-F8EB-ACD9-DC6C-9D96C3BC0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1331843"/>
            <a:ext cx="9818757" cy="51801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4E1699A9-DF0A-09EF-57C7-1A81046C1B8E}"/>
                  </a:ext>
                </a:extLst>
              </p14:cNvPr>
              <p14:cNvContentPartPr/>
              <p14:nvPr/>
            </p14:nvContentPartPr>
            <p14:xfrm>
              <a:off x="8884477" y="2470143"/>
              <a:ext cx="519840" cy="46620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4E1699A9-DF0A-09EF-57C7-1A81046C1B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5477" y="2461143"/>
                <a:ext cx="537480" cy="4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5268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2B586B5-9F1E-854A-A087-170D0F9CA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8522845-1E1F-A47A-B865-93A2808C6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800" dirty="0"/>
              <a:t>E-U, exportations de GNL</a:t>
            </a:r>
            <a:br>
              <a:rPr lang="fr-CA" sz="2800" dirty="0"/>
            </a:br>
            <a:endParaRPr lang="fr-CA" sz="2800" i="1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823FBAB-6C5B-AB8C-34D5-FF27FDA2C4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71061" y="1311965"/>
            <a:ext cx="11270974" cy="522135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89A78964-A82B-96DB-3AC7-12B6CD682ED6}"/>
                  </a:ext>
                </a:extLst>
              </p14:cNvPr>
              <p14:cNvContentPartPr/>
              <p14:nvPr/>
            </p14:nvContentPartPr>
            <p14:xfrm>
              <a:off x="9155557" y="5240703"/>
              <a:ext cx="937800" cy="58464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89A78964-A82B-96DB-3AC7-12B6CD682E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46917" y="5232063"/>
                <a:ext cx="955440" cy="60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8269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389EF82-0FD9-FDD4-165B-7E2426676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99" y="299259"/>
            <a:ext cx="10645302" cy="62168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4A551512-CB19-DD28-8381-5A6B2FE5019A}"/>
                  </a:ext>
                </a:extLst>
              </p14:cNvPr>
              <p14:cNvContentPartPr/>
              <p14:nvPr/>
            </p14:nvContentPartPr>
            <p14:xfrm>
              <a:off x="1224037" y="5372823"/>
              <a:ext cx="645120" cy="40644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4A551512-CB19-DD28-8381-5A6B2FE501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5037" y="5364183"/>
                <a:ext cx="662760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F6F227BD-F069-9635-D87A-423FF6CD40A6}"/>
                  </a:ext>
                </a:extLst>
              </p14:cNvPr>
              <p14:cNvContentPartPr/>
              <p14:nvPr/>
            </p14:nvContentPartPr>
            <p14:xfrm>
              <a:off x="1270837" y="1521543"/>
              <a:ext cx="558720" cy="27504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F6F227BD-F069-9635-D87A-423FF6CD40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2197" y="1512903"/>
                <a:ext cx="5763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EC4B33D7-BE4F-980B-E53C-6DB46BD9E1C3}"/>
                  </a:ext>
                </a:extLst>
              </p14:cNvPr>
              <p14:cNvContentPartPr/>
              <p14:nvPr/>
            </p14:nvContentPartPr>
            <p14:xfrm>
              <a:off x="9660997" y="1390143"/>
              <a:ext cx="352080" cy="36900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EC4B33D7-BE4F-980B-E53C-6DB46BD9E1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52357" y="1381143"/>
                <a:ext cx="369720" cy="386640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6FE515A-2840-6F7A-89F1-971255D52373}"/>
              </a:ext>
            </a:extLst>
          </p:cNvPr>
          <p:cNvCxnSpPr/>
          <p:nvPr/>
        </p:nvCxnSpPr>
        <p:spPr>
          <a:xfrm>
            <a:off x="1669774" y="1948070"/>
            <a:ext cx="0" cy="33130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993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431800"/>
            <a:ext cx="11514123" cy="5995988"/>
          </a:xfrm>
        </p:spPr>
        <p:txBody>
          <a:bodyPr/>
          <a:lstStyle/>
          <a:p>
            <a:r>
              <a:rPr lang="fr-CA" sz="3200" dirty="0"/>
              <a:t>b) Internationalisation du gaz (GNL)</a:t>
            </a:r>
            <a:br>
              <a:rPr lang="fr-CA" sz="2800" dirty="0"/>
            </a:br>
            <a:r>
              <a:rPr lang="fr-CA" sz="2000" dirty="0"/>
              <a:t>GNL = liquéfié (-160 degrés pour son transport); accident Fukushima (2011); Canada (2025)</a:t>
            </a:r>
          </a:p>
          <a:p>
            <a:r>
              <a:rPr lang="fr-CA" sz="2000" b="0" dirty="0"/>
              <a:t>4X+ commerce de GNL depuis 2000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C37B75-90E2-462A-B70A-1D1FDE11D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9" y="2234640"/>
            <a:ext cx="9622724" cy="38977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CD30B3-BF10-4CC8-A6AB-19FA3DF3637A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433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6B3F7ED-95A0-9E93-2B56-3E0FD1684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433388"/>
            <a:ext cx="10981575" cy="1003022"/>
          </a:xfrm>
        </p:spPr>
        <p:txBody>
          <a:bodyPr/>
          <a:lstStyle/>
          <a:p>
            <a:r>
              <a:rPr lang="fr-CA" dirty="0"/>
              <a:t>Le GNL </a:t>
            </a:r>
            <a:r>
              <a:rPr lang="fr-CA" sz="2800" dirty="0"/>
              <a:t>(ex: projet GNL Saguenay)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FA41542-DB86-411D-BAF8-8AB0891B56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2EA4B3-1D77-614E-D151-990B2D389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496119"/>
            <a:ext cx="11230956" cy="50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02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A01F2FE9-4E14-4641-8608-869B060906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2355262"/>
            <a:ext cx="9402763" cy="43372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b="0" dirty="0"/>
              <a:t>Baisse drastique des coûts des énergies éolienne et solaire, </a:t>
            </a:r>
            <a:br>
              <a:rPr lang="fr-CA" sz="2400" b="0" dirty="0"/>
            </a:br>
            <a:r>
              <a:rPr lang="fr-CA" sz="2400" b="0" dirty="0"/>
              <a:t>des batteries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0" dirty="0"/>
              <a:t>mise à l’échelle de ces technologies en Chine </a:t>
            </a:r>
            <a:endParaRPr lang="fr-CA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0" dirty="0"/>
              <a:t>70 % à - 90 % dans la décennie 2010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b="0" dirty="0"/>
              <a:t>On a maintenant les moyens de la transition 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b="0" dirty="0"/>
              <a:t>Rupture historique, on passe de l’aspiration à la possibilité d’agir concrètement pour la transition; alternative aux fossiles</a:t>
            </a:r>
          </a:p>
          <a:p>
            <a:endParaRPr lang="en-US" sz="2000" b="0" dirty="0">
              <a:solidFill>
                <a:schemeClr val="accent6"/>
              </a:solidFill>
            </a:endParaRPr>
          </a:p>
          <a:p>
            <a:endParaRPr lang="fr-CA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CA78DD70-17C6-44D0-B2C3-C02A5F6B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39920"/>
            <a:ext cx="11760200" cy="1003022"/>
          </a:xfrm>
        </p:spPr>
        <p:txBody>
          <a:bodyPr/>
          <a:lstStyle/>
          <a:p>
            <a:r>
              <a:rPr lang="fr-CA" sz="3200"/>
              <a:t>c) La montée des énergies renouvelables, </a:t>
            </a:r>
            <a:br>
              <a:rPr lang="fr-CA" sz="3200"/>
            </a:br>
            <a:r>
              <a:rPr lang="fr-CA" sz="3200"/>
              <a:t>celle de l’électricité</a:t>
            </a:r>
            <a:br>
              <a:rPr lang="fr-CA" sz="2800"/>
            </a:br>
            <a:endParaRPr lang="fr-CA" sz="2800"/>
          </a:p>
        </p:txBody>
      </p:sp>
    </p:spTree>
    <p:extLst>
      <p:ext uri="{BB962C8B-B14F-4D97-AF65-F5344CB8AC3E}">
        <p14:creationId xmlns:p14="http://schemas.microsoft.com/office/powerpoint/2010/main" val="1983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431800"/>
            <a:ext cx="11514123" cy="5995988"/>
          </a:xfrm>
        </p:spPr>
        <p:txBody>
          <a:bodyPr/>
          <a:lstStyle/>
          <a:p>
            <a:r>
              <a:rPr lang="fr-CA" sz="3200" dirty="0"/>
              <a:t>Les énergies renouvelables, du sérieux cette fois !</a:t>
            </a:r>
          </a:p>
          <a:p>
            <a:endParaRPr lang="en-US" sz="2000" b="0" dirty="0">
              <a:solidFill>
                <a:schemeClr val="accent6"/>
              </a:solidFill>
            </a:endParaRPr>
          </a:p>
          <a:p>
            <a:endParaRPr lang="en-US" sz="2000" b="0" dirty="0">
              <a:solidFill>
                <a:schemeClr val="accent6"/>
              </a:solidFill>
            </a:endParaRPr>
          </a:p>
          <a:p>
            <a:endParaRPr lang="en-US" sz="2000" b="0" dirty="0">
              <a:solidFill>
                <a:schemeClr val="accent6"/>
              </a:solidFill>
            </a:endParaRPr>
          </a:p>
          <a:p>
            <a:endParaRPr lang="en-US" sz="2000" b="0" dirty="0">
              <a:solidFill>
                <a:schemeClr val="accent6"/>
              </a:solidFill>
            </a:endParaRPr>
          </a:p>
          <a:p>
            <a:endParaRPr lang="en-US" sz="2000" b="0" dirty="0">
              <a:solidFill>
                <a:schemeClr val="accent6"/>
              </a:solidFill>
            </a:endParaRPr>
          </a:p>
          <a:p>
            <a:endParaRPr lang="en-US" sz="2000" b="0" dirty="0">
              <a:solidFill>
                <a:schemeClr val="accent6"/>
              </a:solidFill>
            </a:endParaRPr>
          </a:p>
          <a:p>
            <a:endParaRPr lang="en-US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79A6C7-A0C0-477E-A763-415B52447EF0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7703A36-9220-5284-7B0C-9A5EA15BD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07" y="1417983"/>
            <a:ext cx="11379785" cy="51774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FBF4C39C-D7F3-2E8D-1501-9FA7D087B361}"/>
                  </a:ext>
                </a:extLst>
              </p14:cNvPr>
              <p14:cNvContentPartPr/>
              <p14:nvPr/>
            </p14:nvContentPartPr>
            <p14:xfrm>
              <a:off x="2079037" y="2550063"/>
              <a:ext cx="1083240" cy="85680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FBF4C39C-D7F3-2E8D-1501-9FA7D087B3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0037" y="2541063"/>
                <a:ext cx="1100880" cy="87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4D7A5CB4-3F9C-055C-C8AF-467BF3F288BE}"/>
                  </a:ext>
                </a:extLst>
              </p14:cNvPr>
              <p14:cNvContentPartPr/>
              <p14:nvPr/>
            </p14:nvContentPartPr>
            <p14:xfrm>
              <a:off x="4445317" y="2604783"/>
              <a:ext cx="1260720" cy="74232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4D7A5CB4-3F9C-055C-C8AF-467BF3F288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36677" y="2596143"/>
                <a:ext cx="1278360" cy="75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A1BC14A4-9A1A-2C26-07D0-6E24BE232868}"/>
                  </a:ext>
                </a:extLst>
              </p14:cNvPr>
              <p14:cNvContentPartPr/>
              <p14:nvPr/>
            </p14:nvContentPartPr>
            <p14:xfrm>
              <a:off x="7124884" y="2430433"/>
              <a:ext cx="1080720" cy="81828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A1BC14A4-9A1A-2C26-07D0-6E24BE23286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15884" y="2421433"/>
                <a:ext cx="1098360" cy="83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E827A88E-35DA-5C91-C5CF-289FA91FACFF}"/>
                  </a:ext>
                </a:extLst>
              </p14:cNvPr>
              <p14:cNvContentPartPr/>
              <p14:nvPr/>
            </p14:nvContentPartPr>
            <p14:xfrm>
              <a:off x="10314757" y="2542503"/>
              <a:ext cx="1201680" cy="79812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E827A88E-35DA-5C91-C5CF-289FA91FACF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306117" y="2533863"/>
                <a:ext cx="1219320" cy="81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09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BF61FE4-9BD5-E4C2-C40D-DB1C50E6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Années 1970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C6E72E-EEF9-EF48-988D-3915185D9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117" y="1895061"/>
            <a:ext cx="9402763" cy="4630530"/>
          </a:xfrm>
        </p:spPr>
        <p:txBody>
          <a:bodyPr/>
          <a:lstStyle/>
          <a:p>
            <a:r>
              <a:rPr lang="fr-CA" sz="1800" dirty="0">
                <a:solidFill>
                  <a:srgbClr val="0F096C"/>
                </a:solidFill>
              </a:rPr>
              <a:t>Crise pétrolière </a:t>
            </a:r>
            <a:r>
              <a:rPr lang="fr-CA" sz="1800" b="0" dirty="0">
                <a:solidFill>
                  <a:srgbClr val="0F096C"/>
                </a:solidFill>
              </a:rPr>
              <a:t>uniquement (embargo de l’OPAEP/1973, Iran/1979) : 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-Explosion des prix du pétrole = crise économique majeure des années 1980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-Mise en place d’un Strategic Petroleum Reserve (E-U)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-Création de l’AIE (Paris)</a:t>
            </a:r>
            <a:br>
              <a:rPr lang="fr-CA" sz="1800" b="0" i="1" dirty="0">
                <a:solidFill>
                  <a:srgbClr val="0F096C"/>
                </a:solidFill>
              </a:rPr>
            </a:br>
            <a:br>
              <a:rPr lang="fr-CA" sz="1800" b="0" i="1" dirty="0">
                <a:solidFill>
                  <a:srgbClr val="0F096C"/>
                </a:solidFill>
              </a:rPr>
            </a:br>
            <a:r>
              <a:rPr lang="fr-CA" sz="1800" b="0" i="1" dirty="0">
                <a:solidFill>
                  <a:srgbClr val="0F096C"/>
                </a:solidFill>
              </a:rPr>
              <a:t>-</a:t>
            </a:r>
            <a:r>
              <a:rPr lang="fr-CA" sz="1800" b="0" dirty="0">
                <a:solidFill>
                  <a:srgbClr val="0F096C"/>
                </a:solidFill>
              </a:rPr>
              <a:t>Troupes au Moyen-Orient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-Nucléaire en France, au Japon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-L’Europe se tourne vers le gaz russe</a:t>
            </a:r>
            <a:br>
              <a:rPr lang="fr-CA" sz="1800" b="0" dirty="0">
                <a:solidFill>
                  <a:srgbClr val="0F096C"/>
                </a:solidFill>
              </a:rPr>
            </a:br>
            <a:br>
              <a:rPr lang="fr-CA" sz="1800" b="0" dirty="0">
                <a:solidFill>
                  <a:srgbClr val="0F096C"/>
                </a:solidFill>
              </a:rPr>
            </a:br>
            <a:r>
              <a:rPr lang="fr-CA" sz="1800" b="0" dirty="0">
                <a:solidFill>
                  <a:srgbClr val="0F096C"/>
                </a:solidFill>
              </a:rPr>
              <a:t>-Électrification du chauffage au Québec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34087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07332-D859-A1BC-692C-D2B9F617DB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61FACAA-44CC-D26A-8746-8EAD87F8D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6" y="637545"/>
            <a:ext cx="11030101" cy="599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50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8F82495-3E19-F417-92DC-DB3AC757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1800" dirty="0"/>
              <a:t>Une mouvance crée par la Chine…investissements en ENR par pays (2022); </a:t>
            </a:r>
            <a:br>
              <a:rPr lang="fr-CA" sz="1800" dirty="0"/>
            </a:br>
            <a:r>
              <a:rPr lang="fr-CA" sz="1800" dirty="0"/>
              <a:t>50% du total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883A8B-E290-1FF0-53C6-DB65AD8B27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59C5E5-EDB0-040D-D6AB-8B015087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820488"/>
            <a:ext cx="10346944" cy="46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48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C2FAE51-D0D9-CD10-6957-CBB95DB692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7762BCE-0B65-9095-3C78-FD4C9530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200" dirty="0"/>
              <a:t>Le boom envisagé en ER suite au Inflation Reduction </a:t>
            </a:r>
            <a:r>
              <a:rPr lang="fr-CA" sz="3200" dirty="0" err="1"/>
              <a:t>Act</a:t>
            </a:r>
            <a:r>
              <a:rPr lang="fr-CA" sz="3200" dirty="0"/>
              <a:t> (2022)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3E8166-0F91-B807-E662-1B2F79300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" y="2157441"/>
            <a:ext cx="9525000" cy="4410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DA4B936-3C36-339E-10C1-1D9975D940C3}"/>
                  </a:ext>
                </a:extLst>
              </p14:cNvPr>
              <p14:cNvContentPartPr/>
              <p14:nvPr/>
            </p14:nvContentPartPr>
            <p14:xfrm>
              <a:off x="2781757" y="6089223"/>
              <a:ext cx="1196280" cy="35892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DA4B936-3C36-339E-10C1-1D9975D940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2757" y="6080223"/>
                <a:ext cx="121392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3CAD61F-4359-1A4A-7EF8-2A9EC3CF36F5}"/>
                  </a:ext>
                </a:extLst>
              </p14:cNvPr>
              <p14:cNvContentPartPr/>
              <p14:nvPr/>
            </p14:nvContentPartPr>
            <p14:xfrm>
              <a:off x="7234597" y="6109023"/>
              <a:ext cx="1825200" cy="35928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83CAD61F-4359-1A4A-7EF8-2A9EC3CF36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25957" y="6100023"/>
                <a:ext cx="1842840" cy="37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38522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431800"/>
            <a:ext cx="11514123" cy="5995988"/>
          </a:xfrm>
        </p:spPr>
        <p:txBody>
          <a:bodyPr/>
          <a:lstStyle/>
          <a:p>
            <a:endParaRPr lang="fr-CA" sz="3200" dirty="0"/>
          </a:p>
          <a:p>
            <a:endParaRPr lang="fr-CA" sz="3200" dirty="0"/>
          </a:p>
          <a:p>
            <a:r>
              <a:rPr lang="fr-CA" sz="2800" dirty="0"/>
              <a:t>Mais une géopolitique de l’électricité décarbonée : </a:t>
            </a:r>
            <a:br>
              <a:rPr lang="fr-CA" sz="2800" dirty="0"/>
            </a:br>
            <a:r>
              <a:rPr lang="fr-CA" sz="2800" dirty="0"/>
              <a:t>l’industrie minière</a:t>
            </a:r>
          </a:p>
          <a:p>
            <a:r>
              <a:rPr lang="fr-CA" sz="2000" dirty="0">
                <a:solidFill>
                  <a:schemeClr val="accent4"/>
                </a:solidFill>
              </a:rPr>
              <a:t>Deux enjeux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600" b="0" dirty="0"/>
              <a:t>Enjeu d’approvisionnements insuffisants (goulots d’étranglement) pour 2050 pour certains minéraux essentiels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600" b="0" dirty="0"/>
              <a:t>Enjeu de la concentration/domination de la Chine dans les chaînes d’approvisionnement des minéraux</a:t>
            </a:r>
            <a:br>
              <a:rPr lang="fr-CA" sz="1600" b="0" dirty="0"/>
            </a:br>
            <a:endParaRPr lang="fr-CA" sz="1600" b="0" dirty="0"/>
          </a:p>
          <a:p>
            <a:r>
              <a:rPr lang="fr-CA" sz="1600" dirty="0">
                <a:solidFill>
                  <a:schemeClr val="accent4"/>
                </a:solidFill>
              </a:rPr>
              <a:t>Pourquoi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600" b="0" dirty="0">
                <a:solidFill>
                  <a:schemeClr val="accent6"/>
                </a:solidFill>
                <a:latin typeface="+mj-lt"/>
              </a:rPr>
              <a:t>L</a:t>
            </a:r>
            <a:r>
              <a:rPr lang="fr-CA" sz="1600" b="0" i="0" dirty="0">
                <a:solidFill>
                  <a:schemeClr val="accent6"/>
                </a:solidFill>
                <a:effectLst/>
                <a:latin typeface="+mj-lt"/>
              </a:rPr>
              <a:t>es véhicules électriques</a:t>
            </a:r>
            <a:r>
              <a:rPr lang="fr-CA" sz="1600" b="0" dirty="0">
                <a:solidFill>
                  <a:schemeClr val="accent6"/>
                </a:solidFill>
                <a:latin typeface="+mj-lt"/>
              </a:rPr>
              <a:t> = </a:t>
            </a:r>
            <a:r>
              <a:rPr lang="fr-CA" sz="1600" b="0" i="0" dirty="0">
                <a:solidFill>
                  <a:schemeClr val="accent6"/>
                </a:solidFill>
                <a:effectLst/>
                <a:latin typeface="+mj-lt"/>
              </a:rPr>
              <a:t>demande devrait être multipliée par six d’ici 2030, exigent </a:t>
            </a:r>
            <a:r>
              <a:rPr lang="fr-CA" sz="1600" i="0" dirty="0">
                <a:solidFill>
                  <a:schemeClr val="accent6"/>
                </a:solidFill>
                <a:effectLst/>
                <a:latin typeface="+mj-lt"/>
              </a:rPr>
              <a:t>six fois </a:t>
            </a:r>
            <a:r>
              <a:rPr lang="fr-CA" sz="1600" b="0" i="0" dirty="0">
                <a:solidFill>
                  <a:schemeClr val="accent6"/>
                </a:solidFill>
                <a:effectLst/>
                <a:latin typeface="+mj-lt"/>
              </a:rPr>
              <a:t>plus de minéraux qu’un véhicule à essence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600" b="0" dirty="0">
                <a:solidFill>
                  <a:schemeClr val="accent6"/>
                </a:solidFill>
                <a:latin typeface="+mj-lt"/>
              </a:rPr>
              <a:t>L</a:t>
            </a:r>
            <a:r>
              <a:rPr lang="fr-CA" sz="1600" b="0" i="0" dirty="0">
                <a:solidFill>
                  <a:schemeClr val="accent6"/>
                </a:solidFill>
                <a:effectLst/>
                <a:latin typeface="+mj-lt"/>
              </a:rPr>
              <a:t>a production d’électricité de source éolienne exige </a:t>
            </a:r>
            <a:r>
              <a:rPr lang="fr-CA" sz="1600" b="0" dirty="0">
                <a:solidFill>
                  <a:schemeClr val="accent6"/>
                </a:solidFill>
                <a:latin typeface="+mj-lt"/>
              </a:rPr>
              <a:t>17</a:t>
            </a:r>
            <a:r>
              <a:rPr lang="fr-CA" sz="1600" b="0" i="0" dirty="0">
                <a:solidFill>
                  <a:schemeClr val="accent6"/>
                </a:solidFill>
                <a:effectLst/>
                <a:latin typeface="+mj-lt"/>
              </a:rPr>
              <a:t>0 % plus de minéraux que la production équivalente à partir d’une centrale au gaz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600" b="0" dirty="0">
                <a:solidFill>
                  <a:schemeClr val="accent6"/>
                </a:solidFill>
                <a:latin typeface="+mj-lt"/>
              </a:rPr>
              <a:t>Les mines prennent 10 à 15 ans, de la découverte à l’exploitation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600" b="0" dirty="0">
                <a:solidFill>
                  <a:schemeClr val="accent6"/>
                </a:solidFill>
                <a:latin typeface="+mj-lt"/>
              </a:rPr>
              <a:t>Enjeux de gouvernance (cobalt, RD Congo)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989A8E-8E4A-4D20-B5FE-5CE3F850DC40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5AABA0AB-0FCD-9212-08C2-F79D74348365}"/>
                  </a:ext>
                </a:extLst>
              </p14:cNvPr>
              <p14:cNvContentPartPr/>
              <p14:nvPr/>
            </p14:nvContentPartPr>
            <p14:xfrm>
              <a:off x="854317" y="2199783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AABA0AB-0FCD-9212-08C2-F79D743483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5677" y="219078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401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041B6FA-D8A4-BFEB-4183-528D233FE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/>
              <a:t>La transition, dépendance envers les minéraux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1A03B0-1E89-2158-7060-7F370E995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B4EDC1-EDE5-7C01-180E-C8919CB2F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37" y="1205949"/>
            <a:ext cx="10918687" cy="415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9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379989"/>
            <a:ext cx="11514123" cy="5995988"/>
          </a:xfrm>
        </p:spPr>
        <p:txBody>
          <a:bodyPr/>
          <a:lstStyle/>
          <a:p>
            <a:r>
              <a:rPr lang="fr-CA" sz="2800" dirty="0"/>
              <a:t>Enjeu 1- Demande mondiale pour les minéraux = </a:t>
            </a:r>
            <a:br>
              <a:rPr lang="fr-CA" sz="2800" dirty="0"/>
            </a:br>
            <a:r>
              <a:rPr lang="fr-CA" sz="2800" dirty="0"/>
              <a:t>pénuries prévues </a:t>
            </a:r>
            <a:endParaRPr lang="fr-CA" sz="2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3" name="Espace réservé du contenu 9">
            <a:extLst>
              <a:ext uri="{FF2B5EF4-FFF2-40B4-BE49-F238E27FC236}">
                <a16:creationId xmlns:a16="http://schemas.microsoft.com/office/drawing/2014/main" id="{D94D41FF-3F02-497A-BE9A-947F34F16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78" y="1788696"/>
            <a:ext cx="7764862" cy="51002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821FC19-6CE8-4C1B-9593-3CDBF3880EC6}"/>
              </a:ext>
            </a:extLst>
          </p:cNvPr>
          <p:cNvSpPr txBox="1"/>
          <p:nvPr/>
        </p:nvSpPr>
        <p:spPr>
          <a:xfrm>
            <a:off x="728095" y="1881435"/>
            <a:ext cx="8518044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800" b="1" dirty="0">
                <a:solidFill>
                  <a:schemeClr val="tx2"/>
                </a:solidFill>
              </a:rPr>
              <a:t>Métaux dans un scénario net zéro 2050</a:t>
            </a:r>
          </a:p>
          <a:p>
            <a:pPr algn="l"/>
            <a:r>
              <a:rPr lang="fr-CA" sz="1800" dirty="0">
                <a:solidFill>
                  <a:schemeClr val="tx2"/>
                </a:solidFill>
              </a:rPr>
              <a:t>Le taux de production actuel des métaux les plus importants, y compris le cuivre, risque fort d’être insuffisant pour répondre à la demande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6FF2D-19CE-4534-AFB4-0D4EAC840DAC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004CCB9-1BAE-6CC8-137E-4B69AA50B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544" y="2855657"/>
            <a:ext cx="3680083" cy="28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31800"/>
            <a:ext cx="11245676" cy="5995988"/>
          </a:xfrm>
        </p:spPr>
        <p:txBody>
          <a:bodyPr/>
          <a:lstStyle/>
          <a:p>
            <a:r>
              <a:rPr lang="fr-CA" sz="3200" dirty="0"/>
              <a:t>Le cuivre, le métal de l’électrification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/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1F2315-B086-43A3-A881-19D69E6E8CA3}"/>
              </a:ext>
            </a:extLst>
          </p:cNvPr>
          <p:cNvSpPr txBox="1"/>
          <p:nvPr/>
        </p:nvSpPr>
        <p:spPr>
          <a:xfrm>
            <a:off x="5481971" y="1858695"/>
            <a:ext cx="5977390" cy="45858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accent6"/>
                </a:solidFill>
              </a:rPr>
              <a:t>La production devrait doubler d'ici 2035.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accent6"/>
                </a:solidFill>
              </a:rPr>
              <a:t>L'écart chronique </a:t>
            </a:r>
            <a:r>
              <a:rPr lang="fr-CA" sz="2000" b="0" dirty="0">
                <a:solidFill>
                  <a:schemeClr val="accent6"/>
                </a:solidFill>
              </a:rPr>
              <a:t>entre l'offre et la demande mondiales de cuivre devrait commencer à se creuser au milieu de cette décennie.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accent6"/>
                </a:solidFill>
              </a:rPr>
              <a:t>Au XXIe siècle, la pénurie de cuivre pourrait devenir une </a:t>
            </a:r>
            <a:r>
              <a:rPr lang="fr-CA" sz="2000" b="1" dirty="0">
                <a:solidFill>
                  <a:schemeClr val="accent6"/>
                </a:solidFill>
              </a:rPr>
              <a:t>menace majeure pour la sécurité internationale</a:t>
            </a:r>
            <a:r>
              <a:rPr lang="fr-CA" sz="2000" b="0" dirty="0">
                <a:solidFill>
                  <a:schemeClr val="accent6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chemeClr val="accent6"/>
                </a:solidFill>
              </a:rPr>
              <a:t>Les défis que cela pose rappellent la ruée vers le pétrole du XXe siècle, mais pourraient être accentués par une </a:t>
            </a:r>
            <a:r>
              <a:rPr lang="fr-CA" sz="2000" b="1" dirty="0">
                <a:solidFill>
                  <a:schemeClr val="accent6"/>
                </a:solidFill>
              </a:rPr>
              <a:t>concentration géographique </a:t>
            </a:r>
            <a:r>
              <a:rPr lang="fr-CA" sz="2000" b="0" dirty="0">
                <a:solidFill>
                  <a:schemeClr val="accent6"/>
                </a:solidFill>
              </a:rPr>
              <a:t>encore plus forte pour les ressources en cuivre.</a:t>
            </a:r>
          </a:p>
          <a:p>
            <a:pPr algn="l"/>
            <a:endParaRPr lang="fr-CA" sz="1800" dirty="0">
              <a:solidFill>
                <a:schemeClr val="tx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C0516A-F945-4900-96F4-28B9926BCB2A}"/>
              </a:ext>
            </a:extLst>
          </p:cNvPr>
          <p:cNvSpPr txBox="1"/>
          <p:nvPr/>
        </p:nvSpPr>
        <p:spPr>
          <a:xfrm>
            <a:off x="431800" y="1841916"/>
            <a:ext cx="4701309" cy="2655434"/>
          </a:xfrm>
          <a:prstGeom prst="rect">
            <a:avLst/>
          </a:prstGeom>
          <a:solidFill>
            <a:schemeClr val="bg1"/>
          </a:solidFill>
          <a:ln>
            <a:solidFill>
              <a:srgbClr val="5EC2A8"/>
            </a:solidFill>
          </a:ln>
        </p:spPr>
        <p:txBody>
          <a:bodyPr wrap="square" lIns="0" tIns="180000" rIns="0" bIns="0" rtlCol="0" anchor="ctr" anchorCtr="0">
            <a:noAutofit/>
          </a:bodyPr>
          <a:lstStyle/>
          <a:p>
            <a:pPr marL="179388"/>
            <a:r>
              <a:rPr lang="fr-CA" sz="3200" b="1">
                <a:solidFill>
                  <a:srgbClr val="5EC2A8"/>
                </a:solidFill>
                <a:latin typeface="Gill Sans Nova" panose="020B0602020104020203" pitchFamily="34" charset="0"/>
              </a:rPr>
              <a:t>L’avenir du cuivre</a:t>
            </a:r>
          </a:p>
          <a:p>
            <a:pPr marL="179388"/>
            <a:r>
              <a:rPr lang="fr-CA">
                <a:solidFill>
                  <a:srgbClr val="5EC2A8"/>
                </a:solidFill>
                <a:latin typeface="Gill Sans Nova" panose="020B0602020104020203" pitchFamily="34" charset="0"/>
              </a:rPr>
              <a:t>Le déficit d’approvisionnement imminent risque-t-il de court-circuiter la transition énergétique ?</a:t>
            </a:r>
          </a:p>
          <a:p>
            <a:pPr algn="ctr"/>
            <a:endParaRPr lang="fr-CA" sz="1800">
              <a:solidFill>
                <a:srgbClr val="5EC2A8"/>
              </a:solidFill>
            </a:endParaRPr>
          </a:p>
          <a:p>
            <a:pPr algn="ctr"/>
            <a:endParaRPr lang="fr-CA">
              <a:solidFill>
                <a:srgbClr val="5EC2A8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832461-606C-463B-B762-7527290543E8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Espace réservé du contenu 24">
            <a:extLst>
              <a:ext uri="{FF2B5EF4-FFF2-40B4-BE49-F238E27FC236}">
                <a16:creationId xmlns:a16="http://schemas.microsoft.com/office/drawing/2014/main" id="{7929D026-0166-45D4-B7B8-47060F486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" t="79232"/>
          <a:stretch/>
        </p:blipFill>
        <p:spPr>
          <a:xfrm>
            <a:off x="810083" y="3805909"/>
            <a:ext cx="4293606" cy="6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31800"/>
            <a:ext cx="11245676" cy="5995988"/>
          </a:xfrm>
          <a:solidFill>
            <a:schemeClr val="bg1"/>
          </a:solidFill>
        </p:spPr>
        <p:txBody>
          <a:bodyPr/>
          <a:lstStyle/>
          <a:p>
            <a:r>
              <a:rPr lang="fr-CA" sz="2800" dirty="0"/>
              <a:t>Nombre de mines requises : 336 en 10 ans ! </a:t>
            </a:r>
          </a:p>
          <a:p>
            <a:endParaRPr lang="fr-CA" sz="3200" dirty="0"/>
          </a:p>
          <a:p>
            <a:endParaRPr lang="fr-CA" sz="3200" b="0" dirty="0"/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endParaRPr lang="fr-CA" sz="20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5" name="Espace réservé du contenu 8">
            <a:extLst>
              <a:ext uri="{FF2B5EF4-FFF2-40B4-BE49-F238E27FC236}">
                <a16:creationId xmlns:a16="http://schemas.microsoft.com/office/drawing/2014/main" id="{E60AAA6F-00C7-4B79-A109-2731B994B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39" y="938008"/>
            <a:ext cx="10354818" cy="5406652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FF151329-0D5F-4067-B5A0-4C58CF0FC445}"/>
              </a:ext>
            </a:extLst>
          </p:cNvPr>
          <p:cNvSpPr txBox="1">
            <a:spLocks/>
          </p:cNvSpPr>
          <p:nvPr/>
        </p:nvSpPr>
        <p:spPr>
          <a:xfrm>
            <a:off x="516301" y="6521258"/>
            <a:ext cx="1136287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300" b="0" kern="1200" cap="all" spc="1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100" b="1"/>
              <a:t>Source</a:t>
            </a:r>
            <a:r>
              <a:rPr lang="fr-CA" sz="1100"/>
              <a:t> : </a:t>
            </a:r>
            <a:r>
              <a:rPr lang="en-US" sz="1100"/>
              <a:t>Mineral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0493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8C54B9A3-8A04-4676-BA62-3C4236BEA2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2501900"/>
            <a:ext cx="9813636" cy="3924300"/>
          </a:xfrm>
        </p:spPr>
        <p:txBody>
          <a:bodyPr/>
          <a:lstStyle/>
          <a:p>
            <a:r>
              <a:rPr lang="fr-CA" sz="2000" b="0" dirty="0"/>
              <a:t>En matière de raffinage, les parts de marché à l’échelle mondiale sont les suivants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800" b="0" dirty="0"/>
              <a:t>Terres rares : Chine (</a:t>
            </a:r>
            <a:r>
              <a:rPr lang="fr-CA" b="0" dirty="0"/>
              <a:t>90 </a:t>
            </a:r>
            <a:r>
              <a:rPr lang="fr-CA" sz="2800" b="0" dirty="0"/>
              <a:t>%)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800" b="0" dirty="0"/>
              <a:t>Cobalt : Chine (65 %)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800" b="0" dirty="0"/>
              <a:t>Lithium : Chine (</a:t>
            </a:r>
            <a:r>
              <a:rPr lang="fr-CA" b="0" dirty="0"/>
              <a:t>60 </a:t>
            </a:r>
            <a:r>
              <a:rPr lang="fr-CA" sz="2800" b="0" dirty="0"/>
              <a:t>%)</a:t>
            </a:r>
          </a:p>
          <a:p>
            <a:br>
              <a:rPr lang="fr-CA" dirty="0"/>
            </a:br>
            <a:r>
              <a:rPr lang="fr-CA" sz="2800" dirty="0"/>
              <a:t>Aujourd'hui, la part de la Chine dans toutes les étapes de fabrication des panneaux solaires dépasse 80 %.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800" b="0" dirty="0"/>
          </a:p>
          <a:p>
            <a:endParaRPr lang="fr-CA" sz="2800" b="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C655E75B-1733-4593-A132-9B3CA77F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3388"/>
            <a:ext cx="10769600" cy="1003022"/>
          </a:xfrm>
        </p:spPr>
        <p:txBody>
          <a:bodyPr/>
          <a:lstStyle/>
          <a:p>
            <a:br>
              <a:rPr lang="fr-CA" sz="3200" dirty="0"/>
            </a:br>
            <a:r>
              <a:rPr lang="fr-CA" sz="2800" dirty="0"/>
              <a:t>Enjeu 2-Domination de la Chine dans le domaine des minéraux</a:t>
            </a:r>
            <a:br>
              <a:rPr lang="fr-CA" sz="2800" b="0" dirty="0"/>
            </a:b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41163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31800"/>
            <a:ext cx="10994006" cy="5995988"/>
          </a:xfrm>
        </p:spPr>
        <p:txBody>
          <a:bodyPr/>
          <a:lstStyle/>
          <a:p>
            <a:r>
              <a:rPr lang="fr-CA" sz="3200"/>
              <a:t>Minéraux : les actions récentes des États</a:t>
            </a:r>
            <a:endParaRPr lang="fr-CA" sz="3200" b="0"/>
          </a:p>
          <a:p>
            <a:endParaRPr lang="fr-CA" sz="2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8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8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8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8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8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800" b="0" dirty="0">
              <a:solidFill>
                <a:schemeClr val="accent6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b="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3" name="Espace réservé du contenu 7">
            <a:extLst>
              <a:ext uri="{FF2B5EF4-FFF2-40B4-BE49-F238E27FC236}">
                <a16:creationId xmlns:a16="http://schemas.microsoft.com/office/drawing/2014/main" id="{A89B8996-00ED-4ECC-A1DF-DA99A2451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821806"/>
            <a:ext cx="5181600" cy="3215976"/>
          </a:xfrm>
          <a:prstGeom prst="rect">
            <a:avLst/>
          </a:prstGeom>
        </p:spPr>
      </p:pic>
      <p:pic>
        <p:nvPicPr>
          <p:cNvPr id="4" name="Espace réservé du contenu 10">
            <a:extLst>
              <a:ext uri="{FF2B5EF4-FFF2-40B4-BE49-F238E27FC236}">
                <a16:creationId xmlns:a16="http://schemas.microsoft.com/office/drawing/2014/main" id="{6EEB6739-0B98-4D01-925A-7CB6EF396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602" y="1821806"/>
            <a:ext cx="4106906" cy="41243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12BA9D-9BD8-4C12-BCB0-5E290BBC5DCE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E6331E1-B882-B1A5-23DF-C7813E673780}"/>
                  </a:ext>
                </a:extLst>
              </p14:cNvPr>
              <p14:cNvContentPartPr/>
              <p14:nvPr/>
            </p14:nvContentPartPr>
            <p14:xfrm>
              <a:off x="3995317" y="4604943"/>
              <a:ext cx="1501560" cy="6732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E6331E1-B882-B1A5-23DF-C7813E6737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6317" y="4595943"/>
                <a:ext cx="151920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66829B8E-C019-2B6B-DBF2-B4ECF35FA688}"/>
                  </a:ext>
                </a:extLst>
              </p14:cNvPr>
              <p14:cNvContentPartPr/>
              <p14:nvPr/>
            </p14:nvContentPartPr>
            <p14:xfrm>
              <a:off x="2027197" y="4836423"/>
              <a:ext cx="384120" cy="1404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66829B8E-C019-2B6B-DBF2-B4ECF35FA68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18557" y="4827423"/>
                <a:ext cx="401760" cy="3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66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424BD7-4A94-202E-8FFC-14498C3F3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pétrolières en 2022 : profits records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93B316-7CF6-BDBA-C38A-CC7900ECD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547A91-BADA-CCF5-399A-7332C00D9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862051"/>
            <a:ext cx="11181080" cy="45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9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AA6458-8BE5-87DF-C749-D17F0101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3" y="644261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fr-CA" sz="3200">
                <a:solidFill>
                  <a:schemeClr val="bg1"/>
                </a:solidFill>
              </a:rPr>
              <a:t>Minerals-Rising strategic issue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76C78B-24EA-25F1-8164-E6D8954C0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49" y="1676022"/>
            <a:ext cx="7953303" cy="439419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8FEF7F0-6456-FD2D-B991-7E3C1474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9D1855C-D811-9349-A0F0-2882C0F28A6C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9CBBA8E6-7D8B-4624-EB64-A1566E581B04}"/>
                  </a:ext>
                </a:extLst>
              </p14:cNvPr>
              <p14:cNvContentPartPr/>
              <p14:nvPr/>
            </p14:nvContentPartPr>
            <p14:xfrm>
              <a:off x="4001797" y="2402103"/>
              <a:ext cx="1624680" cy="62028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9CBBA8E6-7D8B-4624-EB64-A1566E581B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3157" y="2393103"/>
                <a:ext cx="1642320" cy="63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45668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BABC3-A3BD-3246-606B-8BAD65FD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Bloc 4-La transition, un point de bascule depuis 2 ans</a:t>
            </a:r>
            <a:br>
              <a:rPr lang="fr-CA" dirty="0"/>
            </a:br>
            <a:br>
              <a:rPr lang="fr-CA" dirty="0"/>
            </a:br>
            <a:r>
              <a:rPr lang="en-US" sz="1300" b="1" i="0" dirty="0">
                <a:solidFill>
                  <a:srgbClr val="003366"/>
                </a:solidFill>
                <a:effectLst/>
                <a:latin typeface="adelle-sans"/>
              </a:rPr>
              <a:t>National net zero targets set in domestic legislation or policy documents have surged — from 10% of total GHG coverage in December 2020 to 65% in June 2022.</a:t>
            </a:r>
            <a:br>
              <a:rPr lang="en-US" sz="1300" b="0" i="0" dirty="0">
                <a:solidFill>
                  <a:srgbClr val="000000"/>
                </a:solidFill>
                <a:effectLst/>
                <a:latin typeface="adelle-sans"/>
              </a:rPr>
            </a:br>
            <a:endParaRPr lang="fr-CA" sz="1300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104A026-661A-191D-8C0A-CFA70F4FE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6C9541-94B5-2711-89A0-025C2017A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35" y="1487126"/>
            <a:ext cx="11646129" cy="499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59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432295-8509-5D8C-5DB4-A0DD32F14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1994452"/>
            <a:ext cx="9402763" cy="4431748"/>
          </a:xfrm>
        </p:spPr>
        <p:txBody>
          <a:bodyPr/>
          <a:lstStyle/>
          <a:p>
            <a:r>
              <a:rPr lang="fr-CA" sz="2400" dirty="0"/>
              <a:t>-Tous cherchent à décarboner leur production</a:t>
            </a:r>
          </a:p>
          <a:p>
            <a:r>
              <a:rPr lang="fr-CA" sz="2400" dirty="0"/>
              <a:t>-Le Québec est un de seuls réseaux décarbonés au monde, donc une cible des investisseurs</a:t>
            </a:r>
          </a:p>
          <a:p>
            <a:r>
              <a:rPr lang="fr-CA" sz="2400" dirty="0"/>
              <a:t>-En plus avec de l’électricité fiable, peu dispendieuse</a:t>
            </a:r>
          </a:p>
          <a:p>
            <a:r>
              <a:rPr lang="fr-CA" sz="2400" dirty="0"/>
              <a:t>-Attirer de la demande, pour réduire le chômage à…la demande qui vient à demande à nous !</a:t>
            </a:r>
          </a:p>
          <a:p>
            <a:r>
              <a:rPr lang="fr-CA" sz="2400" dirty="0"/>
              <a:t>-Au surplus dans un contexte chômage historiquement bas...</a:t>
            </a:r>
          </a:p>
          <a:p>
            <a:endParaRPr lang="fr-CA"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0133C27-C23D-6257-3CAC-750262FAF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/>
              <a:t>Changement complet de paradigme </a:t>
            </a:r>
          </a:p>
        </p:txBody>
      </p:sp>
    </p:spTree>
    <p:extLst>
      <p:ext uri="{BB962C8B-B14F-4D97-AF65-F5344CB8AC3E}">
        <p14:creationId xmlns:p14="http://schemas.microsoft.com/office/powerpoint/2010/main" val="584617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2832DE0-3488-E505-015D-1442E2156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1908313"/>
            <a:ext cx="9402763" cy="4517887"/>
          </a:xfrm>
        </p:spPr>
        <p:txBody>
          <a:bodyPr/>
          <a:lstStyle/>
          <a:p>
            <a:r>
              <a:rPr lang="fr-CA" sz="2400" dirty="0"/>
              <a:t>1-Coûts</a:t>
            </a:r>
            <a:br>
              <a:rPr lang="fr-CA" sz="2400" dirty="0"/>
            </a:br>
            <a:r>
              <a:rPr lang="fr-CA" sz="2400" dirty="0"/>
              <a:t>Hausse de la demande, mais avec des approvisionnements à prix plus élevés</a:t>
            </a:r>
          </a:p>
          <a:p>
            <a:endParaRPr lang="fr-CA" sz="2400" dirty="0"/>
          </a:p>
          <a:p>
            <a:r>
              <a:rPr lang="fr-CA" sz="2400" dirty="0"/>
              <a:t>2-Géopolitique-Plus de fils électriques, plus de batteries, donc de mines : approvisionnement fiable, en respect d’une bonne gouvernance</a:t>
            </a:r>
          </a:p>
          <a:p>
            <a:endParaRPr lang="fr-CA" sz="2400" dirty="0"/>
          </a:p>
          <a:p>
            <a:endParaRPr lang="fr-CA" sz="20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03CE488-6877-8D31-9A46-F662EFE0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200" dirty="0"/>
              <a:t>Trois contraintes à la transition…</a:t>
            </a:r>
          </a:p>
        </p:txBody>
      </p:sp>
    </p:spTree>
    <p:extLst>
      <p:ext uri="{BB962C8B-B14F-4D97-AF65-F5344CB8AC3E}">
        <p14:creationId xmlns:p14="http://schemas.microsoft.com/office/powerpoint/2010/main" val="755225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9C7FC9E-5710-B1A4-649A-E08FAE75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/>
              <a:t>3-L’acceptabilité sociale…!!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FFC9BE-AC38-72F9-1141-90334F92CD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7F8B1D-D332-1EF3-D876-DED0812B92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5539" y="2266122"/>
            <a:ext cx="5554663" cy="4160078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0FAFBF-5F50-5F95-169A-512B76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8" y="2205237"/>
            <a:ext cx="5512083" cy="43309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4999D0-6ACA-07FA-982A-C86B245AF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956" y="2270229"/>
            <a:ext cx="5697739" cy="39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17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B1E1A31-6CBA-8D95-D2AF-524957785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A" dirty="0"/>
              <a:t>L’acceptabilité sociale !</a:t>
            </a:r>
          </a:p>
          <a:p>
            <a:endParaRPr lang="fr-CA" dirty="0"/>
          </a:p>
          <a:p>
            <a:r>
              <a:rPr lang="fr-CA" dirty="0"/>
              <a:t>-Au cœur du défi de la transition énergétique.</a:t>
            </a:r>
          </a:p>
          <a:p>
            <a:br>
              <a:rPr lang="fr-CA" dirty="0"/>
            </a:br>
            <a:br>
              <a:rPr lang="fr-CA" dirty="0"/>
            </a:br>
            <a:r>
              <a:rPr lang="fr-CA" dirty="0"/>
              <a:t>-Au cœur du métier d’experts comme vous !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000CA23-D5C8-E4B7-CC3C-584C08D6E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/>
              <a:t>Troisième et gros enjeu de la transition donc…</a:t>
            </a:r>
          </a:p>
        </p:txBody>
      </p:sp>
    </p:spTree>
    <p:extLst>
      <p:ext uri="{BB962C8B-B14F-4D97-AF65-F5344CB8AC3E}">
        <p14:creationId xmlns:p14="http://schemas.microsoft.com/office/powerpoint/2010/main" val="42121989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EB676B-8851-41A6-AC5D-410FC0F7D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44" y="2796194"/>
            <a:ext cx="10800312" cy="633600"/>
          </a:xfrm>
        </p:spPr>
        <p:txBody>
          <a:bodyPr/>
          <a:lstStyle/>
          <a:p>
            <a:pPr algn="ctr"/>
            <a:r>
              <a:rPr lang="fr-CA" sz="5000" b="1"/>
              <a:t>Période de questions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EE5883-D18F-49A1-8081-14DCC0DB6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58" y="5199252"/>
            <a:ext cx="1624518" cy="16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FC4DEAE-BD96-1EB7-BA4B-5FB7106527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A990473-91B3-6A64-6231-755922C4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/>
              <a:t>Ampleur du défi de décarbonation : l’exemple du Québec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C82EBF-7D49-DF6E-2F7A-433A4DAE6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345096"/>
            <a:ext cx="10309087" cy="5135504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8349C2D-9EC4-89A0-3449-EBB7315AC6BC}"/>
              </a:ext>
            </a:extLst>
          </p:cNvPr>
          <p:cNvCxnSpPr>
            <a:cxnSpLocks/>
          </p:cNvCxnSpPr>
          <p:nvPr/>
        </p:nvCxnSpPr>
        <p:spPr>
          <a:xfrm>
            <a:off x="947530" y="5108713"/>
            <a:ext cx="940905" cy="72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3613BB2-44C4-0A12-BC82-2F866CD30AA9}"/>
              </a:ext>
            </a:extLst>
          </p:cNvPr>
          <p:cNvCxnSpPr>
            <a:cxnSpLocks/>
          </p:cNvCxnSpPr>
          <p:nvPr/>
        </p:nvCxnSpPr>
        <p:spPr>
          <a:xfrm>
            <a:off x="1060174" y="4101548"/>
            <a:ext cx="828261" cy="47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6C30A8A1-91F6-FFA5-0A98-2AD2F4DCB392}"/>
              </a:ext>
            </a:extLst>
          </p:cNvPr>
          <p:cNvSpPr/>
          <p:nvPr/>
        </p:nvSpPr>
        <p:spPr>
          <a:xfrm>
            <a:off x="1060174" y="3922643"/>
            <a:ext cx="477078" cy="47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EF889B8-EAE6-972B-52AC-EB09D9D7C7E2}"/>
              </a:ext>
            </a:extLst>
          </p:cNvPr>
          <p:cNvSpPr/>
          <p:nvPr/>
        </p:nvSpPr>
        <p:spPr>
          <a:xfrm>
            <a:off x="947530" y="510871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114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51D7D1-2650-6EEE-FCBE-7FC56D961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Aramco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2D46A3-BCCF-3381-4D67-47D05397E6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33F24A-925B-CF17-3D14-2B4599C63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769165"/>
            <a:ext cx="9320270" cy="46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15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577CDE56-4D8B-469C-A1B9-21E61C4ECB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90" imgH="591" progId="TCLayout.ActiveDocument.1">
                  <p:embed/>
                </p:oleObj>
              </mc:Choice>
              <mc:Fallback>
                <p:oleObj name="Diapositive think-cell" r:id="rId4" imgW="590" imgH="591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577CDE56-4D8B-469C-A1B9-21E61C4ECB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AC4ED6BF-EB71-4635-9DA5-6C4C2F29C9CC}"/>
              </a:ext>
            </a:extLst>
          </p:cNvPr>
          <p:cNvSpPr txBox="1">
            <a:spLocks/>
          </p:cNvSpPr>
          <p:nvPr/>
        </p:nvSpPr>
        <p:spPr>
          <a:xfrm>
            <a:off x="680092" y="791045"/>
            <a:ext cx="5033394" cy="52852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4500" indent="-2143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L’énergie</a:t>
            </a:r>
          </a:p>
          <a:p>
            <a:endParaRPr lang="fr-CA" sz="800" dirty="0">
              <a:solidFill>
                <a:schemeClr val="accent4"/>
              </a:solidFill>
            </a:endParaRPr>
          </a:p>
          <a:p>
            <a:r>
              <a:rPr lang="fr-CA" sz="2000" dirty="0">
                <a:solidFill>
                  <a:srgbClr val="0F096C"/>
                </a:solidFill>
              </a:rPr>
              <a:t>ÉNERGIE PRIMAIRE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0" i="1" dirty="0">
                <a:solidFill>
                  <a:schemeClr val="accent4"/>
                </a:solidFill>
              </a:rPr>
              <a:t>Extraite du 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rgbClr val="0F096C"/>
                </a:solidFill>
              </a:rPr>
              <a:t>Charbon, pétrole, gaz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rgbClr val="0F096C"/>
                </a:solidFill>
              </a:rPr>
              <a:t>80% des besoins énergétiques mondiaux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rgbClr val="0F096C"/>
                </a:solidFill>
              </a:rPr>
              <a:t>Peu de changements depuis 30 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0" dirty="0">
                <a:solidFill>
                  <a:srgbClr val="0F096C"/>
                </a:solidFill>
              </a:rPr>
              <a:t>Québec : importe les énergies fossiles (Canada, E-U); moitié déficit commercial</a:t>
            </a:r>
          </a:p>
          <a:p>
            <a:pPr lvl="2"/>
            <a:endParaRPr lang="fr-CA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9E264A2A-2B14-4619-8862-32A8AB50EF6F}"/>
              </a:ext>
            </a:extLst>
          </p:cNvPr>
          <p:cNvSpPr txBox="1">
            <a:spLocks/>
          </p:cNvSpPr>
          <p:nvPr/>
        </p:nvSpPr>
        <p:spPr>
          <a:xfrm>
            <a:off x="6486089" y="726390"/>
            <a:ext cx="5157830" cy="52852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4500" indent="-2143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3600" dirty="0">
              <a:solidFill>
                <a:schemeClr val="accent4"/>
              </a:solidFill>
            </a:endParaRPr>
          </a:p>
          <a:p>
            <a:endParaRPr lang="fr-CA" sz="800" dirty="0">
              <a:solidFill>
                <a:schemeClr val="accent4"/>
              </a:solidFill>
            </a:endParaRPr>
          </a:p>
          <a:p>
            <a:r>
              <a:rPr lang="fr-CA" sz="2000">
                <a:solidFill>
                  <a:srgbClr val="0F096C"/>
                </a:solidFill>
              </a:rPr>
              <a:t>ÉNERGIE SECONDAIRE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0" i="1" dirty="0">
                <a:solidFill>
                  <a:schemeClr val="accent4"/>
                </a:solidFill>
              </a:rPr>
              <a:t>Transformée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0">
                <a:solidFill>
                  <a:srgbClr val="0F096C"/>
                </a:solidFill>
              </a:rPr>
              <a:t>Électricité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0">
                <a:solidFill>
                  <a:srgbClr val="0F096C"/>
                </a:solidFill>
              </a:rPr>
              <a:t>Hydrogène </a:t>
            </a:r>
            <a:br>
              <a:rPr lang="fr-CA" sz="2000" b="0">
                <a:solidFill>
                  <a:srgbClr val="0F096C"/>
                </a:solidFill>
              </a:rPr>
            </a:br>
            <a:r>
              <a:rPr lang="fr-CA" sz="2000" b="0">
                <a:solidFill>
                  <a:srgbClr val="0F096C"/>
                </a:solidFill>
              </a:rPr>
              <a:t>(100% carbonée présentement)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0">
                <a:solidFill>
                  <a:srgbClr val="0F096C"/>
                </a:solidFill>
              </a:rPr>
              <a:t>Transition = du primaire au secondaire</a:t>
            </a:r>
            <a:endParaRPr lang="fr-CA">
              <a:solidFill>
                <a:srgbClr val="0F0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6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9BB656-9752-DB06-F79B-A10C35F16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La transition…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532DD8-E515-1F17-6EFE-3BABB3DBD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b="0" dirty="0">
                <a:solidFill>
                  <a:srgbClr val="0F096C"/>
                </a:solidFill>
              </a:rPr>
              <a:t>La transition énergétique = conflit actuel entre l’approche rupture/évolutive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b="0" dirty="0">
                <a:solidFill>
                  <a:srgbClr val="0F096C"/>
                </a:solidFill>
              </a:rPr>
              <a:t>Transition énergétique = vers l’électricité = enjeux d’aménagement du territoire; lignes; mines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800" b="0" dirty="0">
                <a:solidFill>
                  <a:srgbClr val="0F096C"/>
                </a:solidFill>
              </a:rPr>
              <a:t>Pas une transition linéaire, mais chaotique, imprévisible.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800" b="0" dirty="0">
              <a:solidFill>
                <a:srgbClr val="0F096C"/>
              </a:solidFill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41420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B970EA-4055-446C-ABD2-4B0A7FA1EB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31800"/>
            <a:ext cx="11354732" cy="5995988"/>
          </a:xfrm>
        </p:spPr>
        <p:txBody>
          <a:bodyPr/>
          <a:lstStyle/>
          <a:p>
            <a:r>
              <a:rPr lang="fr-CA" sz="2800" dirty="0"/>
              <a:t>L’énergie est intimement liée à la qualité de vie </a:t>
            </a:r>
            <a:br>
              <a:rPr lang="fr-CA" sz="2800" dirty="0"/>
            </a:br>
            <a:r>
              <a:rPr lang="fr-CA" sz="2000" dirty="0"/>
              <a:t>Un baril pétrole = travail physique de 566 humains (journée de 8 heures) </a:t>
            </a:r>
          </a:p>
          <a:p>
            <a:endParaRPr lang="fr-CA" sz="20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  <a:p>
            <a:endParaRPr lang="fr-CA" sz="3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68E71E-8338-4DE8-910C-20E79623F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618568"/>
            <a:ext cx="5763104" cy="4572507"/>
          </a:xfrm>
          <a:prstGeom prst="rect">
            <a:avLst/>
          </a:prstGeom>
        </p:spPr>
      </p:pic>
      <p:pic>
        <p:nvPicPr>
          <p:cNvPr id="4" name="Espace réservé du contenu 7">
            <a:extLst>
              <a:ext uri="{FF2B5EF4-FFF2-40B4-BE49-F238E27FC236}">
                <a16:creationId xmlns:a16="http://schemas.microsoft.com/office/drawing/2014/main" id="{032F2814-54AC-4398-97A4-1B62E77DA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51"/>
          <a:stretch/>
        </p:blipFill>
        <p:spPr>
          <a:xfrm>
            <a:off x="6246656" y="1698263"/>
            <a:ext cx="5488124" cy="44131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2783029-F488-4ED3-B26A-DDBD251BCE2D}"/>
              </a:ext>
            </a:extLst>
          </p:cNvPr>
          <p:cNvSpPr txBox="1"/>
          <p:nvPr/>
        </p:nvSpPr>
        <p:spPr>
          <a:xfrm>
            <a:off x="540326" y="1698263"/>
            <a:ext cx="4717473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400" dirty="0">
                <a:solidFill>
                  <a:schemeClr val="tx2"/>
                </a:solidFill>
              </a:rPr>
              <a:t>Consommation mondiale d’énergie par source</a:t>
            </a:r>
          </a:p>
          <a:p>
            <a:pPr algn="l"/>
            <a:endParaRPr lang="fr-CA" sz="1800" dirty="0">
              <a:solidFill>
                <a:schemeClr val="tx2"/>
              </a:solidFill>
            </a:endParaRPr>
          </a:p>
          <a:p>
            <a:pPr algn="l"/>
            <a:endParaRPr lang="fr-CA" sz="1800" dirty="0">
              <a:solidFill>
                <a:schemeClr val="tx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0ED30C-6FC7-444C-B13D-375F59E5D329}"/>
              </a:ext>
            </a:extLst>
          </p:cNvPr>
          <p:cNvSpPr txBox="1"/>
          <p:nvPr/>
        </p:nvSpPr>
        <p:spPr>
          <a:xfrm>
            <a:off x="6246656" y="1698262"/>
            <a:ext cx="4788489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A" sz="1400" dirty="0">
                <a:solidFill>
                  <a:schemeClr val="tx2"/>
                </a:solidFill>
              </a:rPr>
              <a:t>Population mondiale sous le seuil de pauvreté (1820 à 2015)</a:t>
            </a:r>
          </a:p>
          <a:p>
            <a:pPr algn="l"/>
            <a:endParaRPr lang="fr-CA" sz="1800" dirty="0">
              <a:solidFill>
                <a:schemeClr val="tx2"/>
              </a:solidFill>
            </a:endParaRPr>
          </a:p>
          <a:p>
            <a:pPr algn="l"/>
            <a:endParaRPr lang="fr-CA" sz="1800" dirty="0">
              <a:solidFill>
                <a:schemeClr val="tx2"/>
              </a:solidFill>
            </a:endParaRP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3DDC8A03-AA25-4F95-AF41-482AA96E5ABD}"/>
              </a:ext>
            </a:extLst>
          </p:cNvPr>
          <p:cNvSpPr txBox="1">
            <a:spLocks/>
          </p:cNvSpPr>
          <p:nvPr/>
        </p:nvSpPr>
        <p:spPr>
          <a:xfrm>
            <a:off x="516301" y="6521258"/>
            <a:ext cx="1136287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300" b="0" kern="1200" cap="all" spc="18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44500" indent="-177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2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100" b="1"/>
              <a:t>Source</a:t>
            </a:r>
            <a:r>
              <a:rPr lang="fr-CA" sz="1100"/>
              <a:t> : </a:t>
            </a:r>
            <a:r>
              <a:rPr lang="en-US" sz="1100"/>
              <a:t>World in Data</a:t>
            </a:r>
            <a:endParaRPr lang="fr-CA" sz="11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0C4CB-B478-4501-BC10-2DDCFFD4CC1F}"/>
              </a:ext>
            </a:extLst>
          </p:cNvPr>
          <p:cNvSpPr/>
          <p:nvPr/>
        </p:nvSpPr>
        <p:spPr>
          <a:xfrm>
            <a:off x="277586" y="236764"/>
            <a:ext cx="1632857" cy="27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0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Conception personnalisée">
  <a:themeElements>
    <a:clrScheme name="Personnalisé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F096C"/>
      </a:accent1>
      <a:accent2>
        <a:srgbClr val="FF9B00"/>
      </a:accent2>
      <a:accent3>
        <a:srgbClr val="797979"/>
      </a:accent3>
      <a:accent4>
        <a:srgbClr val="506EB4"/>
      </a:accent4>
      <a:accent5>
        <a:srgbClr val="008568"/>
      </a:accent5>
      <a:accent6>
        <a:srgbClr val="35BBDE"/>
      </a:accent6>
      <a:hlink>
        <a:srgbClr val="7D7D7D"/>
      </a:hlink>
      <a:folHlink>
        <a:srgbClr val="7D7D7D"/>
      </a:folHlink>
    </a:clrScheme>
    <a:fontScheme name="Arial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HQ_Juin2021">
      <a:dk1>
        <a:srgbClr val="000000"/>
      </a:dk1>
      <a:lt1>
        <a:srgbClr val="FFFFFF"/>
      </a:lt1>
      <a:dk2>
        <a:srgbClr val="0F096C"/>
      </a:dk2>
      <a:lt2>
        <a:srgbClr val="EAEAEA"/>
      </a:lt2>
      <a:accent1>
        <a:srgbClr val="0E75E5"/>
      </a:accent1>
      <a:accent2>
        <a:srgbClr val="1224B8"/>
      </a:accent2>
      <a:accent3>
        <a:srgbClr val="FF9B00"/>
      </a:accent3>
      <a:accent4>
        <a:srgbClr val="FD7714"/>
      </a:accent4>
      <a:accent5>
        <a:srgbClr val="E8F2FE"/>
      </a:accent5>
      <a:accent6>
        <a:srgbClr val="0F096C"/>
      </a:accent6>
      <a:hlink>
        <a:srgbClr val="1224B8"/>
      </a:hlink>
      <a:folHlink>
        <a:srgbClr val="1224B8"/>
      </a:folHlink>
    </a:clrScheme>
    <a:fontScheme name="Arial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8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Q Gabarit pour présentation épurée.potx" id="{FF2901F0-742C-4767-BE96-D329EADDEE6E}" vid="{C0BFBCC1-169F-480F-8544-6F21D5E2112C}"/>
    </a:ext>
  </a:extLst>
</a:theme>
</file>

<file path=ppt/theme/theme3.xml><?xml version="1.0" encoding="utf-8"?>
<a:theme xmlns:a="http://schemas.openxmlformats.org/drawingml/2006/main" name="Conception personnalisée">
  <a:themeElements>
    <a:clrScheme name="HQ_Juin2021">
      <a:dk1>
        <a:srgbClr val="000000"/>
      </a:dk1>
      <a:lt1>
        <a:srgbClr val="FFFFFF"/>
      </a:lt1>
      <a:dk2>
        <a:srgbClr val="0F096C"/>
      </a:dk2>
      <a:lt2>
        <a:srgbClr val="EAEAEA"/>
      </a:lt2>
      <a:accent1>
        <a:srgbClr val="0E75E5"/>
      </a:accent1>
      <a:accent2>
        <a:srgbClr val="1224B8"/>
      </a:accent2>
      <a:accent3>
        <a:srgbClr val="FF9B00"/>
      </a:accent3>
      <a:accent4>
        <a:srgbClr val="FD7714"/>
      </a:accent4>
      <a:accent5>
        <a:srgbClr val="E8F2FE"/>
      </a:accent5>
      <a:accent6>
        <a:srgbClr val="0F096C"/>
      </a:accent6>
      <a:hlink>
        <a:srgbClr val="1224B8"/>
      </a:hlink>
      <a:folHlink>
        <a:srgbClr val="1224B8"/>
      </a:folHlink>
    </a:clrScheme>
    <a:fontScheme name="Arial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Q Gabarit pour présentation détaillée.potx" id="{08BBD30B-49DF-46E4-81A9-D4B4F3912A59}" vid="{58968493-4797-416F-8638-029237E83EA0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F2B53F8D2C840BA99C03A614DDFB8" ma:contentTypeVersion="13" ma:contentTypeDescription="Crée un document." ma:contentTypeScope="" ma:versionID="a48502b66e43abfb4820c69dbcd5418b">
  <xsd:schema xmlns:xsd="http://www.w3.org/2001/XMLSchema" xmlns:xs="http://www.w3.org/2001/XMLSchema" xmlns:p="http://schemas.microsoft.com/office/2006/metadata/properties" xmlns:ns2="aeba2b23-7c2d-4ab3-a43f-eb8321a3c470" xmlns:ns3="590a161d-3eb9-42a7-82dd-c5408ef0f820" targetNamespace="http://schemas.microsoft.com/office/2006/metadata/properties" ma:root="true" ma:fieldsID="fb4d5106219e8b3e5a4f96ad7f7e8279" ns2:_="" ns3:_="">
    <xsd:import namespace="aeba2b23-7c2d-4ab3-a43f-eb8321a3c470"/>
    <xsd:import namespace="590a161d-3eb9-42a7-82dd-c5408ef0f8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a2b23-7c2d-4ab3-a43f-eb8321a3c4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14b1f2f6-9f48-4433-9b13-82e2cb12a0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a161d-3eb9-42a7-82dd-c5408ef0f8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e32bb5-11c2-4117-8856-b8f086ac350b}" ma:internalName="TaxCatchAll" ma:showField="CatchAllData" ma:web="590a161d-3eb9-42a7-82dd-c5408ef0f8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ba2b23-7c2d-4ab3-a43f-eb8321a3c470">
      <Terms xmlns="http://schemas.microsoft.com/office/infopath/2007/PartnerControls"/>
    </lcf76f155ced4ddcb4097134ff3c332f>
    <TaxCatchAll xmlns="590a161d-3eb9-42a7-82dd-c5408ef0f820" xsi:nil="true"/>
  </documentManagement>
</p:properties>
</file>

<file path=customXml/itemProps1.xml><?xml version="1.0" encoding="utf-8"?>
<ds:datastoreItem xmlns:ds="http://schemas.openxmlformats.org/officeDocument/2006/customXml" ds:itemID="{9E428A4E-8960-46BE-927D-C29921311D5A}"/>
</file>

<file path=customXml/itemProps2.xml><?xml version="1.0" encoding="utf-8"?>
<ds:datastoreItem xmlns:ds="http://schemas.openxmlformats.org/officeDocument/2006/customXml" ds:itemID="{D9A31724-35A5-40AA-841F-E3287A6E09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95E55F-F4A5-48C6-A33F-424A975C710D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80f62e0f-2a5e-4afb-a018-a19104506e8d"/>
    <ds:schemaRef ds:uri="afddd356-aed2-4e16-882b-ec2f3cd496c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4374</TotalTime>
  <Words>1983</Words>
  <Application>Microsoft Macintosh PowerPoint</Application>
  <PresentationFormat>Personnalisé</PresentationFormat>
  <Paragraphs>273</Paragraphs>
  <Slides>57</Slides>
  <Notes>31</Notes>
  <HiddenSlides>2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6" baseType="lpstr">
      <vt:lpstr>adelle-sans</vt:lpstr>
      <vt:lpstr>Arial</vt:lpstr>
      <vt:lpstr>Calibri</vt:lpstr>
      <vt:lpstr>Gill Sans Nova</vt:lpstr>
      <vt:lpstr>Lucida Grande</vt:lpstr>
      <vt:lpstr>5_Conception personnalisée</vt:lpstr>
      <vt:lpstr>Conception personnalisée</vt:lpstr>
      <vt:lpstr>Conception personnalisée</vt:lpstr>
      <vt:lpstr>Diapositive think-cell</vt:lpstr>
      <vt:lpstr>Présentation PowerPoint</vt:lpstr>
      <vt:lpstr>Présentation</vt:lpstr>
      <vt:lpstr>Présentation PowerPoint</vt:lpstr>
      <vt:lpstr>Années 1970</vt:lpstr>
      <vt:lpstr>Les pétrolières en 2022 : profits records</vt:lpstr>
      <vt:lpstr>Aramco</vt:lpstr>
      <vt:lpstr>Présentation PowerPoint</vt:lpstr>
      <vt:lpstr>La transition…</vt:lpstr>
      <vt:lpstr>Présentation PowerPoint</vt:lpstr>
      <vt:lpstr>Présentation PowerPoint</vt:lpstr>
      <vt:lpstr>Transition ? En fait additions !</vt:lpstr>
      <vt:lpstr>Présentation PowerPoint</vt:lpstr>
      <vt:lpstr>Présentation PowerPoint</vt:lpstr>
      <vt:lpstr>Présentation PowerPoint</vt:lpstr>
      <vt:lpstr>Aspects contradictoires du combat climatique (des progrès, mais pointe des GES en 2022)</vt:lpstr>
      <vt:lpstr>Bloc 2-Russie-Europe (gazoducs)</vt:lpstr>
      <vt:lpstr>Une baisse significative des exportations russes en 2022  -45% du gaz en Europe, mais diminution de 80% en 2022 -Gaz russe de 40% à 10% (2022) </vt:lpstr>
      <vt:lpstr>Présentation PowerPoint</vt:lpstr>
      <vt:lpstr>Présentation PowerPoint</vt:lpstr>
      <vt:lpstr>Gagnant de la crise :  l’industrie américaine du gaz</vt:lpstr>
      <vt:lpstr>Présentation PowerPoint</vt:lpstr>
      <vt:lpstr>Des prix du gaz élevés aussi aux E-U</vt:lpstr>
      <vt:lpstr>Prix plus élevés de l’électricité, donc prix plus élevés à l’exportation pour Hydro-Québec</vt:lpstr>
      <vt:lpstr>Présentation PowerPoint</vt:lpstr>
      <vt:lpstr>Présentation PowerPoint</vt:lpstr>
      <vt:lpstr>Présentation PowerPoint</vt:lpstr>
      <vt:lpstr>Depuis le 12 octobre 2022… Chronique Régis Lebeaume, La Presse, 2 février 2023</vt:lpstr>
      <vt:lpstr>Présentation PowerPoint</vt:lpstr>
      <vt:lpstr>Hydrocarbures de schiste- fracturation hydraulique; forage horizontal </vt:lpstr>
      <vt:lpstr>Présentation PowerPoint</vt:lpstr>
      <vt:lpstr>Formations de schiste (E-U) (en gris foncé)</vt:lpstr>
      <vt:lpstr>Présentation PowerPoint</vt:lpstr>
      <vt:lpstr>E-U, numéro 1 mondial </vt:lpstr>
      <vt:lpstr>E-U, exportations de GNL </vt:lpstr>
      <vt:lpstr>Présentation PowerPoint</vt:lpstr>
      <vt:lpstr>Présentation PowerPoint</vt:lpstr>
      <vt:lpstr>Le GNL (ex: projet GNL Saguenay)</vt:lpstr>
      <vt:lpstr>c) La montée des énergies renouvelables,  celle de l’électricité </vt:lpstr>
      <vt:lpstr>Présentation PowerPoint</vt:lpstr>
      <vt:lpstr>Présentation PowerPoint</vt:lpstr>
      <vt:lpstr>Une mouvance crée par la Chine…investissements en ENR par pays (2022);  50% du total</vt:lpstr>
      <vt:lpstr>Le boom envisagé en ER suite au Inflation Reduction Act (2022)</vt:lpstr>
      <vt:lpstr>Présentation PowerPoint</vt:lpstr>
      <vt:lpstr>La transition, dépendance envers les minéraux</vt:lpstr>
      <vt:lpstr>Présentation PowerPoint</vt:lpstr>
      <vt:lpstr>Présentation PowerPoint</vt:lpstr>
      <vt:lpstr>Présentation PowerPoint</vt:lpstr>
      <vt:lpstr> Enjeu 2-Domination de la Chine dans le domaine des minéraux </vt:lpstr>
      <vt:lpstr>Présentation PowerPoint</vt:lpstr>
      <vt:lpstr>Minerals-Rising strategic issue</vt:lpstr>
      <vt:lpstr>Bloc 4-La transition, un point de bascule depuis 2 ans  National net zero targets set in domestic legislation or policy documents have surged — from 10% of total GHG coverage in December 2020 to 65% in June 2022. </vt:lpstr>
      <vt:lpstr>Changement complet de paradigme </vt:lpstr>
      <vt:lpstr>Trois contraintes à la transition…</vt:lpstr>
      <vt:lpstr>3-L’acceptabilité sociale…!!</vt:lpstr>
      <vt:lpstr>Troisième et gros enjeu de la transition donc…</vt:lpstr>
      <vt:lpstr>Période de questions</vt:lpstr>
      <vt:lpstr>Ampleur du défi de décarbonation : l’exemple du Québec</vt:lpstr>
    </vt:vector>
  </TitlesOfParts>
  <Company>Hydro-Québec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Hydro-Québec</dc:creator>
  <dc:description>2020-05</dc:description>
  <cp:lastModifiedBy>Luc Valiquette</cp:lastModifiedBy>
  <cp:revision>259</cp:revision>
  <cp:lastPrinted>2020-03-12T15:35:31Z</cp:lastPrinted>
  <dcterms:created xsi:type="dcterms:W3CDTF">2016-01-29T14:12:44Z</dcterms:created>
  <dcterms:modified xsi:type="dcterms:W3CDTF">2023-03-31T15:34:19Z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0x010100691F2B53F8D2C840BA99C03A614DDFB8</vt:lpwstr>
  </property>
  <property fmtid="{D5CDD505-2E9C-101B-9397-08002B2CF9AE}" pid="3" name="MediaServiceImageTags">
    <vt:lpwstr/>
  </property>
</Properties>
</file>