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entation.xml" ContentType="application/vnd.openxmlformats-officedocument.presentationml.presentation.main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  <p:sldId id="258" r:id="rId3"/>
    <p:sldId id="259" r:id="rId4"/>
    <p:sldId id="261" r:id="rId5"/>
    <p:sldId id="262" r:id="rId6"/>
    <p:sldId id="263" r:id="rId7"/>
  </p:sldIdLst>
  <p:sldSz cx="12192000" cy="6858000"/>
  <p:notesSz cx="6858000" cy="9144000"/>
  <p:defaultTextStyle>
    <a:defPPr>
      <a:defRPr lang="fr-CA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243"/>
    <p:restoredTop sz="96327"/>
  </p:normalViewPr>
  <p:slideViewPr>
    <p:cSldViewPr snapToGrid="0">
      <p:cViewPr varScale="1">
        <p:scale>
          <a:sx n="88" d="100"/>
          <a:sy n="88" d="100"/>
        </p:scale>
        <p:origin x="176" y="61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13" Type="http://schemas.openxmlformats.org/officeDocument/2006/relationships/customXml" Target="../customXml/item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customXml" Target="../customXml/item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Relationship Id="rId14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 useBgFill="1">
        <p:nvSpPr>
          <p:cNvPr id="8" name="Rounded Rectangle 7"/>
          <p:cNvSpPr/>
          <p:nvPr/>
        </p:nvSpPr>
        <p:spPr>
          <a:xfrm>
            <a:off x="121920" y="101600"/>
            <a:ext cx="1194816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4464BF-5808-7F49-97CD-5E2470D726B1}" type="datetimeFigureOut">
              <a:rPr lang="fr-FR" smtClean="0"/>
              <a:t>26/03/2023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Rectangle 8"/>
          <p:cNvSpPr/>
          <p:nvPr/>
        </p:nvSpPr>
        <p:spPr>
          <a:xfrm>
            <a:off x="460587" y="2942602"/>
            <a:ext cx="9530575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2" name="Rectangle 11"/>
          <p:cNvSpPr/>
          <p:nvPr/>
        </p:nvSpPr>
        <p:spPr>
          <a:xfrm>
            <a:off x="10096869" y="2944634"/>
            <a:ext cx="1587131" cy="2459736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3" name="Rectangle 12"/>
          <p:cNvSpPr/>
          <p:nvPr/>
        </p:nvSpPr>
        <p:spPr>
          <a:xfrm>
            <a:off x="10283619" y="3136658"/>
            <a:ext cx="1213632" cy="2075688"/>
          </a:xfrm>
          <a:prstGeom prst="rect">
            <a:avLst/>
          </a:prstGeom>
          <a:solidFill>
            <a:schemeClr val="accent3">
              <a:alpha val="70000"/>
            </a:schemeClr>
          </a:solidFill>
          <a:ln w="63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4" name="Rectangle 13"/>
          <p:cNvSpPr/>
          <p:nvPr/>
        </p:nvSpPr>
        <p:spPr>
          <a:xfrm>
            <a:off x="593978" y="3055622"/>
            <a:ext cx="9263793" cy="2245359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82435" y="4625268"/>
            <a:ext cx="1016000" cy="457200"/>
          </a:xfrm>
        </p:spPr>
        <p:txBody>
          <a:bodyPr/>
          <a:lstStyle>
            <a:lvl1pPr algn="ctr">
              <a:defRPr sz="28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C8B8EA90-EC98-BD4C-928C-7A68BC1846CC}" type="slidenum">
              <a:rPr lang="fr-FR" smtClean="0"/>
              <a:t>‹n°›</a:t>
            </a:fld>
            <a:endParaRPr lang="fr-FR"/>
          </a:p>
        </p:txBody>
      </p:sp>
      <p:sp>
        <p:nvSpPr>
          <p:cNvPr id="11" name="Rectangle 10"/>
          <p:cNvSpPr/>
          <p:nvPr/>
        </p:nvSpPr>
        <p:spPr>
          <a:xfrm>
            <a:off x="722429" y="4559277"/>
            <a:ext cx="9006888" cy="664367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0" name="Rectangle 9"/>
          <p:cNvSpPr/>
          <p:nvPr/>
        </p:nvSpPr>
        <p:spPr>
          <a:xfrm>
            <a:off x="718628" y="3139440"/>
            <a:ext cx="9014491" cy="207772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073" y="4648200"/>
            <a:ext cx="8737600" cy="457200"/>
          </a:xfrm>
        </p:spPr>
        <p:txBody>
          <a:bodyPr>
            <a:normAutofit/>
          </a:bodyPr>
          <a:lstStyle>
            <a:lvl1pPr marL="0" indent="0" algn="ctr">
              <a:buNone/>
              <a:defRPr sz="1800" cap="all" spc="300" baseline="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CA"/>
              <a:t>Modifier le style des sous-titres du masque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06273" y="3227034"/>
            <a:ext cx="8839200" cy="1219201"/>
          </a:xfrm>
        </p:spPr>
        <p:txBody>
          <a:bodyPr anchor="b" anchorCtr="0">
            <a:noAutofit/>
          </a:bodyPr>
          <a:lstStyle>
            <a:lvl1pPr>
              <a:defRPr sz="40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fr-CA"/>
              <a:t>Modifier le style du titre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42696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/>
              <a:t>Modifier le style du titre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CA"/>
              <a:t>Cliquez pour modifier les styles du texte du masque</a:t>
            </a:r>
          </a:p>
          <a:p>
            <a:pPr lvl="1"/>
            <a:r>
              <a:rPr lang="fr-CA"/>
              <a:t>Deuxième niveau</a:t>
            </a:r>
          </a:p>
          <a:p>
            <a:pPr lvl="2"/>
            <a:r>
              <a:rPr lang="fr-CA"/>
              <a:t>Troisième niveau</a:t>
            </a:r>
          </a:p>
          <a:p>
            <a:pPr lvl="3"/>
            <a:r>
              <a:rPr lang="fr-CA"/>
              <a:t>Quatrième niveau</a:t>
            </a:r>
          </a:p>
          <a:p>
            <a:pPr lvl="4"/>
            <a:r>
              <a:rPr lang="fr-CA"/>
              <a:t>Cinquième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4464BF-5808-7F49-97CD-5E2470D726B1}" type="datetimeFigureOut">
              <a:rPr lang="fr-FR" smtClean="0"/>
              <a:t>26/03/2023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B8EA90-EC98-BD4C-928C-7A68BC1846C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104058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148936" y="228600"/>
            <a:ext cx="2479040" cy="6122634"/>
          </a:xfrm>
          <a:prstGeom prst="rect">
            <a:avLst/>
          </a:prstGeom>
          <a:solidFill>
            <a:srgbClr val="FFFFFF">
              <a:alpha val="85000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9273634" y="351410"/>
            <a:ext cx="2229647" cy="5877017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398103" y="395428"/>
            <a:ext cx="1980708" cy="5788981"/>
          </a:xfrm>
        </p:spPr>
        <p:txBody>
          <a:bodyPr vert="eaVert"/>
          <a:lstStyle/>
          <a:p>
            <a:r>
              <a:rPr lang="fr-CA"/>
              <a:t>Modifier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381000"/>
            <a:ext cx="8229600" cy="5791201"/>
          </a:xfrm>
        </p:spPr>
        <p:txBody>
          <a:bodyPr vert="eaVert"/>
          <a:lstStyle/>
          <a:p>
            <a:pPr lvl="0"/>
            <a:r>
              <a:rPr lang="fr-CA"/>
              <a:t>Cliquez pour modifier les styles du texte du masque</a:t>
            </a:r>
          </a:p>
          <a:p>
            <a:pPr lvl="1"/>
            <a:r>
              <a:rPr lang="fr-CA"/>
              <a:t>Deuxième niveau</a:t>
            </a:r>
          </a:p>
          <a:p>
            <a:pPr lvl="2"/>
            <a:r>
              <a:rPr lang="fr-CA"/>
              <a:t>Troisième niveau</a:t>
            </a:r>
          </a:p>
          <a:p>
            <a:pPr lvl="3"/>
            <a:r>
              <a:rPr lang="fr-CA"/>
              <a:t>Quatrième niveau</a:t>
            </a:r>
          </a:p>
          <a:p>
            <a:pPr lvl="4"/>
            <a:r>
              <a:rPr lang="fr-CA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4464BF-5808-7F49-97CD-5E2470D726B1}" type="datetimeFigureOut">
              <a:rPr lang="fr-FR" smtClean="0"/>
              <a:t>26/03/2023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B8EA90-EC98-BD4C-928C-7A68BC1846C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1952517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>
  <p:cSld name="Titre. Texte et image de la bibliothèq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08000" y="266700"/>
            <a:ext cx="10363200" cy="1104900"/>
          </a:xfrm>
        </p:spPr>
        <p:txBody>
          <a:bodyPr/>
          <a:lstStyle/>
          <a:p>
            <a:r>
              <a:rPr lang="fr-CA"/>
              <a:t>Modifier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half" idx="1"/>
          </p:nvPr>
        </p:nvSpPr>
        <p:spPr>
          <a:xfrm>
            <a:off x="1320800" y="1676400"/>
            <a:ext cx="5080000" cy="4114800"/>
          </a:xfrm>
        </p:spPr>
        <p:txBody>
          <a:bodyPr/>
          <a:lstStyle/>
          <a:p>
            <a:pPr lvl="0"/>
            <a:r>
              <a:rPr lang="fr-CA"/>
              <a:t>Cliquez pour modifier les styles du texte du masque</a:t>
            </a:r>
          </a:p>
          <a:p>
            <a:pPr lvl="1"/>
            <a:r>
              <a:rPr lang="fr-CA"/>
              <a:t>Deuxième niveau</a:t>
            </a:r>
          </a:p>
          <a:p>
            <a:pPr lvl="2"/>
            <a:r>
              <a:rPr lang="fr-CA"/>
              <a:t>Troisième niveau</a:t>
            </a:r>
          </a:p>
          <a:p>
            <a:pPr lvl="3"/>
            <a:r>
              <a:rPr lang="fr-CA"/>
              <a:t>Quatrième niveau</a:t>
            </a:r>
          </a:p>
          <a:p>
            <a:pPr lvl="4"/>
            <a:r>
              <a:rPr lang="fr-CA"/>
              <a:t>Cinquième niveau</a:t>
            </a:r>
          </a:p>
        </p:txBody>
      </p:sp>
      <p:sp>
        <p:nvSpPr>
          <p:cNvPr id="4" name="Espace réservé de l'image de la bibliothèque 3"/>
          <p:cNvSpPr>
            <a:spLocks noGrp="1"/>
          </p:cNvSpPr>
          <p:nvPr>
            <p:ph type="clipArt" sz="half" idx="2"/>
          </p:nvPr>
        </p:nvSpPr>
        <p:spPr>
          <a:xfrm>
            <a:off x="6604000" y="1676400"/>
            <a:ext cx="5080000" cy="4114800"/>
          </a:xfrm>
        </p:spPr>
        <p:txBody>
          <a:bodyPr/>
          <a:lstStyle/>
          <a:p>
            <a:r>
              <a:rPr lang="fr-CA"/>
              <a:t>Cliquez sur l'icône pour ajouter une image en ligne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>
          <a:xfrm>
            <a:off x="914400" y="6248400"/>
            <a:ext cx="2540000" cy="457200"/>
          </a:xfrm>
        </p:spPr>
        <p:txBody>
          <a:bodyPr/>
          <a:lstStyle>
            <a:lvl1pPr>
              <a:defRPr/>
            </a:lvl1pPr>
          </a:lstStyle>
          <a:p>
            <a:fld id="{D14464BF-5808-7F49-97CD-5E2470D726B1}" type="datetimeFigureOut">
              <a:rPr lang="fr-FR" smtClean="0"/>
              <a:t>26/03/2023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4165600" y="6248400"/>
            <a:ext cx="3860800" cy="457200"/>
          </a:xfrm>
        </p:spPr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8737600" y="6248400"/>
            <a:ext cx="2540000" cy="457200"/>
          </a:xfrm>
        </p:spPr>
        <p:txBody>
          <a:bodyPr/>
          <a:lstStyle>
            <a:lvl1pPr>
              <a:defRPr/>
            </a:lvl1pPr>
          </a:lstStyle>
          <a:p>
            <a:fld id="{C8B8EA90-EC98-BD4C-928C-7A68BC1846C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727207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/>
              <a:t>Modifier le style du titre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CA"/>
              <a:t>Cliquez pour modifier les styles du texte du masque</a:t>
            </a:r>
          </a:p>
          <a:p>
            <a:pPr lvl="1"/>
            <a:r>
              <a:rPr lang="fr-CA"/>
              <a:t>Deuxième niveau</a:t>
            </a:r>
          </a:p>
          <a:p>
            <a:pPr lvl="2"/>
            <a:r>
              <a:rPr lang="fr-CA"/>
              <a:t>Troisième niveau</a:t>
            </a:r>
          </a:p>
          <a:p>
            <a:pPr lvl="3"/>
            <a:r>
              <a:rPr lang="fr-CA"/>
              <a:t>Quatrième niveau</a:t>
            </a:r>
          </a:p>
          <a:p>
            <a:pPr lvl="4"/>
            <a:r>
              <a:rPr lang="fr-CA"/>
              <a:t>Cinquième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4464BF-5808-7F49-97CD-5E2470D726B1}" type="datetimeFigureOut">
              <a:rPr lang="fr-FR" smtClean="0"/>
              <a:t>26/03/2023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B8EA90-EC98-BD4C-928C-7A68BC1846C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500672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 useBgFill="1">
        <p:nvSpPr>
          <p:cNvPr id="8" name="Rounded Rectangle 7"/>
          <p:cNvSpPr/>
          <p:nvPr/>
        </p:nvSpPr>
        <p:spPr>
          <a:xfrm>
            <a:off x="121920" y="101600"/>
            <a:ext cx="1194816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4464BF-5808-7F49-97CD-5E2470D726B1}" type="datetimeFigureOut">
              <a:rPr lang="fr-FR" smtClean="0"/>
              <a:t>26/03/2023</a:t>
            </a:fld>
            <a:endParaRPr lang="fr-FR"/>
          </a:p>
        </p:txBody>
      </p:sp>
      <p:sp>
        <p:nvSpPr>
          <p:cNvPr id="13" name="Rectangle 12"/>
          <p:cNvSpPr/>
          <p:nvPr/>
        </p:nvSpPr>
        <p:spPr>
          <a:xfrm>
            <a:off x="602635" y="2946400"/>
            <a:ext cx="11020213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6" name="Rectangle 15"/>
          <p:cNvSpPr/>
          <p:nvPr/>
        </p:nvSpPr>
        <p:spPr>
          <a:xfrm>
            <a:off x="756875" y="3048000"/>
            <a:ext cx="10711733" cy="2245359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B8EA90-EC98-BD4C-928C-7A68BC1846CC}" type="slidenum">
              <a:rPr lang="fr-FR" smtClean="0"/>
              <a:t>‹n°›</a:t>
            </a:fld>
            <a:endParaRPr lang="fr-FR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81941" y="3200400"/>
            <a:ext cx="10261600" cy="1295401"/>
          </a:xfrm>
        </p:spPr>
        <p:txBody>
          <a:bodyPr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lang="en-US" sz="4000" kern="1200" cap="all" baseline="0" dirty="0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CA"/>
              <a:t>Modifier le style du titre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900661" y="4541521"/>
            <a:ext cx="10424160" cy="664367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81941" y="4607511"/>
            <a:ext cx="10261600" cy="523783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CA"/>
              <a:t>Cliquez pour modifier les styles du texte du masque</a:t>
            </a:r>
          </a:p>
        </p:txBody>
      </p:sp>
      <p:sp>
        <p:nvSpPr>
          <p:cNvPr id="14" name="Rectangle 13"/>
          <p:cNvSpPr/>
          <p:nvPr/>
        </p:nvSpPr>
        <p:spPr>
          <a:xfrm>
            <a:off x="901010" y="3124200"/>
            <a:ext cx="10423465" cy="207772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7499629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8171" y="408373"/>
            <a:ext cx="11014229" cy="1039427"/>
          </a:xfrm>
        </p:spPr>
        <p:txBody>
          <a:bodyPr/>
          <a:lstStyle/>
          <a:p>
            <a:r>
              <a:rPr lang="fr-CA"/>
              <a:t>Modifier le style du titre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68171" y="1719071"/>
            <a:ext cx="53848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CA"/>
              <a:t>Cliquez pour modifier les styles du texte du masque</a:t>
            </a:r>
          </a:p>
          <a:p>
            <a:pPr lvl="1"/>
            <a:r>
              <a:rPr lang="fr-CA"/>
              <a:t>Deuxième niveau</a:t>
            </a:r>
          </a:p>
          <a:p>
            <a:pPr lvl="2"/>
            <a:r>
              <a:rPr lang="fr-CA"/>
              <a:t>Troisième niveau</a:t>
            </a:r>
          </a:p>
          <a:p>
            <a:pPr lvl="3"/>
            <a:r>
              <a:rPr lang="fr-CA"/>
              <a:t>Quatrième niveau</a:t>
            </a:r>
          </a:p>
          <a:p>
            <a:pPr lvl="4"/>
            <a:r>
              <a:rPr lang="fr-CA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719071"/>
            <a:ext cx="53848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CA"/>
              <a:t>Cliquez pour modifier les styles du texte du masque</a:t>
            </a:r>
          </a:p>
          <a:p>
            <a:pPr lvl="1"/>
            <a:r>
              <a:rPr lang="fr-CA"/>
              <a:t>Deuxième niveau</a:t>
            </a:r>
          </a:p>
          <a:p>
            <a:pPr lvl="2"/>
            <a:r>
              <a:rPr lang="fr-CA"/>
              <a:t>Troisième niveau</a:t>
            </a:r>
          </a:p>
          <a:p>
            <a:pPr lvl="3"/>
            <a:r>
              <a:rPr lang="fr-CA"/>
              <a:t>Quatrième niveau</a:t>
            </a:r>
          </a:p>
          <a:p>
            <a:pPr lvl="4"/>
            <a:r>
              <a:rPr lang="fr-CA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4464BF-5808-7F49-97CD-5E2470D726B1}" type="datetimeFigureOut">
              <a:rPr lang="fr-FR" smtClean="0"/>
              <a:t>26/03/2023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B8EA90-EC98-BD4C-928C-7A68BC1846C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341652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8171" y="408373"/>
            <a:ext cx="11014229" cy="1039427"/>
          </a:xfrm>
        </p:spPr>
        <p:txBody>
          <a:bodyPr/>
          <a:lstStyle>
            <a:lvl1pPr>
              <a:defRPr/>
            </a:lvl1pPr>
          </a:lstStyle>
          <a:p>
            <a:r>
              <a:rPr lang="fr-CA"/>
              <a:t>Modifier le style du titre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68171" y="1722438"/>
            <a:ext cx="5386917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CA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8171" y="2438400"/>
            <a:ext cx="5386917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CA"/>
              <a:t>Cliquez pour modifier les styles du texte du masque</a:t>
            </a:r>
          </a:p>
          <a:p>
            <a:pPr lvl="1"/>
            <a:r>
              <a:rPr lang="fr-CA"/>
              <a:t>Deuxième niveau</a:t>
            </a:r>
          </a:p>
          <a:p>
            <a:pPr lvl="2"/>
            <a:r>
              <a:rPr lang="fr-CA"/>
              <a:t>Troisième niveau</a:t>
            </a:r>
          </a:p>
          <a:p>
            <a:pPr lvl="3"/>
            <a:r>
              <a:rPr lang="fr-CA"/>
              <a:t>Quatrième niveau</a:t>
            </a:r>
          </a:p>
          <a:p>
            <a:pPr lvl="4"/>
            <a:r>
              <a:rPr lang="fr-CA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722438"/>
            <a:ext cx="5389033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CA"/>
              <a:t>Cliquez pour 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438400"/>
            <a:ext cx="5389033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CA"/>
              <a:t>Cliquez pour modifier les styles du texte du masque</a:t>
            </a:r>
          </a:p>
          <a:p>
            <a:pPr lvl="1"/>
            <a:r>
              <a:rPr lang="fr-CA"/>
              <a:t>Deuxième niveau</a:t>
            </a:r>
          </a:p>
          <a:p>
            <a:pPr lvl="2"/>
            <a:r>
              <a:rPr lang="fr-CA"/>
              <a:t>Troisième niveau</a:t>
            </a:r>
          </a:p>
          <a:p>
            <a:pPr lvl="3"/>
            <a:r>
              <a:rPr lang="fr-CA"/>
              <a:t>Quatrième niveau</a:t>
            </a:r>
          </a:p>
          <a:p>
            <a:pPr lvl="4"/>
            <a:r>
              <a:rPr lang="fr-CA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4464BF-5808-7F49-97CD-5E2470D726B1}" type="datetimeFigureOut">
              <a:rPr lang="fr-FR" smtClean="0"/>
              <a:t>26/03/2023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B8EA90-EC98-BD4C-928C-7A68BC1846C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543555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/>
              <a:t>Modifier le style du titre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4464BF-5808-7F49-97CD-5E2470D726B1}" type="datetimeFigureOut">
              <a:rPr lang="fr-FR" smtClean="0"/>
              <a:t>26/03/2023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B8EA90-EC98-BD4C-928C-7A68BC1846C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437713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 useBgFill="1">
        <p:nvSpPr>
          <p:cNvPr id="11" name="Rounded Rectangle 10"/>
          <p:cNvSpPr/>
          <p:nvPr/>
        </p:nvSpPr>
        <p:spPr>
          <a:xfrm>
            <a:off x="121920" y="101600"/>
            <a:ext cx="1194816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4464BF-5808-7F49-97CD-5E2470D726B1}" type="datetimeFigureOut">
              <a:rPr lang="fr-FR" smtClean="0"/>
              <a:t>26/03/2023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B8EA90-EC98-BD4C-928C-7A68BC1846C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605006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 useBgFill="1">
        <p:nvSpPr>
          <p:cNvPr id="12" name="Rounded Rectangle 11"/>
          <p:cNvSpPr/>
          <p:nvPr/>
        </p:nvSpPr>
        <p:spPr>
          <a:xfrm>
            <a:off x="121920" y="101600"/>
            <a:ext cx="1194816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1600" y="685800"/>
            <a:ext cx="6096000" cy="525780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CA"/>
              <a:t>Cliquez pour modifier les styles du texte du masque</a:t>
            </a:r>
          </a:p>
          <a:p>
            <a:pPr lvl="1"/>
            <a:r>
              <a:rPr lang="fr-CA"/>
              <a:t>Deuxième niveau</a:t>
            </a:r>
          </a:p>
          <a:p>
            <a:pPr lvl="2"/>
            <a:r>
              <a:rPr lang="fr-CA"/>
              <a:t>Troisième niveau</a:t>
            </a:r>
          </a:p>
          <a:p>
            <a:pPr lvl="3"/>
            <a:r>
              <a:rPr lang="fr-CA"/>
              <a:t>Quatrième niveau</a:t>
            </a:r>
          </a:p>
          <a:p>
            <a:pPr lvl="4"/>
            <a:r>
              <a:rPr lang="fr-CA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4464BF-5808-7F49-97CD-5E2470D726B1}" type="datetimeFigureOut">
              <a:rPr lang="fr-FR" smtClean="0"/>
              <a:t>26/03/2023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B8EA90-EC98-BD4C-928C-7A68BC1846CC}" type="slidenum">
              <a:rPr lang="fr-FR" smtClean="0"/>
              <a:t>‹n°›</a:t>
            </a:fld>
            <a:endParaRPr lang="fr-FR"/>
          </a:p>
        </p:txBody>
      </p:sp>
      <p:sp>
        <p:nvSpPr>
          <p:cNvPr id="8" name="Rectangle 7"/>
          <p:cNvSpPr/>
          <p:nvPr/>
        </p:nvSpPr>
        <p:spPr>
          <a:xfrm>
            <a:off x="746712" y="1505712"/>
            <a:ext cx="3622088" cy="3523488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0" name="Rectangle 9"/>
          <p:cNvSpPr/>
          <p:nvPr/>
        </p:nvSpPr>
        <p:spPr>
          <a:xfrm>
            <a:off x="902254" y="1642472"/>
            <a:ext cx="3311005" cy="3234328"/>
          </a:xfrm>
          <a:prstGeom prst="rect">
            <a:avLst/>
          </a:prstGeom>
          <a:solidFill>
            <a:srgbClr val="FFFFFF"/>
          </a:solidFill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5334" y="2971800"/>
            <a:ext cx="3064845" cy="1752600"/>
          </a:xfrm>
        </p:spPr>
        <p:txBody>
          <a:bodyPr/>
          <a:lstStyle>
            <a:lvl1pPr marL="0" indent="0">
              <a:spcBef>
                <a:spcPts val="400"/>
              </a:spcBef>
              <a:buNone/>
              <a:defRPr sz="140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CA"/>
              <a:t>Cliquez pour modifier les styles du texte du masque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5334" y="1734312"/>
            <a:ext cx="3064845" cy="1191620"/>
          </a:xfrm>
        </p:spPr>
        <p:txBody>
          <a:bodyPr anchor="b">
            <a:normAutofit/>
          </a:bodyPr>
          <a:lstStyle>
            <a:lvl1pPr algn="l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fr-CA"/>
              <a:t>Modifier le style du titre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37612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 useBgFill="1">
        <p:nvSpPr>
          <p:cNvPr id="9" name="Rounded Rectangle 8"/>
          <p:cNvSpPr/>
          <p:nvPr/>
        </p:nvSpPr>
        <p:spPr>
          <a:xfrm>
            <a:off x="121920" y="101600"/>
            <a:ext cx="1194816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914400" y="621437"/>
            <a:ext cx="10363200" cy="4331564"/>
          </a:xfrm>
          <a:solidFill>
            <a:schemeClr val="bg2"/>
          </a:solidFill>
          <a:ln>
            <a:noFill/>
          </a:ln>
          <a:effectLst>
            <a:softEdge rad="12700"/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CA"/>
              <a:t>Cliquez sur l'icône pour ajouter une image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4464BF-5808-7F49-97CD-5E2470D726B1}" type="datetimeFigureOut">
              <a:rPr lang="fr-FR" smtClean="0"/>
              <a:t>26/03/2023</a:t>
            </a:fld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B8EA90-EC98-BD4C-928C-7A68BC1846CC}" type="slidenum">
              <a:rPr lang="fr-FR" smtClean="0"/>
              <a:t>‹n°›</a:t>
            </a:fld>
            <a:endParaRPr lang="fr-FR"/>
          </a:p>
        </p:txBody>
      </p:sp>
      <p:sp>
        <p:nvSpPr>
          <p:cNvPr id="10" name="Rectangle 9"/>
          <p:cNvSpPr/>
          <p:nvPr/>
        </p:nvSpPr>
        <p:spPr>
          <a:xfrm>
            <a:off x="914400" y="4953000"/>
            <a:ext cx="10363200" cy="13716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2" name="Rectangle 11"/>
          <p:cNvSpPr/>
          <p:nvPr/>
        </p:nvSpPr>
        <p:spPr>
          <a:xfrm>
            <a:off x="1016000" y="5029200"/>
            <a:ext cx="10134353" cy="1202924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13" name="Rectangle 12"/>
          <p:cNvSpPr/>
          <p:nvPr/>
        </p:nvSpPr>
        <p:spPr>
          <a:xfrm>
            <a:off x="1219200" y="5638800"/>
            <a:ext cx="9771352" cy="451696"/>
          </a:xfrm>
          <a:prstGeom prst="rect">
            <a:avLst/>
          </a:prstGeom>
          <a:solidFill>
            <a:schemeClr val="accent1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1" name="Rectangle 10"/>
          <p:cNvSpPr/>
          <p:nvPr/>
        </p:nvSpPr>
        <p:spPr>
          <a:xfrm>
            <a:off x="807452" y="5074920"/>
            <a:ext cx="10594848" cy="1097280"/>
          </a:xfrm>
          <a:prstGeom prst="rect">
            <a:avLst/>
          </a:prstGeom>
          <a:noFill/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75052" y="5656557"/>
            <a:ext cx="9659648" cy="401715"/>
          </a:xfrm>
        </p:spPr>
        <p:txBody>
          <a:bodyPr anchor="ctr">
            <a:normAutofit/>
          </a:bodyPr>
          <a:lstStyle>
            <a:lvl1pPr marL="0" indent="0" algn="ctr">
              <a:buNone/>
              <a:defRPr sz="15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CA"/>
              <a:t>Cliquez pour modifier les styles du texte du masque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5105401"/>
            <a:ext cx="9771352" cy="523043"/>
          </a:xfrm>
        </p:spPr>
        <p:txBody>
          <a:bodyPr anchor="ctr" anchorCtr="0"/>
          <a:lstStyle>
            <a:lvl1pPr algn="ctr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fr-CA"/>
              <a:t>Modifier le style du titre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09190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 useBgFill="1">
        <p:nvSpPr>
          <p:cNvPr id="7" name="Rounded Rectangle 6"/>
          <p:cNvSpPr/>
          <p:nvPr/>
        </p:nvSpPr>
        <p:spPr>
          <a:xfrm>
            <a:off x="121920" y="101600"/>
            <a:ext cx="1194816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752601"/>
            <a:ext cx="10972800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CA"/>
              <a:t>Cliquez pour modifier les styles du texte du masque</a:t>
            </a:r>
          </a:p>
          <a:p>
            <a:pPr lvl="1"/>
            <a:r>
              <a:rPr lang="fr-CA"/>
              <a:t>Deuxième niveau</a:t>
            </a:r>
          </a:p>
          <a:p>
            <a:pPr lvl="2"/>
            <a:r>
              <a:rPr lang="fr-CA"/>
              <a:t>Troisième niveau</a:t>
            </a:r>
          </a:p>
          <a:p>
            <a:pPr lvl="3"/>
            <a:r>
              <a:rPr lang="fr-CA"/>
              <a:t>Quatrième niveau</a:t>
            </a:r>
          </a:p>
          <a:p>
            <a:pPr lvl="4"/>
            <a:r>
              <a:rPr lang="fr-CA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D14464BF-5808-7F49-97CD-5E2470D726B1}" type="datetimeFigureOut">
              <a:rPr lang="fr-FR" smtClean="0"/>
              <a:t>26/03/2023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C8B8EA90-EC98-BD4C-928C-7A68BC1846CC}" type="slidenum">
              <a:rPr lang="fr-FR" smtClean="0"/>
              <a:t>‹n°›</a:t>
            </a:fld>
            <a:endParaRPr lang="fr-FR"/>
          </a:p>
        </p:txBody>
      </p:sp>
      <p:sp>
        <p:nvSpPr>
          <p:cNvPr id="9" name="Rectangle 8"/>
          <p:cNvSpPr/>
          <p:nvPr/>
        </p:nvSpPr>
        <p:spPr>
          <a:xfrm>
            <a:off x="365760" y="278166"/>
            <a:ext cx="11460480" cy="132588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97151" y="372862"/>
            <a:ext cx="11174027" cy="1118587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68171" y="408373"/>
            <a:ext cx="11014229" cy="103942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CA"/>
              <a:t>Cliquez et modifiez le titre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96864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3500" kern="1200" cap="all" baseline="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>
            <a:extLst>
              <a:ext uri="{FF2B5EF4-FFF2-40B4-BE49-F238E27FC236}">
                <a16:creationId xmlns:a16="http://schemas.microsoft.com/office/drawing/2014/main" id="{33379174-EC70-164B-F6D6-3DFEC029572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fr-CA" sz="1800" b="1" i="0" dirty="0">
                <a:solidFill>
                  <a:srgbClr val="313131"/>
                </a:solidFill>
                <a:effectLst/>
                <a:latin typeface="Calibri" panose="020F0502020204030204" pitchFamily="34" charset="0"/>
              </a:rPr>
              <a:t>L’approche par enjeux dans la réalisation d’une étude d’impact</a:t>
            </a:r>
            <a:r>
              <a:rPr lang="fr-CA" sz="1800" b="0" i="0" dirty="0">
                <a:solidFill>
                  <a:srgbClr val="313131"/>
                </a:solidFill>
                <a:effectLst/>
                <a:latin typeface="Calibri" panose="020F0502020204030204" pitchFamily="34" charset="0"/>
              </a:rPr>
              <a:t>  </a:t>
            </a:r>
            <a:endParaRPr lang="fr-FR" dirty="0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1BA45359-61F7-CE74-CB08-31B5E09BE79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sz="2400" dirty="0"/>
              <a:t>Présentation de l’exercice de d’identification et d’évaluation des enjeux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AB7385B6-4C96-9722-EE98-AB39D7888A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073" y="360126"/>
            <a:ext cx="3068225" cy="9496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E55C36F3-75A6-DA45-D0EE-0F3110DCE9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94324" y="263368"/>
            <a:ext cx="1435649" cy="1327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ZoneTexte 3">
            <a:extLst>
              <a:ext uri="{FF2B5EF4-FFF2-40B4-BE49-F238E27FC236}">
                <a16:creationId xmlns:a16="http://schemas.microsoft.com/office/drawing/2014/main" id="{254CB667-6531-BC26-65C3-A3BFFED3E461}"/>
              </a:ext>
            </a:extLst>
          </p:cNvPr>
          <p:cNvSpPr txBox="1"/>
          <p:nvPr/>
        </p:nvSpPr>
        <p:spPr>
          <a:xfrm>
            <a:off x="3484605" y="5708822"/>
            <a:ext cx="5140411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/>
              <a:t>Luc Valiquette</a:t>
            </a:r>
          </a:p>
          <a:p>
            <a:pPr algn="ctr"/>
            <a:r>
              <a:rPr lang="fr-FR" sz="1800" dirty="0"/>
              <a:t>28 mars 2023</a:t>
            </a:r>
          </a:p>
        </p:txBody>
      </p:sp>
    </p:spTree>
    <p:extLst>
      <p:ext uri="{BB962C8B-B14F-4D97-AF65-F5344CB8AC3E}">
        <p14:creationId xmlns:p14="http://schemas.microsoft.com/office/powerpoint/2010/main" val="41596285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334B772-7A18-CF9A-F03F-1DFA935842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Objectif de l’exercice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F9DB279B-AF6E-573A-106C-841E21C6553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68171" y="1719263"/>
            <a:ext cx="5384800" cy="3839708"/>
          </a:xfrm>
        </p:spPr>
        <p:txBody>
          <a:bodyPr>
            <a:normAutofit fontScale="77500" lnSpcReduction="20000"/>
          </a:bodyPr>
          <a:lstStyle/>
          <a:p>
            <a:r>
              <a:rPr lang="fr-CA" dirty="0">
                <a:solidFill>
                  <a:srgbClr val="313131"/>
                </a:solidFill>
                <a:latin typeface="Calibri" panose="020F0502020204030204" pitchFamily="34" charset="0"/>
              </a:rPr>
              <a:t>P</a:t>
            </a:r>
            <a:r>
              <a:rPr lang="fr-CA" b="0" i="0" dirty="0">
                <a:solidFill>
                  <a:srgbClr val="313131"/>
                </a:solidFill>
                <a:effectLst/>
                <a:latin typeface="Calibri" panose="020F0502020204030204" pitchFamily="34" charset="0"/>
              </a:rPr>
              <a:t>artager et réfléchir des façons de réaliser des études d’impact priorisant le traitement des enjeux … </a:t>
            </a:r>
          </a:p>
          <a:p>
            <a:r>
              <a:rPr lang="fr-CA" b="0" i="0" dirty="0">
                <a:solidFill>
                  <a:srgbClr val="313131"/>
                </a:solidFill>
                <a:effectLst/>
                <a:latin typeface="Calibri" panose="020F0502020204030204" pitchFamily="34" charset="0"/>
              </a:rPr>
              <a:t>… dans un esprit de co-construction de notre savoir collectif</a:t>
            </a:r>
          </a:p>
          <a:p>
            <a:endParaRPr lang="fr-CA" dirty="0">
              <a:solidFill>
                <a:srgbClr val="313131"/>
              </a:solidFill>
              <a:latin typeface="Calibri" panose="020F0502020204030204" pitchFamily="34" charset="0"/>
            </a:endParaRPr>
          </a:p>
          <a:p>
            <a:pPr marL="114300" indent="0">
              <a:buNone/>
            </a:pPr>
            <a:r>
              <a:rPr lang="fr-CA" dirty="0">
                <a:solidFill>
                  <a:srgbClr val="313131"/>
                </a:solidFill>
                <a:latin typeface="Calibri" panose="020F0502020204030204" pitchFamily="34" charset="0"/>
              </a:rPr>
              <a:t>Plus spécifiquement : </a:t>
            </a:r>
          </a:p>
          <a:p>
            <a:r>
              <a:rPr lang="fr-CA" dirty="0">
                <a:solidFill>
                  <a:srgbClr val="313131"/>
                </a:solidFill>
                <a:latin typeface="Calibri" panose="020F0502020204030204" pitchFamily="34" charset="0"/>
              </a:rPr>
              <a:t>Expérimenter une méthode d’analyse par enjeux …</a:t>
            </a:r>
          </a:p>
          <a:p>
            <a:r>
              <a:rPr lang="fr-CA" dirty="0">
                <a:solidFill>
                  <a:srgbClr val="313131"/>
                </a:solidFill>
                <a:latin typeface="Calibri" panose="020F0502020204030204" pitchFamily="34" charset="0"/>
              </a:rPr>
              <a:t>… à partir du cas du Projet autoroutier Notre-Dame, au centre-ville de Montréal</a:t>
            </a:r>
            <a:endParaRPr lang="fr-FR" dirty="0">
              <a:solidFill>
                <a:srgbClr val="313131"/>
              </a:solidFill>
              <a:latin typeface="Calibri" panose="020F0502020204030204" pitchFamily="34" charset="0"/>
            </a:endParaRPr>
          </a:p>
        </p:txBody>
      </p:sp>
      <p:pic>
        <p:nvPicPr>
          <p:cNvPr id="5" name="Espace réservé du contenu 4">
            <a:extLst>
              <a:ext uri="{FF2B5EF4-FFF2-40B4-BE49-F238E27FC236}">
                <a16:creationId xmlns:a16="http://schemas.microsoft.com/office/drawing/2014/main" id="{3CF58CD8-2EF5-5ABC-F77F-DAD4801DFCAF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7093808" y="1719263"/>
            <a:ext cx="3940776" cy="4834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7000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C5EF282-12E6-7E37-BAE9-9D39E99003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sz="36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équipe d’encadrement de l’exercice</a:t>
            </a:r>
            <a:endParaRPr lang="fr-FR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06B4CEAD-9541-9D62-707F-E844AA852D7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 rtl="0" fontAlgn="base">
              <a:buFont typeface="Arial" panose="020B0604020202020204" pitchFamily="34" charset="0"/>
              <a:buChar char="•"/>
            </a:pPr>
            <a:r>
              <a:rPr lang="fr-CA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Gilles Côté et Jean-Philippe </a:t>
            </a:r>
            <a:r>
              <a:rPr lang="fr-CA" b="0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Waaub</a:t>
            </a:r>
            <a:r>
              <a:rPr lang="fr-CA" dirty="0">
                <a:solidFill>
                  <a:srgbClr val="000000"/>
                </a:solidFill>
                <a:latin typeface="Calibri" panose="020F0502020204030204" pitchFamily="34" charset="0"/>
              </a:rPr>
              <a:t> :</a:t>
            </a:r>
            <a:r>
              <a:rPr lang="fr-CA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</a:t>
            </a:r>
          </a:p>
          <a:p>
            <a:pPr lvl="1" algn="just" fontAlgn="base"/>
            <a:r>
              <a:rPr lang="fr-CA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Ils ont développé une démarche d’identification et de formulation des enjeux, et d’évaluation et de communication des impacts</a:t>
            </a:r>
          </a:p>
          <a:p>
            <a:pPr lvl="1" algn="just" fontAlgn="base"/>
            <a:endParaRPr lang="fr-CA" b="0" i="0" dirty="0"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algn="just" rtl="0" fontAlgn="base">
              <a:buFont typeface="Arial" panose="020B0604020202020204" pitchFamily="34" charset="0"/>
              <a:buChar char="•"/>
            </a:pPr>
            <a:r>
              <a:rPr lang="fr-CA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Luc Valiquette</a:t>
            </a:r>
          </a:p>
          <a:p>
            <a:pPr lvl="1" algn="just" fontAlgn="base"/>
            <a:r>
              <a:rPr lang="fr-CA" sz="24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Ex-chargé de projet de l’évaluation environnementale du projet de modernisation de la rue Notre-Dame à Montréal</a:t>
            </a:r>
          </a:p>
          <a:p>
            <a:pPr lvl="1" algn="just" fontAlgn="base"/>
            <a:endParaRPr lang="fr-CA" sz="2400" b="0" i="0" dirty="0"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algn="just" rtl="0" fontAlgn="base">
              <a:buFont typeface="Arial" panose="020B0604020202020204" pitchFamily="34" charset="0"/>
              <a:buChar char="•"/>
            </a:pPr>
            <a:r>
              <a:rPr lang="fr-CA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Jean Hébert, Yves Marcil, Yves Rochon </a:t>
            </a:r>
          </a:p>
          <a:p>
            <a:pPr lvl="1" algn="just" fontAlgn="base"/>
            <a:r>
              <a:rPr lang="fr-CA" sz="2400" dirty="0">
                <a:solidFill>
                  <a:srgbClr val="000000"/>
                </a:solidFill>
                <a:latin typeface="Calibri" panose="020F0502020204030204" pitchFamily="34" charset="0"/>
              </a:rPr>
              <a:t>Ils complètent l’équipe qui encadrera les travaux de l’exercice</a:t>
            </a:r>
            <a:endParaRPr lang="fr-CA" sz="2400" b="0" i="0" dirty="0"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9335944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re 7">
            <a:extLst>
              <a:ext uri="{FF2B5EF4-FFF2-40B4-BE49-F238E27FC236}">
                <a16:creationId xmlns:a16="http://schemas.microsoft.com/office/drawing/2014/main" id="{0E55C9D7-7363-ECB5-0949-79942491E8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Mardi 28 mars</a:t>
            </a:r>
          </a:p>
        </p:txBody>
      </p:sp>
      <p:pic>
        <p:nvPicPr>
          <p:cNvPr id="12" name="Espace réservé du contenu 11">
            <a:extLst>
              <a:ext uri="{FF2B5EF4-FFF2-40B4-BE49-F238E27FC236}">
                <a16:creationId xmlns:a16="http://schemas.microsoft.com/office/drawing/2014/main" id="{498F9C60-EAA2-E2C5-7B00-47DD30EC91BE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366908" y="1964725"/>
            <a:ext cx="5990173" cy="4053016"/>
          </a:xfrm>
          <a:prstGeom prst="rect">
            <a:avLst/>
          </a:prstGeom>
        </p:spPr>
      </p:pic>
      <p:pic>
        <p:nvPicPr>
          <p:cNvPr id="14" name="Espace réservé du contenu 5">
            <a:extLst>
              <a:ext uri="{FF2B5EF4-FFF2-40B4-BE49-F238E27FC236}">
                <a16:creationId xmlns:a16="http://schemas.microsoft.com/office/drawing/2014/main" id="{A3DC2FB5-3045-5B0C-6D5D-34E1E8C30C3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11627" y="1622618"/>
            <a:ext cx="7813465" cy="5097140"/>
          </a:xfrm>
          <a:prstGeom prst="rect">
            <a:avLst/>
          </a:prstGeom>
        </p:spPr>
      </p:pic>
      <p:sp>
        <p:nvSpPr>
          <p:cNvPr id="16" name="Espace réservé du contenu 15">
            <a:extLst>
              <a:ext uri="{FF2B5EF4-FFF2-40B4-BE49-F238E27FC236}">
                <a16:creationId xmlns:a16="http://schemas.microsoft.com/office/drawing/2014/main" id="{F1D5932F-8861-69F9-8C33-60FBC6829165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17" name="Espace réservé du contenu 4">
            <a:extLst>
              <a:ext uri="{FF2B5EF4-FFF2-40B4-BE49-F238E27FC236}">
                <a16:creationId xmlns:a16="http://schemas.microsoft.com/office/drawing/2014/main" id="{AC7851D4-3EB3-B9E0-C7A2-3B9D2F34ACF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13555" b="13555"/>
          <a:stretch/>
        </p:blipFill>
        <p:spPr>
          <a:xfrm>
            <a:off x="790833" y="1576320"/>
            <a:ext cx="10791568" cy="45113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44488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9BE2050-A2CB-995E-7023-1EECBDDF35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Mardi 28 mars</a:t>
            </a:r>
          </a:p>
        </p:txBody>
      </p:sp>
      <p:pic>
        <p:nvPicPr>
          <p:cNvPr id="5" name="Espace réservé du contenu 4">
            <a:extLst>
              <a:ext uri="{FF2B5EF4-FFF2-40B4-BE49-F238E27FC236}">
                <a16:creationId xmlns:a16="http://schemas.microsoft.com/office/drawing/2014/main" id="{118DDFC4-1B8A-6C23-D986-92C4D74A1840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798430" y="1603382"/>
            <a:ext cx="5628209" cy="4588223"/>
          </a:xfrm>
          <a:prstGeom prst="rect">
            <a:avLst/>
          </a:prstGeom>
        </p:spPr>
      </p:pic>
      <p:pic>
        <p:nvPicPr>
          <p:cNvPr id="6" name="Espace réservé du contenu 5">
            <a:extLst>
              <a:ext uri="{FF2B5EF4-FFF2-40B4-BE49-F238E27FC236}">
                <a16:creationId xmlns:a16="http://schemas.microsoft.com/office/drawing/2014/main" id="{6F9FCD53-5C88-5EFD-1AA7-155A1CE0FBE1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6817790" y="2389572"/>
            <a:ext cx="5011745" cy="2492519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C9FEDC7E-8367-0E1C-1736-8DAA7F233E2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8430" y="6067168"/>
            <a:ext cx="5623692" cy="8360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66848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4589AD1-513A-C4CD-6004-8401712A33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Mercredi 29 mars</a:t>
            </a:r>
          </a:p>
        </p:txBody>
      </p:sp>
      <p:pic>
        <p:nvPicPr>
          <p:cNvPr id="5" name="Espace réservé du contenu 4">
            <a:extLst>
              <a:ext uri="{FF2B5EF4-FFF2-40B4-BE49-F238E27FC236}">
                <a16:creationId xmlns:a16="http://schemas.microsoft.com/office/drawing/2014/main" id="{39F36401-C941-8C23-F622-8DC8AEB3AF4A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568171" y="1624685"/>
            <a:ext cx="5206314" cy="5073130"/>
          </a:xfrm>
          <a:prstGeom prst="rect">
            <a:avLst/>
          </a:prstGeom>
        </p:spPr>
      </p:pic>
      <p:pic>
        <p:nvPicPr>
          <p:cNvPr id="6" name="Espace réservé du contenu 5">
            <a:extLst>
              <a:ext uri="{FF2B5EF4-FFF2-40B4-BE49-F238E27FC236}">
                <a16:creationId xmlns:a16="http://schemas.microsoft.com/office/drawing/2014/main" id="{6D8E2BCF-996C-EF2C-9672-AEAF67E4BA1E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6197600" y="1915823"/>
            <a:ext cx="5384800" cy="4013779"/>
          </a:xfrm>
          <a:prstGeom prst="rect">
            <a:avLst/>
          </a:prstGeom>
        </p:spPr>
      </p:pic>
      <p:sp>
        <p:nvSpPr>
          <p:cNvPr id="7" name="ZoneTexte 6">
            <a:extLst>
              <a:ext uri="{FF2B5EF4-FFF2-40B4-BE49-F238E27FC236}">
                <a16:creationId xmlns:a16="http://schemas.microsoft.com/office/drawing/2014/main" id="{4EF553CC-0B34-CD3F-7BBB-A776A18D121C}"/>
              </a:ext>
            </a:extLst>
          </p:cNvPr>
          <p:cNvSpPr txBox="1"/>
          <p:nvPr/>
        </p:nvSpPr>
        <p:spPr>
          <a:xfrm>
            <a:off x="7813588" y="5929602"/>
            <a:ext cx="345577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/>
              <a:t>Crédit : CERTU 2005</a:t>
            </a: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0D0033CD-EEB8-50AC-BEE9-EC6BF0C1642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64528" y="5931785"/>
            <a:ext cx="1917872" cy="9316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397406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othicaire">
  <a:themeElements>
    <a:clrScheme name="Apothicaire">
      <a:dk1>
        <a:sysClr val="windowText" lastClr="000000"/>
      </a:dk1>
      <a:lt1>
        <a:sysClr val="window" lastClr="FFFFFF"/>
      </a:lt1>
      <a:dk2>
        <a:srgbClr val="564B3C"/>
      </a:dk2>
      <a:lt2>
        <a:srgbClr val="ECEDD1"/>
      </a:lt2>
      <a:accent1>
        <a:srgbClr val="93A299"/>
      </a:accent1>
      <a:accent2>
        <a:srgbClr val="CF543F"/>
      </a:accent2>
      <a:accent3>
        <a:srgbClr val="B5AE53"/>
      </a:accent3>
      <a:accent4>
        <a:srgbClr val="848058"/>
      </a:accent4>
      <a:accent5>
        <a:srgbClr val="E8B54D"/>
      </a:accent5>
      <a:accent6>
        <a:srgbClr val="786C71"/>
      </a:accent6>
      <a:hlink>
        <a:srgbClr val="CCCC00"/>
      </a:hlink>
      <a:folHlink>
        <a:srgbClr val="B2B2B2"/>
      </a:folHlink>
    </a:clrScheme>
    <a:fontScheme name="Apothicaire">
      <a:majorFont>
        <a:latin typeface="Book Antiqua"/>
        <a:ea typeface=""/>
        <a:cs typeface=""/>
        <a:font script="Jpan" typeface="ＭＳ Ｐ明朝"/>
        <a:font script="Hang" typeface="HY견명조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견명조"/>
        <a:font script="Hans" typeface="微软雅黑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pothicaire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100000"/>
              </a:schemeClr>
            </a:gs>
            <a:gs pos="68000">
              <a:schemeClr val="phClr">
                <a:tint val="77000"/>
                <a:satMod val="100000"/>
              </a:schemeClr>
            </a:gs>
            <a:gs pos="81000">
              <a:schemeClr val="phClr">
                <a:tint val="79000"/>
                <a:satMod val="100000"/>
              </a:schemeClr>
            </a:gs>
            <a:gs pos="86000">
              <a:schemeClr val="phClr">
                <a:tint val="73000"/>
                <a:satMod val="100000"/>
              </a:schemeClr>
            </a:gs>
            <a:gs pos="100000">
              <a:schemeClr val="phClr">
                <a:tint val="35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73000"/>
                <a:shade val="100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tint val="100000"/>
                <a:shade val="57000"/>
                <a:satMod val="120000"/>
              </a:schemeClr>
            </a:gs>
            <a:gs pos="80000">
              <a:schemeClr val="phClr">
                <a:tint val="100000"/>
                <a:shade val="56000"/>
                <a:satMod val="145000"/>
              </a:schemeClr>
            </a:gs>
            <a:gs pos="88000">
              <a:schemeClr val="phClr">
                <a:tint val="100000"/>
                <a:shade val="63000"/>
                <a:satMod val="160000"/>
              </a:schemeClr>
            </a:gs>
            <a:gs pos="100000">
              <a:schemeClr val="phClr">
                <a:tint val="99000"/>
                <a:shade val="100000"/>
                <a:satMod val="155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glow" dir="tl">
              <a:rot lat="0" lon="0" rev="1800000"/>
            </a:lightRig>
          </a:scene3d>
          <a:sp3d contourW="10160" prstMaterial="dkEdge">
            <a:bevelT w="0" h="0" prst="angle"/>
            <a:contourClr>
              <a:schemeClr val="phClr">
                <a:shade val="30000"/>
                <a:satMod val="150000"/>
              </a:schemeClr>
            </a:contourClr>
          </a:sp3d>
        </a:effectStyle>
        <a:effectStyle>
          <a:effectLst>
            <a:glow rad="50800">
              <a:schemeClr val="phClr">
                <a:tint val="68000"/>
                <a:shade val="93000"/>
                <a:alpha val="37000"/>
                <a:satMod val="250000"/>
              </a:schemeClr>
            </a:glow>
          </a:effectLst>
          <a:scene3d>
            <a:camera prst="orthographicFront">
              <a:rot lat="0" lon="0" rev="0"/>
            </a:camera>
            <a:lightRig rig="glow" dir="t">
              <a:rot lat="0" lon="0" rev="1800000"/>
            </a:lightRig>
          </a:scene3d>
          <a:sp3d contourW="10160" prstMaterial="dkEdge">
            <a:bevelT w="20320" h="19050" prst="angle"/>
            <a:contourClr>
              <a:schemeClr val="phClr">
                <a:shade val="3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3000"/>
            <a:satMod val="14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atMod val="170000"/>
              </a:schemeClr>
              <a:schemeClr val="phClr">
                <a:shade val="70000"/>
                <a:satMod val="13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91F2B53F8D2C840BA99C03A614DDFB8" ma:contentTypeVersion="13" ma:contentTypeDescription="Crée un document." ma:contentTypeScope="" ma:versionID="a48502b66e43abfb4820c69dbcd5418b">
  <xsd:schema xmlns:xsd="http://www.w3.org/2001/XMLSchema" xmlns:xs="http://www.w3.org/2001/XMLSchema" xmlns:p="http://schemas.microsoft.com/office/2006/metadata/properties" xmlns:ns2="aeba2b23-7c2d-4ab3-a43f-eb8321a3c470" xmlns:ns3="590a161d-3eb9-42a7-82dd-c5408ef0f820" targetNamespace="http://schemas.microsoft.com/office/2006/metadata/properties" ma:root="true" ma:fieldsID="fb4d5106219e8b3e5a4f96ad7f7e8279" ns2:_="" ns3:_="">
    <xsd:import namespace="aeba2b23-7c2d-4ab3-a43f-eb8321a3c470"/>
    <xsd:import namespace="590a161d-3eb9-42a7-82dd-c5408ef0f82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Location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eba2b23-7c2d-4ab3-a43f-eb8321a3c47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3" nillable="true" ma:taxonomy="true" ma:internalName="lcf76f155ced4ddcb4097134ff3c332f" ma:taxonomyFieldName="MediaServiceImageTags" ma:displayName="Balises d’images" ma:readOnly="false" ma:fieldId="{5cf76f15-5ced-4ddc-b409-7134ff3c332f}" ma:taxonomyMulti="true" ma:sspId="14b1f2f6-9f48-4433-9b13-82e2cb12a0c3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15" nillable="true" ma:displayName="Location" ma:indexed="true" ma:internalName="MediaServiceLocation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90a161d-3eb9-42a7-82dd-c5408ef0f820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ece32bb5-11c2-4117-8856-b8f086ac350b}" ma:internalName="TaxCatchAll" ma:showField="CatchAllData" ma:web="590a161d-3eb9-42a7-82dd-c5408ef0f820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9" nillable="true" ma:displayName="Partagé avec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Partagé avec dé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590a161d-3eb9-42a7-82dd-c5408ef0f820" xsi:nil="true"/>
    <lcf76f155ced4ddcb4097134ff3c332f xmlns="aeba2b23-7c2d-4ab3-a43f-eb8321a3c47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96AD43BC-D331-4645-B4AA-DCEC204B4493}"/>
</file>

<file path=customXml/itemProps2.xml><?xml version="1.0" encoding="utf-8"?>
<ds:datastoreItem xmlns:ds="http://schemas.openxmlformats.org/officeDocument/2006/customXml" ds:itemID="{E9F9490B-C953-4A6C-9A56-B7C3899B1A76}"/>
</file>

<file path=customXml/itemProps3.xml><?xml version="1.0" encoding="utf-8"?>
<ds:datastoreItem xmlns:ds="http://schemas.openxmlformats.org/officeDocument/2006/customXml" ds:itemID="{DE4796E6-E130-4EDC-9EB4-A10D8698CA54}"/>
</file>

<file path=docProps/app.xml><?xml version="1.0" encoding="utf-8"?>
<Properties xmlns="http://schemas.openxmlformats.org/officeDocument/2006/extended-properties" xmlns:vt="http://schemas.openxmlformats.org/officeDocument/2006/docPropsVTypes">
  <Template>4c- I - Bénéfices d'une procédure d'évaluation environnementale</Template>
  <TotalTime>2206</TotalTime>
  <Words>153</Words>
  <Application>Microsoft Macintosh PowerPoint</Application>
  <PresentationFormat>Grand écran</PresentationFormat>
  <Paragraphs>24</Paragraphs>
  <Slides>6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6</vt:i4>
      </vt:variant>
    </vt:vector>
  </HeadingPairs>
  <TitlesOfParts>
    <vt:vector size="12" baseType="lpstr">
      <vt:lpstr>Arial</vt:lpstr>
      <vt:lpstr>Book Antiqua</vt:lpstr>
      <vt:lpstr>Calibri</vt:lpstr>
      <vt:lpstr>Century Gothic</vt:lpstr>
      <vt:lpstr>Times New Roman</vt:lpstr>
      <vt:lpstr>Apothicaire</vt:lpstr>
      <vt:lpstr>Présentation de l’exercice de d’identification et d’évaluation des enjeux</vt:lpstr>
      <vt:lpstr>Objectif de l’exercice</vt:lpstr>
      <vt:lpstr>équipe d’encadrement de l’exercice</vt:lpstr>
      <vt:lpstr>Mardi 28 mars</vt:lpstr>
      <vt:lpstr>Mardi 28 mars</vt:lpstr>
      <vt:lpstr>Mercredi 29 mars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de l’exercice de d’identification et d’évaluation des enjeux</dc:title>
  <dc:subject/>
  <dc:creator>Luc Valiquette</dc:creator>
  <cp:keywords/>
  <dc:description/>
  <cp:lastModifiedBy>Luc Valiquette</cp:lastModifiedBy>
  <cp:revision>6</cp:revision>
  <dcterms:created xsi:type="dcterms:W3CDTF">2023-03-26T14:43:59Z</dcterms:created>
  <dcterms:modified xsi:type="dcterms:W3CDTF">2023-03-28T03:30:58Z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0x010100691F2B53F8D2C840BA99C03A614DDFB8</vt:lpwstr>
  </property>
</Properties>
</file>