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entation.xml" ContentType="application/vnd.openxmlformats-officedocument.presentationml.presentation.main+xml"/>
  <Override PartName="/ppt/slides/slide27.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426" r:id="rId3"/>
    <p:sldId id="427" r:id="rId4"/>
    <p:sldId id="417" r:id="rId5"/>
    <p:sldId id="512" r:id="rId6"/>
    <p:sldId id="510" r:id="rId7"/>
    <p:sldId id="514" r:id="rId8"/>
    <p:sldId id="515" r:id="rId9"/>
    <p:sldId id="517" r:id="rId10"/>
    <p:sldId id="518" r:id="rId11"/>
    <p:sldId id="503" r:id="rId12"/>
    <p:sldId id="519" r:id="rId13"/>
    <p:sldId id="504" r:id="rId14"/>
    <p:sldId id="505" r:id="rId15"/>
    <p:sldId id="520" r:id="rId16"/>
    <p:sldId id="259" r:id="rId17"/>
    <p:sldId id="506" r:id="rId18"/>
    <p:sldId id="507" r:id="rId19"/>
    <p:sldId id="508" r:id="rId20"/>
    <p:sldId id="428" r:id="rId21"/>
    <p:sldId id="266" r:id="rId22"/>
    <p:sldId id="513" r:id="rId23"/>
    <p:sldId id="511" r:id="rId24"/>
    <p:sldId id="275" r:id="rId25"/>
    <p:sldId id="509" r:id="rId26"/>
    <p:sldId id="407" r:id="rId27"/>
    <p:sldId id="489" r:id="rId28"/>
  </p:sldIdLst>
  <p:sldSz cx="12192000" cy="6858000"/>
  <p:notesSz cx="7102475" cy="93884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96190"/>
  </p:normalViewPr>
  <p:slideViewPr>
    <p:cSldViewPr snapToGrid="0">
      <p:cViewPr varScale="1">
        <p:scale>
          <a:sx n="123" d="100"/>
          <a:sy n="123" d="100"/>
        </p:scale>
        <p:origin x="13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fr-CA"/>
          </a:p>
        </p:txBody>
      </p:sp>
      <p:sp>
        <p:nvSpPr>
          <p:cNvPr id="3" name="Espace réservé de la date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5B6A9F3-184E-467E-BAA0-499F4C60AA15}" type="datetimeFigureOut">
              <a:rPr lang="fr-CA" smtClean="0"/>
              <a:t>2023-03-26</a:t>
            </a:fld>
            <a:endParaRPr lang="fr-CA"/>
          </a:p>
        </p:txBody>
      </p:sp>
      <p:sp>
        <p:nvSpPr>
          <p:cNvPr id="4" name="Espace réservé de l'image de diapositive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fr-CA"/>
          </a:p>
        </p:txBody>
      </p:sp>
      <p:sp>
        <p:nvSpPr>
          <p:cNvPr id="5" name="Espace réservé des notes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3F013C74-5633-4A0D-97C2-CC3EE04BD1A9}" type="slidenum">
              <a:rPr lang="fr-CA" smtClean="0"/>
              <a:t>‹n°›</a:t>
            </a:fld>
            <a:endParaRPr lang="fr-CA"/>
          </a:p>
        </p:txBody>
      </p:sp>
    </p:spTree>
    <p:extLst>
      <p:ext uri="{BB962C8B-B14F-4D97-AF65-F5344CB8AC3E}">
        <p14:creationId xmlns:p14="http://schemas.microsoft.com/office/powerpoint/2010/main" val="2068576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1F4514-BD98-32D6-6DE2-1D31386CF75F}"/>
              </a:ext>
            </a:extLst>
          </p:cNvPr>
          <p:cNvSpPr>
            <a:spLocks noGrp="1"/>
          </p:cNvSpPr>
          <p:nvPr>
            <p:ph type="ctrTitle"/>
          </p:nvPr>
        </p:nvSpPr>
        <p:spPr>
          <a:xfrm>
            <a:off x="1524000" y="1122363"/>
            <a:ext cx="9144000" cy="2387600"/>
          </a:xfrm>
        </p:spPr>
        <p:txBody>
          <a:bodyPr anchor="b"/>
          <a:lstStyle>
            <a:lvl1pPr algn="ctr">
              <a:defRPr sz="6000"/>
            </a:lvl1pPr>
          </a:lstStyle>
          <a:p>
            <a:r>
              <a:rPr lang="fr-CA"/>
              <a:t>Modifier le style du titre</a:t>
            </a:r>
          </a:p>
        </p:txBody>
      </p:sp>
      <p:sp>
        <p:nvSpPr>
          <p:cNvPr id="3" name="Sous-titre 2">
            <a:extLst>
              <a:ext uri="{FF2B5EF4-FFF2-40B4-BE49-F238E27FC236}">
                <a16:creationId xmlns:a16="http://schemas.microsoft.com/office/drawing/2014/main" id="{4D0DA49E-A8E5-E001-D0D4-760FDCAD5E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p>
        </p:txBody>
      </p:sp>
      <p:sp>
        <p:nvSpPr>
          <p:cNvPr id="4" name="Espace réservé de la date 3">
            <a:extLst>
              <a:ext uri="{FF2B5EF4-FFF2-40B4-BE49-F238E27FC236}">
                <a16:creationId xmlns:a16="http://schemas.microsoft.com/office/drawing/2014/main" id="{D4A59FD2-90B7-F59A-694B-7319A8E02427}"/>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5" name="Espace réservé du pied de page 4">
            <a:extLst>
              <a:ext uri="{FF2B5EF4-FFF2-40B4-BE49-F238E27FC236}">
                <a16:creationId xmlns:a16="http://schemas.microsoft.com/office/drawing/2014/main" id="{66CFB58A-7C6C-36A5-B86A-64621D7BE1D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59D561D-E03D-A7DC-E4A6-797889D5781D}"/>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690421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42B085-C0D9-91B5-1A5D-C93540FD7D98}"/>
              </a:ext>
            </a:extLst>
          </p:cNvPr>
          <p:cNvSpPr>
            <a:spLocks noGrp="1"/>
          </p:cNvSpPr>
          <p:nvPr>
            <p:ph type="title"/>
          </p:nvPr>
        </p:nvSpPr>
        <p:spPr/>
        <p:txBody>
          <a:bodyPr/>
          <a:lstStyle/>
          <a:p>
            <a:r>
              <a:rPr lang="fr-CA"/>
              <a:t>Modifier le style du titre</a:t>
            </a:r>
          </a:p>
        </p:txBody>
      </p:sp>
      <p:sp>
        <p:nvSpPr>
          <p:cNvPr id="3" name="Espace réservé du texte vertical 2">
            <a:extLst>
              <a:ext uri="{FF2B5EF4-FFF2-40B4-BE49-F238E27FC236}">
                <a16:creationId xmlns:a16="http://schemas.microsoft.com/office/drawing/2014/main" id="{7D61846A-C57C-92EC-57AC-8F39E249843A}"/>
              </a:ext>
            </a:extLst>
          </p:cNvPr>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ECAE7E12-9E59-7A51-84CD-EF7E93BFE3BA}"/>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5" name="Espace réservé du pied de page 4">
            <a:extLst>
              <a:ext uri="{FF2B5EF4-FFF2-40B4-BE49-F238E27FC236}">
                <a16:creationId xmlns:a16="http://schemas.microsoft.com/office/drawing/2014/main" id="{D98F169E-A45F-B003-ECB5-EFF70D27062E}"/>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4BDB3A2-4D69-A239-FD6A-F221DE3FF2FA}"/>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4042356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8C545E4-34C6-8689-815C-E53E79083F55}"/>
              </a:ext>
            </a:extLst>
          </p:cNvPr>
          <p:cNvSpPr>
            <a:spLocks noGrp="1"/>
          </p:cNvSpPr>
          <p:nvPr>
            <p:ph type="title" orient="vert"/>
          </p:nvPr>
        </p:nvSpPr>
        <p:spPr>
          <a:xfrm>
            <a:off x="8724900" y="365125"/>
            <a:ext cx="2628900" cy="5811838"/>
          </a:xfrm>
        </p:spPr>
        <p:txBody>
          <a:bodyPr vert="eaVert"/>
          <a:lstStyle/>
          <a:p>
            <a:r>
              <a:rPr lang="fr-CA"/>
              <a:t>Modifier le style du titre</a:t>
            </a:r>
          </a:p>
        </p:txBody>
      </p:sp>
      <p:sp>
        <p:nvSpPr>
          <p:cNvPr id="3" name="Espace réservé du texte vertical 2">
            <a:extLst>
              <a:ext uri="{FF2B5EF4-FFF2-40B4-BE49-F238E27FC236}">
                <a16:creationId xmlns:a16="http://schemas.microsoft.com/office/drawing/2014/main" id="{47289312-3D0C-B31A-0AC9-037672303552}"/>
              </a:ext>
            </a:extLst>
          </p:cNvPr>
          <p:cNvSpPr>
            <a:spLocks noGrp="1"/>
          </p:cNvSpPr>
          <p:nvPr>
            <p:ph type="body" orient="vert" idx="1"/>
          </p:nvPr>
        </p:nvSpPr>
        <p:spPr>
          <a:xfrm>
            <a:off x="838200" y="365125"/>
            <a:ext cx="7734300" cy="5811838"/>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0AA0ED1C-238F-A371-A82E-9F4B1E5611FF}"/>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5" name="Espace réservé du pied de page 4">
            <a:extLst>
              <a:ext uri="{FF2B5EF4-FFF2-40B4-BE49-F238E27FC236}">
                <a16:creationId xmlns:a16="http://schemas.microsoft.com/office/drawing/2014/main" id="{4001D2A2-B310-0623-689D-C69CCFA51CB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9EF2A5B-8A05-F9B5-A909-180067D62C2D}"/>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1645149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F021CC-2CE2-3338-71BD-101179F2B48E}"/>
              </a:ext>
            </a:extLst>
          </p:cNvPr>
          <p:cNvSpPr>
            <a:spLocks noGrp="1"/>
          </p:cNvSpPr>
          <p:nvPr>
            <p:ph type="title"/>
          </p:nvPr>
        </p:nvSpPr>
        <p:spPr/>
        <p:txBody>
          <a:bodyPr/>
          <a:lstStyle/>
          <a:p>
            <a:r>
              <a:rPr lang="fr-CA"/>
              <a:t>Modifier le style du titre</a:t>
            </a:r>
          </a:p>
        </p:txBody>
      </p:sp>
      <p:sp>
        <p:nvSpPr>
          <p:cNvPr id="3" name="Espace réservé du contenu 2">
            <a:extLst>
              <a:ext uri="{FF2B5EF4-FFF2-40B4-BE49-F238E27FC236}">
                <a16:creationId xmlns:a16="http://schemas.microsoft.com/office/drawing/2014/main" id="{986D2CFE-0E3E-DAED-7D0E-FA889BD3FF47}"/>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FD7660B3-96EB-E49D-FB78-7FE4C52A15BC}"/>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5" name="Espace réservé du pied de page 4">
            <a:extLst>
              <a:ext uri="{FF2B5EF4-FFF2-40B4-BE49-F238E27FC236}">
                <a16:creationId xmlns:a16="http://schemas.microsoft.com/office/drawing/2014/main" id="{E022CD66-E0DE-1A35-D08B-BD48990AB28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773B9B7-2815-9F4E-268F-8A28E7490389}"/>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336257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69F0C0-59B3-8E9E-07B1-E8BD6D747C8F}"/>
              </a:ext>
            </a:extLst>
          </p:cNvPr>
          <p:cNvSpPr>
            <a:spLocks noGrp="1"/>
          </p:cNvSpPr>
          <p:nvPr>
            <p:ph type="title"/>
          </p:nvPr>
        </p:nvSpPr>
        <p:spPr>
          <a:xfrm>
            <a:off x="831850" y="1709738"/>
            <a:ext cx="10515600" cy="2852737"/>
          </a:xfrm>
        </p:spPr>
        <p:txBody>
          <a:bodyPr anchor="b"/>
          <a:lstStyle>
            <a:lvl1pPr>
              <a:defRPr sz="6000"/>
            </a:lvl1pPr>
          </a:lstStyle>
          <a:p>
            <a:r>
              <a:rPr lang="fr-CA"/>
              <a:t>Modifier le style du titre</a:t>
            </a:r>
          </a:p>
        </p:txBody>
      </p:sp>
      <p:sp>
        <p:nvSpPr>
          <p:cNvPr id="3" name="Espace réservé du texte 2">
            <a:extLst>
              <a:ext uri="{FF2B5EF4-FFF2-40B4-BE49-F238E27FC236}">
                <a16:creationId xmlns:a16="http://schemas.microsoft.com/office/drawing/2014/main" id="{AFEC6EFE-2EBC-9392-B6EE-A80A67033F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Cliquez pour modifier les styles du texte du masque</a:t>
            </a:r>
          </a:p>
        </p:txBody>
      </p:sp>
      <p:sp>
        <p:nvSpPr>
          <p:cNvPr id="4" name="Espace réservé de la date 3">
            <a:extLst>
              <a:ext uri="{FF2B5EF4-FFF2-40B4-BE49-F238E27FC236}">
                <a16:creationId xmlns:a16="http://schemas.microsoft.com/office/drawing/2014/main" id="{70F078DF-F040-5AE1-DBF3-3C0C0D9B9FA7}"/>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5" name="Espace réservé du pied de page 4">
            <a:extLst>
              <a:ext uri="{FF2B5EF4-FFF2-40B4-BE49-F238E27FC236}">
                <a16:creationId xmlns:a16="http://schemas.microsoft.com/office/drawing/2014/main" id="{6BDD7E5E-B4CB-3853-F7FF-D3E53DA433B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9028F2B2-EB1D-4BE8-55D9-F74AE5192AD6}"/>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1128083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40B866-5E4E-40BB-437F-797F65EB34E6}"/>
              </a:ext>
            </a:extLst>
          </p:cNvPr>
          <p:cNvSpPr>
            <a:spLocks noGrp="1"/>
          </p:cNvSpPr>
          <p:nvPr>
            <p:ph type="title"/>
          </p:nvPr>
        </p:nvSpPr>
        <p:spPr/>
        <p:txBody>
          <a:bodyPr/>
          <a:lstStyle/>
          <a:p>
            <a:r>
              <a:rPr lang="fr-CA"/>
              <a:t>Modifier le style du titre</a:t>
            </a:r>
          </a:p>
        </p:txBody>
      </p:sp>
      <p:sp>
        <p:nvSpPr>
          <p:cNvPr id="3" name="Espace réservé du contenu 2">
            <a:extLst>
              <a:ext uri="{FF2B5EF4-FFF2-40B4-BE49-F238E27FC236}">
                <a16:creationId xmlns:a16="http://schemas.microsoft.com/office/drawing/2014/main" id="{667453D0-706F-405B-4707-56F93E6AA4CD}"/>
              </a:ext>
            </a:extLst>
          </p:cNvPr>
          <p:cNvSpPr>
            <a:spLocks noGrp="1"/>
          </p:cNvSpPr>
          <p:nvPr>
            <p:ph sz="half" idx="1"/>
          </p:nvPr>
        </p:nvSpPr>
        <p:spPr>
          <a:xfrm>
            <a:off x="838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contenu 3">
            <a:extLst>
              <a:ext uri="{FF2B5EF4-FFF2-40B4-BE49-F238E27FC236}">
                <a16:creationId xmlns:a16="http://schemas.microsoft.com/office/drawing/2014/main" id="{8820A73F-DB5B-49AB-8F56-18DB845CFDAB}"/>
              </a:ext>
            </a:extLst>
          </p:cNvPr>
          <p:cNvSpPr>
            <a:spLocks noGrp="1"/>
          </p:cNvSpPr>
          <p:nvPr>
            <p:ph sz="half" idx="2"/>
          </p:nvPr>
        </p:nvSpPr>
        <p:spPr>
          <a:xfrm>
            <a:off x="6172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e la date 4">
            <a:extLst>
              <a:ext uri="{FF2B5EF4-FFF2-40B4-BE49-F238E27FC236}">
                <a16:creationId xmlns:a16="http://schemas.microsoft.com/office/drawing/2014/main" id="{562947A5-064D-20E6-C859-FE797014091A}"/>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6" name="Espace réservé du pied de page 5">
            <a:extLst>
              <a:ext uri="{FF2B5EF4-FFF2-40B4-BE49-F238E27FC236}">
                <a16:creationId xmlns:a16="http://schemas.microsoft.com/office/drawing/2014/main" id="{71D3F4F0-CB19-CD13-9A2A-9578E22F32B8}"/>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E31ADC57-B110-EAD5-AF7E-6F2044004182}"/>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2496879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67A8D7-BFFD-5180-6BED-DE3B0248675A}"/>
              </a:ext>
            </a:extLst>
          </p:cNvPr>
          <p:cNvSpPr>
            <a:spLocks noGrp="1"/>
          </p:cNvSpPr>
          <p:nvPr>
            <p:ph type="title"/>
          </p:nvPr>
        </p:nvSpPr>
        <p:spPr>
          <a:xfrm>
            <a:off x="839788" y="365125"/>
            <a:ext cx="10515600" cy="1325563"/>
          </a:xfrm>
        </p:spPr>
        <p:txBody>
          <a:bodyPr/>
          <a:lstStyle/>
          <a:p>
            <a:r>
              <a:rPr lang="fr-CA"/>
              <a:t>Modifier le style du titre</a:t>
            </a:r>
          </a:p>
        </p:txBody>
      </p:sp>
      <p:sp>
        <p:nvSpPr>
          <p:cNvPr id="3" name="Espace réservé du texte 2">
            <a:extLst>
              <a:ext uri="{FF2B5EF4-FFF2-40B4-BE49-F238E27FC236}">
                <a16:creationId xmlns:a16="http://schemas.microsoft.com/office/drawing/2014/main" id="{5ACA28DA-8373-7F31-19A4-5E328245C2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a:extLst>
              <a:ext uri="{FF2B5EF4-FFF2-40B4-BE49-F238E27FC236}">
                <a16:creationId xmlns:a16="http://schemas.microsoft.com/office/drawing/2014/main" id="{C2919283-B5D1-A895-07BE-34FA46A35F36}"/>
              </a:ext>
            </a:extLst>
          </p:cNvPr>
          <p:cNvSpPr>
            <a:spLocks noGrp="1"/>
          </p:cNvSpPr>
          <p:nvPr>
            <p:ph sz="half" idx="2"/>
          </p:nvPr>
        </p:nvSpPr>
        <p:spPr>
          <a:xfrm>
            <a:off x="839788" y="2505075"/>
            <a:ext cx="5157787"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5" name="Espace réservé du texte 4">
            <a:extLst>
              <a:ext uri="{FF2B5EF4-FFF2-40B4-BE49-F238E27FC236}">
                <a16:creationId xmlns:a16="http://schemas.microsoft.com/office/drawing/2014/main" id="{DD089993-3D7D-20F6-D535-8A5EBE4D70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a:extLst>
              <a:ext uri="{FF2B5EF4-FFF2-40B4-BE49-F238E27FC236}">
                <a16:creationId xmlns:a16="http://schemas.microsoft.com/office/drawing/2014/main" id="{2ACA68BB-AC54-8448-B8BE-7E8ABBDC044A}"/>
              </a:ext>
            </a:extLst>
          </p:cNvPr>
          <p:cNvSpPr>
            <a:spLocks noGrp="1"/>
          </p:cNvSpPr>
          <p:nvPr>
            <p:ph sz="quarter" idx="4"/>
          </p:nvPr>
        </p:nvSpPr>
        <p:spPr>
          <a:xfrm>
            <a:off x="6172200" y="2505075"/>
            <a:ext cx="5183188"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7" name="Espace réservé de la date 6">
            <a:extLst>
              <a:ext uri="{FF2B5EF4-FFF2-40B4-BE49-F238E27FC236}">
                <a16:creationId xmlns:a16="http://schemas.microsoft.com/office/drawing/2014/main" id="{2EE81548-D763-BB1E-2C7F-3551E5A13EA8}"/>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8" name="Espace réservé du pied de page 7">
            <a:extLst>
              <a:ext uri="{FF2B5EF4-FFF2-40B4-BE49-F238E27FC236}">
                <a16:creationId xmlns:a16="http://schemas.microsoft.com/office/drawing/2014/main" id="{B843DA02-4FB6-74EE-9874-4EEC7A4E9FBC}"/>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907AB5F4-9D89-441F-8BCA-875DBB6984E9}"/>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295547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884178-4030-2C31-792B-A4DE0532ACF1}"/>
              </a:ext>
            </a:extLst>
          </p:cNvPr>
          <p:cNvSpPr>
            <a:spLocks noGrp="1"/>
          </p:cNvSpPr>
          <p:nvPr>
            <p:ph type="title"/>
          </p:nvPr>
        </p:nvSpPr>
        <p:spPr/>
        <p:txBody>
          <a:bodyPr/>
          <a:lstStyle/>
          <a:p>
            <a:r>
              <a:rPr lang="fr-CA"/>
              <a:t>Modifier le style du titre</a:t>
            </a:r>
          </a:p>
        </p:txBody>
      </p:sp>
      <p:sp>
        <p:nvSpPr>
          <p:cNvPr id="3" name="Espace réservé de la date 2">
            <a:extLst>
              <a:ext uri="{FF2B5EF4-FFF2-40B4-BE49-F238E27FC236}">
                <a16:creationId xmlns:a16="http://schemas.microsoft.com/office/drawing/2014/main" id="{D5724E20-807E-F4A6-E0E4-FB19D1C9D41B}"/>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4" name="Espace réservé du pied de page 3">
            <a:extLst>
              <a:ext uri="{FF2B5EF4-FFF2-40B4-BE49-F238E27FC236}">
                <a16:creationId xmlns:a16="http://schemas.microsoft.com/office/drawing/2014/main" id="{13EB0952-AA2C-F824-FDAC-6A2E5543B365}"/>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B5E0634A-4D49-C890-0C18-758B718F94B8}"/>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3548549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30A3E02-DFBE-9823-F546-3DF4B82F303C}"/>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3" name="Espace réservé du pied de page 2">
            <a:extLst>
              <a:ext uri="{FF2B5EF4-FFF2-40B4-BE49-F238E27FC236}">
                <a16:creationId xmlns:a16="http://schemas.microsoft.com/office/drawing/2014/main" id="{0846A224-6124-3E64-EAE9-00ED5A222F07}"/>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BFDC479B-ECA1-3773-0E9B-1F66E038FA51}"/>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825576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7C524A-A7E4-F6C1-292D-BC3622F4DA35}"/>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p>
        </p:txBody>
      </p:sp>
      <p:sp>
        <p:nvSpPr>
          <p:cNvPr id="3" name="Espace réservé du contenu 2">
            <a:extLst>
              <a:ext uri="{FF2B5EF4-FFF2-40B4-BE49-F238E27FC236}">
                <a16:creationId xmlns:a16="http://schemas.microsoft.com/office/drawing/2014/main" id="{5601E86A-AC0F-330F-30A2-9A13F0E4DA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texte 3">
            <a:extLst>
              <a:ext uri="{FF2B5EF4-FFF2-40B4-BE49-F238E27FC236}">
                <a16:creationId xmlns:a16="http://schemas.microsoft.com/office/drawing/2014/main" id="{331C8607-2E92-F5AF-C563-A81DD80823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FBF50EEB-E97A-1629-9881-8C11449DC9D9}"/>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6" name="Espace réservé du pied de page 5">
            <a:extLst>
              <a:ext uri="{FF2B5EF4-FFF2-40B4-BE49-F238E27FC236}">
                <a16:creationId xmlns:a16="http://schemas.microsoft.com/office/drawing/2014/main" id="{51957758-8B5F-3D74-F8CF-D2CFAA08893E}"/>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AB5F9748-1587-733D-84A3-B04D68F93650}"/>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223361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3C74E0-5B7D-83CF-09E8-D457EDB98FCC}"/>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p>
        </p:txBody>
      </p:sp>
      <p:sp>
        <p:nvSpPr>
          <p:cNvPr id="3" name="Espace réservé pour une image  2">
            <a:extLst>
              <a:ext uri="{FF2B5EF4-FFF2-40B4-BE49-F238E27FC236}">
                <a16:creationId xmlns:a16="http://schemas.microsoft.com/office/drawing/2014/main" id="{CBADF54B-7762-1A7B-7AA1-54D6A6BF2B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4C81E278-0329-8D72-2446-8C2011982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EBC73F0A-423F-A47E-C91A-593BE80BD176}"/>
              </a:ext>
            </a:extLst>
          </p:cNvPr>
          <p:cNvSpPr>
            <a:spLocks noGrp="1"/>
          </p:cNvSpPr>
          <p:nvPr>
            <p:ph type="dt" sz="half" idx="10"/>
          </p:nvPr>
        </p:nvSpPr>
        <p:spPr/>
        <p:txBody>
          <a:bodyPr/>
          <a:lstStyle/>
          <a:p>
            <a:fld id="{FA4EDD95-1705-4B43-AF01-5084EA5DAEEC}" type="datetimeFigureOut">
              <a:rPr lang="fr-CA" smtClean="0"/>
              <a:t>2023-03-26</a:t>
            </a:fld>
            <a:endParaRPr lang="fr-CA"/>
          </a:p>
        </p:txBody>
      </p:sp>
      <p:sp>
        <p:nvSpPr>
          <p:cNvPr id="6" name="Espace réservé du pied de page 5">
            <a:extLst>
              <a:ext uri="{FF2B5EF4-FFF2-40B4-BE49-F238E27FC236}">
                <a16:creationId xmlns:a16="http://schemas.microsoft.com/office/drawing/2014/main" id="{0C8649EB-FB23-F434-D1EC-7B04390A7CB6}"/>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FA675D91-B495-EC0D-BF39-7C63130EFB31}"/>
              </a:ext>
            </a:extLst>
          </p:cNvPr>
          <p:cNvSpPr>
            <a:spLocks noGrp="1"/>
          </p:cNvSpPr>
          <p:nvPr>
            <p:ph type="sldNum" sz="quarter" idx="12"/>
          </p:nvPr>
        </p:nvSpPr>
        <p:spPr/>
        <p:txBody>
          <a:bodyPr/>
          <a:lstStyle/>
          <a:p>
            <a:fld id="{56078457-384C-4A34-AC7F-0EA384F569E1}" type="slidenum">
              <a:rPr lang="fr-CA" smtClean="0"/>
              <a:t>‹n°›</a:t>
            </a:fld>
            <a:endParaRPr lang="fr-CA"/>
          </a:p>
        </p:txBody>
      </p:sp>
    </p:spTree>
    <p:extLst>
      <p:ext uri="{BB962C8B-B14F-4D97-AF65-F5344CB8AC3E}">
        <p14:creationId xmlns:p14="http://schemas.microsoft.com/office/powerpoint/2010/main" val="44452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DF96CA2-E045-3BDF-38C3-1ED4A50328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a:t>Modifier le style du titre</a:t>
            </a:r>
          </a:p>
        </p:txBody>
      </p:sp>
      <p:sp>
        <p:nvSpPr>
          <p:cNvPr id="3" name="Espace réservé du texte 2">
            <a:extLst>
              <a:ext uri="{FF2B5EF4-FFF2-40B4-BE49-F238E27FC236}">
                <a16:creationId xmlns:a16="http://schemas.microsoft.com/office/drawing/2014/main" id="{1CA52EA1-D192-F986-E4B8-472F57B4ED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e la date 3">
            <a:extLst>
              <a:ext uri="{FF2B5EF4-FFF2-40B4-BE49-F238E27FC236}">
                <a16:creationId xmlns:a16="http://schemas.microsoft.com/office/drawing/2014/main" id="{579AE8A2-A1A4-D529-AF53-CCA3BE4927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4EDD95-1705-4B43-AF01-5084EA5DAEEC}" type="datetimeFigureOut">
              <a:rPr lang="fr-CA" smtClean="0"/>
              <a:t>2023-03-26</a:t>
            </a:fld>
            <a:endParaRPr lang="fr-CA"/>
          </a:p>
        </p:txBody>
      </p:sp>
      <p:sp>
        <p:nvSpPr>
          <p:cNvPr id="5" name="Espace réservé du pied de page 4">
            <a:extLst>
              <a:ext uri="{FF2B5EF4-FFF2-40B4-BE49-F238E27FC236}">
                <a16:creationId xmlns:a16="http://schemas.microsoft.com/office/drawing/2014/main" id="{2FF0B8B1-D3A4-AD37-CCF4-8B918B9EF9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0D85DF9F-3A06-14F0-28D6-E6F72EF394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078457-384C-4A34-AC7F-0EA384F569E1}" type="slidenum">
              <a:rPr lang="fr-CA" smtClean="0"/>
              <a:t>‹n°›</a:t>
            </a:fld>
            <a:endParaRPr lang="fr-CA"/>
          </a:p>
        </p:txBody>
      </p:sp>
    </p:spTree>
    <p:extLst>
      <p:ext uri="{BB962C8B-B14F-4D97-AF65-F5344CB8AC3E}">
        <p14:creationId xmlns:p14="http://schemas.microsoft.com/office/powerpoint/2010/main" val="2971019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gillescote95@gmail.com" TargetMode="External"/><Relationship Id="rId2" Type="http://schemas.openxmlformats.org/officeDocument/2006/relationships/hyperlink" Target="mailto:waaub.jean-philippe@uqam.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9C9A9D-11B5-C43A-B05C-204FF0B3ED36}"/>
              </a:ext>
            </a:extLst>
          </p:cNvPr>
          <p:cNvSpPr>
            <a:spLocks noGrp="1"/>
          </p:cNvSpPr>
          <p:nvPr>
            <p:ph type="ctrTitle"/>
          </p:nvPr>
        </p:nvSpPr>
        <p:spPr>
          <a:xfrm>
            <a:off x="0" y="340963"/>
            <a:ext cx="12192000" cy="2309246"/>
          </a:xfrm>
        </p:spPr>
        <p:txBody>
          <a:bodyPr>
            <a:normAutofit/>
          </a:bodyPr>
          <a:lstStyle/>
          <a:p>
            <a:r>
              <a:rPr lang="fr-CA" sz="4800" b="1" dirty="0"/>
              <a:t>Cadrage de la démarche d’identification et de formulation des enjeux, et d’évaluation et de communication des impacts</a:t>
            </a:r>
          </a:p>
        </p:txBody>
      </p:sp>
      <p:sp>
        <p:nvSpPr>
          <p:cNvPr id="3" name="Sous-titre 2">
            <a:extLst>
              <a:ext uri="{FF2B5EF4-FFF2-40B4-BE49-F238E27FC236}">
                <a16:creationId xmlns:a16="http://schemas.microsoft.com/office/drawing/2014/main" id="{298A4645-676B-EB96-20BA-AEF87627AB6D}"/>
              </a:ext>
            </a:extLst>
          </p:cNvPr>
          <p:cNvSpPr>
            <a:spLocks noGrp="1"/>
          </p:cNvSpPr>
          <p:nvPr>
            <p:ph type="subTitle" idx="1"/>
          </p:nvPr>
        </p:nvSpPr>
        <p:spPr>
          <a:xfrm>
            <a:off x="1524000" y="3229106"/>
            <a:ext cx="9144000" cy="2506531"/>
          </a:xfrm>
        </p:spPr>
        <p:txBody>
          <a:bodyPr>
            <a:normAutofit/>
          </a:bodyPr>
          <a:lstStyle/>
          <a:p>
            <a:pPr>
              <a:spcBef>
                <a:spcPts val="0"/>
              </a:spcBef>
            </a:pPr>
            <a:r>
              <a:rPr lang="fr-CA" dirty="0"/>
              <a:t>Gilles Côté</a:t>
            </a:r>
          </a:p>
          <a:p>
            <a:pPr>
              <a:spcBef>
                <a:spcPts val="0"/>
              </a:spcBef>
            </a:pPr>
            <a:r>
              <a:rPr lang="fr-CA" dirty="0"/>
              <a:t>Jean-Philippe Waaub</a:t>
            </a:r>
          </a:p>
          <a:p>
            <a:pPr>
              <a:spcBef>
                <a:spcPts val="0"/>
              </a:spcBef>
            </a:pPr>
            <a:endParaRPr lang="fr-CA" dirty="0"/>
          </a:p>
          <a:p>
            <a:pPr>
              <a:spcBef>
                <a:spcPts val="0"/>
              </a:spcBef>
            </a:pPr>
            <a:r>
              <a:rPr lang="fr-CA" sz="2800" dirty="0"/>
              <a:t>Atelier de formation du SIFÉE</a:t>
            </a:r>
          </a:p>
          <a:p>
            <a:pPr>
              <a:spcBef>
                <a:spcPts val="0"/>
              </a:spcBef>
            </a:pPr>
            <a:r>
              <a:rPr lang="fr-CA" sz="2800" i="1" dirty="0"/>
              <a:t>L’approche par enjeux dans les études d’impact</a:t>
            </a:r>
            <a:endParaRPr lang="fr-CA" sz="2800" dirty="0"/>
          </a:p>
          <a:p>
            <a:pPr>
              <a:spcBef>
                <a:spcPts val="0"/>
              </a:spcBef>
            </a:pPr>
            <a:endParaRPr lang="fr-CA" sz="2800" i="1" dirty="0"/>
          </a:p>
          <a:p>
            <a:pPr algn="r">
              <a:spcBef>
                <a:spcPts val="0"/>
              </a:spcBef>
            </a:pPr>
            <a:r>
              <a:rPr lang="fr-CA" sz="2000" dirty="0"/>
              <a:t>Montréal 2023</a:t>
            </a:r>
          </a:p>
        </p:txBody>
      </p:sp>
    </p:spTree>
    <p:extLst>
      <p:ext uri="{BB962C8B-B14F-4D97-AF65-F5344CB8AC3E}">
        <p14:creationId xmlns:p14="http://schemas.microsoft.com/office/powerpoint/2010/main" val="1665892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9E33E3-748B-D88D-4150-41CF5F128064}"/>
              </a:ext>
            </a:extLst>
          </p:cNvPr>
          <p:cNvSpPr>
            <a:spLocks noGrp="1"/>
          </p:cNvSpPr>
          <p:nvPr>
            <p:ph idx="1"/>
          </p:nvPr>
        </p:nvSpPr>
        <p:spPr>
          <a:xfrm>
            <a:off x="838200" y="2070721"/>
            <a:ext cx="10515600" cy="3764471"/>
          </a:xfrm>
        </p:spPr>
        <p:txBody>
          <a:bodyPr>
            <a:noAutofit/>
          </a:bodyPr>
          <a:lstStyle/>
          <a:p>
            <a:pPr marL="0" lvl="0" indent="0" algn="just">
              <a:spcBef>
                <a:spcPts val="600"/>
              </a:spcBef>
              <a:spcAft>
                <a:spcPts val="600"/>
              </a:spcAft>
              <a:buSzPts val="1200"/>
              <a:buNone/>
            </a:pPr>
            <a:r>
              <a:rPr lang="fr-CA" sz="2400" b="1" u="none" strike="noStrike" dirty="0">
                <a:effectLst/>
                <a:ea typeface="Calibri" panose="020F0502020204030204" pitchFamily="34" charset="0"/>
                <a:cs typeface="Times New Roman (Corps CS)"/>
              </a:rPr>
              <a:t>OUTIL 4. Exemple 1 de méthode d’identification des enjeux : analyse des enjeux systématiques </a:t>
            </a:r>
          </a:p>
          <a:p>
            <a:pPr marL="0" indent="0">
              <a:buNone/>
            </a:pPr>
            <a:r>
              <a:rPr lang="fr-CA" sz="2400" dirty="0">
                <a:effectLst/>
                <a:ea typeface="Times New Roman" panose="02020603050405020304" pitchFamily="18" charset="0"/>
              </a:rPr>
              <a:t>Il s’agit d’enjeux classiques qui peuvent être examinés quel que soit le projet à l’étude et sa zone d’implantation. Ils peuvent être reliés à des grands domaines tels que la nature, la santé humaine et animale, l’accès aux ressources, la cohésion sociale, les valeurs culturelles, et les enjeux globaux. Ces enjeux classiques sont présents dans des référentiels et seuils reconnus. Leur utilisation comme base de discussion lors d’un atelier de travail regroupant les parties prenantes, permettra ainsi d’élaborer une liste d’enjeux, et de les associer à des objectifs chiffrés.</a:t>
            </a:r>
            <a:r>
              <a:rPr lang="fr-CA" sz="2400" dirty="0">
                <a:effectLst/>
              </a:rPr>
              <a:t> </a:t>
            </a:r>
            <a:endParaRPr lang="fr-CA" sz="2400" dirty="0"/>
          </a:p>
        </p:txBody>
      </p:sp>
      <p:sp>
        <p:nvSpPr>
          <p:cNvPr id="5" name="Titre 4">
            <a:extLst>
              <a:ext uri="{FF2B5EF4-FFF2-40B4-BE49-F238E27FC236}">
                <a16:creationId xmlns:a16="http://schemas.microsoft.com/office/drawing/2014/main" id="{5D6D8EC9-AF6C-2D74-964E-61CADFA32479}"/>
              </a:ext>
            </a:extLst>
          </p:cNvPr>
          <p:cNvSpPr>
            <a:spLocks noGrp="1"/>
          </p:cNvSpPr>
          <p:nvPr>
            <p:ph type="title"/>
          </p:nvPr>
        </p:nvSpPr>
        <p:spPr>
          <a:xfrm>
            <a:off x="0" y="1"/>
            <a:ext cx="12127424" cy="1294108"/>
          </a:xfrm>
        </p:spPr>
        <p:txBody>
          <a:bodyPr>
            <a:normAutofit fontScale="90000"/>
          </a:bodyPr>
          <a:lstStyle/>
          <a:p>
            <a:pPr algn="ctr"/>
            <a:r>
              <a:rPr lang="fr-CA" dirty="0"/>
              <a:t>1.4 Exemples de méthodes d’identification et de formulation des enjeux</a:t>
            </a:r>
            <a:endParaRPr lang="fr-FR" dirty="0"/>
          </a:p>
        </p:txBody>
      </p:sp>
    </p:spTree>
    <p:extLst>
      <p:ext uri="{BB962C8B-B14F-4D97-AF65-F5344CB8AC3E}">
        <p14:creationId xmlns:p14="http://schemas.microsoft.com/office/powerpoint/2010/main" val="4055455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9E33E3-748B-D88D-4150-41CF5F128064}"/>
              </a:ext>
            </a:extLst>
          </p:cNvPr>
          <p:cNvSpPr>
            <a:spLocks noGrp="1"/>
          </p:cNvSpPr>
          <p:nvPr>
            <p:ph idx="1"/>
          </p:nvPr>
        </p:nvSpPr>
        <p:spPr>
          <a:xfrm>
            <a:off x="297510" y="1546764"/>
            <a:ext cx="11708959" cy="4997159"/>
          </a:xfrm>
        </p:spPr>
        <p:txBody>
          <a:bodyPr>
            <a:noAutofit/>
          </a:bodyPr>
          <a:lstStyle/>
          <a:p>
            <a:pPr marL="0" lvl="0" indent="0" algn="just">
              <a:spcBef>
                <a:spcPts val="600"/>
              </a:spcBef>
              <a:spcAft>
                <a:spcPts val="600"/>
              </a:spcAft>
              <a:buSzPts val="1200"/>
              <a:buNone/>
            </a:pPr>
            <a:r>
              <a:rPr lang="fr-CA" sz="2400" b="1" u="none" strike="noStrike" dirty="0">
                <a:effectLst/>
                <a:ea typeface="Calibri" panose="020F0502020204030204" pitchFamily="34" charset="0"/>
                <a:cs typeface="Times New Roman (Corps CS)"/>
              </a:rPr>
              <a:t>OUTIL 5. Exemple 2 de méthode d’identification des enjeux : identification des enjeux portés par les acteurs, y compris les parties prenantes, à travers une consultation</a:t>
            </a:r>
          </a:p>
          <a:p>
            <a:pPr marL="0" indent="0">
              <a:buNone/>
            </a:pPr>
            <a:r>
              <a:rPr lang="fr-CA" sz="2400" dirty="0">
                <a:effectLst/>
                <a:ea typeface="Times New Roman" panose="02020603050405020304" pitchFamily="18" charset="0"/>
              </a:rPr>
              <a:t>La démarche de cette méthode suit les étapes ci-dessous.</a:t>
            </a:r>
          </a:p>
          <a:p>
            <a:pPr marL="0" indent="0">
              <a:buNone/>
            </a:pPr>
            <a:r>
              <a:rPr lang="fr-CA" sz="2400" b="1" dirty="0">
                <a:effectLst/>
                <a:ea typeface="Times New Roman" panose="02020603050405020304" pitchFamily="18" charset="0"/>
              </a:rPr>
              <a:t>À partir d’une revue de littérature.</a:t>
            </a:r>
            <a:endParaRPr lang="fr-CA" sz="2400" dirty="0">
              <a:effectLst/>
              <a:ea typeface="Times New Roman" panose="02020603050405020304" pitchFamily="18" charset="0"/>
            </a:endParaRPr>
          </a:p>
          <a:p>
            <a:pPr marL="0" indent="0">
              <a:buNone/>
            </a:pPr>
            <a:r>
              <a:rPr lang="fr-CA" sz="2400" dirty="0">
                <a:effectLst/>
                <a:ea typeface="Times New Roman" panose="02020603050405020304" pitchFamily="18" charset="0"/>
              </a:rPr>
              <a:t>Il s’agit d’identifier d’une part les activités du projet, et d’autre part les composantes de l’environnement et de la société qui subissent des changements liés à ces activités, et d’établir les relations de causes à effets. Cette analyse permet de produire : i) un document synthétique des activités du projet et des composantes de l’environnement et de la société qui sont susceptibles d’être affectées ; ii) une première liste des changements (effets), ainsi que les enjeux associés (gains ou pertes potentiels associés à chaque changement) ; iii) une liste des acteurs potentiellement concernés et à consulter.</a:t>
            </a:r>
          </a:p>
        </p:txBody>
      </p:sp>
      <p:sp>
        <p:nvSpPr>
          <p:cNvPr id="5" name="Titre 4">
            <a:extLst>
              <a:ext uri="{FF2B5EF4-FFF2-40B4-BE49-F238E27FC236}">
                <a16:creationId xmlns:a16="http://schemas.microsoft.com/office/drawing/2014/main" id="{5D6D8EC9-AF6C-2D74-964E-61CADFA32479}"/>
              </a:ext>
            </a:extLst>
          </p:cNvPr>
          <p:cNvSpPr>
            <a:spLocks noGrp="1"/>
          </p:cNvSpPr>
          <p:nvPr>
            <p:ph type="title"/>
          </p:nvPr>
        </p:nvSpPr>
        <p:spPr>
          <a:xfrm>
            <a:off x="0" y="1"/>
            <a:ext cx="12127424" cy="1294108"/>
          </a:xfrm>
        </p:spPr>
        <p:txBody>
          <a:bodyPr>
            <a:normAutofit fontScale="90000"/>
          </a:bodyPr>
          <a:lstStyle/>
          <a:p>
            <a:pPr algn="ctr"/>
            <a:r>
              <a:rPr lang="fr-CA" dirty="0"/>
              <a:t>1.4 Exemples de méthodes d’identification et de formulation des enjeux</a:t>
            </a:r>
            <a:endParaRPr lang="fr-FR" dirty="0"/>
          </a:p>
        </p:txBody>
      </p:sp>
    </p:spTree>
    <p:extLst>
      <p:ext uri="{BB962C8B-B14F-4D97-AF65-F5344CB8AC3E}">
        <p14:creationId xmlns:p14="http://schemas.microsoft.com/office/powerpoint/2010/main" val="1254287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9E33E3-748B-D88D-4150-41CF5F128064}"/>
              </a:ext>
            </a:extLst>
          </p:cNvPr>
          <p:cNvSpPr>
            <a:spLocks noGrp="1"/>
          </p:cNvSpPr>
          <p:nvPr>
            <p:ph idx="1"/>
          </p:nvPr>
        </p:nvSpPr>
        <p:spPr>
          <a:xfrm>
            <a:off x="297510" y="1546764"/>
            <a:ext cx="11708959" cy="4997159"/>
          </a:xfrm>
        </p:spPr>
        <p:txBody>
          <a:bodyPr>
            <a:noAutofit/>
          </a:bodyPr>
          <a:lstStyle/>
          <a:p>
            <a:pPr marL="0" lvl="0" indent="0" algn="just">
              <a:spcBef>
                <a:spcPts val="600"/>
              </a:spcBef>
              <a:spcAft>
                <a:spcPts val="600"/>
              </a:spcAft>
              <a:buSzPts val="1200"/>
              <a:buNone/>
            </a:pPr>
            <a:r>
              <a:rPr lang="fr-CA" sz="2400" b="1" u="none" strike="noStrike" dirty="0">
                <a:effectLst/>
                <a:ea typeface="Calibri" panose="020F0502020204030204" pitchFamily="34" charset="0"/>
                <a:cs typeface="Times New Roman (Corps CS)"/>
              </a:rPr>
              <a:t>OUTIL 5. Exemple 2 de méthode d’identification des enjeux : identification des enjeux portés par les acteurs, y compris les parties prenantes, à travers une consultation</a:t>
            </a:r>
          </a:p>
          <a:p>
            <a:pPr marL="0" indent="0">
              <a:buNone/>
            </a:pPr>
            <a:r>
              <a:rPr lang="fr-CA" sz="2400" b="1" dirty="0">
                <a:effectLst/>
                <a:ea typeface="Times New Roman" panose="02020603050405020304" pitchFamily="18" charset="0"/>
              </a:rPr>
              <a:t>À partir d’un questionnaire sur les activités (le projet et ses options, scénarios ou alternatives), les acteurs, les enjeux et les données disponibles.</a:t>
            </a:r>
            <a:endParaRPr lang="fr-CA" sz="2400" dirty="0">
              <a:effectLst/>
              <a:ea typeface="Times New Roman" panose="02020603050405020304" pitchFamily="18" charset="0"/>
            </a:endParaRPr>
          </a:p>
          <a:p>
            <a:pPr marL="0" indent="0">
              <a:buNone/>
            </a:pPr>
            <a:r>
              <a:rPr lang="fr-CA" sz="2400" dirty="0">
                <a:effectLst/>
                <a:ea typeface="Times New Roman" panose="02020603050405020304" pitchFamily="18" charset="0"/>
              </a:rPr>
              <a:t>Il peut aussi servir à collecter des informations sur les activités du projet </a:t>
            </a:r>
            <a:r>
              <a:rPr lang="fr-CA" sz="2400">
                <a:effectLst/>
                <a:ea typeface="Times New Roman" panose="02020603050405020304" pitchFamily="18" charset="0"/>
              </a:rPr>
              <a:t>et sur les </a:t>
            </a:r>
            <a:r>
              <a:rPr lang="fr-CA" sz="2400" dirty="0">
                <a:effectLst/>
                <a:ea typeface="Times New Roman" panose="02020603050405020304" pitchFamily="18" charset="0"/>
              </a:rPr>
              <a:t>composantes des </a:t>
            </a:r>
            <a:r>
              <a:rPr lang="fr-CA" sz="2400">
                <a:effectLst/>
                <a:ea typeface="Times New Roman" panose="02020603050405020304" pitchFamily="18" charset="0"/>
              </a:rPr>
              <a:t>milieux biophysique et humain</a:t>
            </a:r>
            <a:r>
              <a:rPr lang="fr-CA" sz="2400" dirty="0">
                <a:effectLst/>
                <a:ea typeface="Times New Roman" panose="02020603050405020304" pitchFamily="18" charset="0"/>
              </a:rPr>
              <a:t>. Ce questionnaire peut être utilisé pour faire des enquêtes, des entrevues et/ou une animation de débats en focus-groupes. Sa structuration doit être adaptée à la finalité.</a:t>
            </a:r>
            <a:endParaRPr lang="fr-CA" sz="2400" dirty="0"/>
          </a:p>
        </p:txBody>
      </p:sp>
      <p:sp>
        <p:nvSpPr>
          <p:cNvPr id="5" name="Titre 4">
            <a:extLst>
              <a:ext uri="{FF2B5EF4-FFF2-40B4-BE49-F238E27FC236}">
                <a16:creationId xmlns:a16="http://schemas.microsoft.com/office/drawing/2014/main" id="{5D6D8EC9-AF6C-2D74-964E-61CADFA32479}"/>
              </a:ext>
            </a:extLst>
          </p:cNvPr>
          <p:cNvSpPr>
            <a:spLocks noGrp="1"/>
          </p:cNvSpPr>
          <p:nvPr>
            <p:ph type="title"/>
          </p:nvPr>
        </p:nvSpPr>
        <p:spPr>
          <a:xfrm>
            <a:off x="0" y="1"/>
            <a:ext cx="12127424" cy="1294108"/>
          </a:xfrm>
        </p:spPr>
        <p:txBody>
          <a:bodyPr>
            <a:normAutofit fontScale="90000"/>
          </a:bodyPr>
          <a:lstStyle/>
          <a:p>
            <a:pPr algn="ctr"/>
            <a:r>
              <a:rPr lang="fr-CA" dirty="0"/>
              <a:t>1.4 Exemples de méthodes d’identification et de formulation des enjeux</a:t>
            </a:r>
            <a:endParaRPr lang="fr-FR" dirty="0"/>
          </a:p>
        </p:txBody>
      </p:sp>
    </p:spTree>
    <p:extLst>
      <p:ext uri="{BB962C8B-B14F-4D97-AF65-F5344CB8AC3E}">
        <p14:creationId xmlns:p14="http://schemas.microsoft.com/office/powerpoint/2010/main" val="1781720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9E33E3-748B-D88D-4150-41CF5F128064}"/>
              </a:ext>
            </a:extLst>
          </p:cNvPr>
          <p:cNvSpPr>
            <a:spLocks noGrp="1"/>
          </p:cNvSpPr>
          <p:nvPr>
            <p:ph idx="1"/>
          </p:nvPr>
        </p:nvSpPr>
        <p:spPr>
          <a:xfrm>
            <a:off x="217998" y="1546764"/>
            <a:ext cx="11748716" cy="5005111"/>
          </a:xfrm>
        </p:spPr>
        <p:txBody>
          <a:bodyPr>
            <a:noAutofit/>
          </a:bodyPr>
          <a:lstStyle/>
          <a:p>
            <a:pPr marL="0" lvl="0" indent="0" algn="just">
              <a:spcBef>
                <a:spcPts val="600"/>
              </a:spcBef>
              <a:spcAft>
                <a:spcPts val="600"/>
              </a:spcAft>
              <a:buSzPts val="1200"/>
              <a:buNone/>
            </a:pPr>
            <a:r>
              <a:rPr lang="fr-CA" sz="2400" b="1" u="none" strike="noStrike" dirty="0">
                <a:effectLst/>
                <a:ea typeface="Calibri" panose="020F0502020204030204" pitchFamily="34" charset="0"/>
                <a:cs typeface="Times New Roman (Corps CS)"/>
              </a:rPr>
              <a:t>OUTIL 6. Exemple 3 de méthode d’identification des enjeux : structuration des ODD en enjeux et impacts potentiels</a:t>
            </a:r>
          </a:p>
          <a:p>
            <a:r>
              <a:rPr lang="fr-CA" sz="2400" dirty="0">
                <a:effectLst/>
                <a:ea typeface="Times New Roman" panose="02020603050405020304" pitchFamily="18" charset="0"/>
              </a:rPr>
              <a:t>Les 17 ODD, définis par les Nations Unies, forment une concrétisation largement acceptée du concept de développement durable. Leur mise en œuvre dans les faits suppose l’implication des acteurs publics et privés, incluant ceux de la société civile, dans leurs domaines d’intervention respectifs. Les processus d’ÉE contribuent à l’atteinte de ces ODD en apportant un éclairage sur les enjeux environnementaux, sociaux et économiques du projet envisagé, par la production d’informations précises et structurées sur leurs conséquences.</a:t>
            </a:r>
          </a:p>
          <a:p>
            <a:r>
              <a:rPr lang="fr-CA" sz="2400" dirty="0">
                <a:effectLst/>
                <a:ea typeface="Times New Roman" panose="02020603050405020304" pitchFamily="18" charset="0"/>
              </a:rPr>
              <a:t>Selon les priorités du pays ou de la région, une sélection peut être faite parmi ces ODD afin de retenir les plus pertinents. Les ODD retenus doivent être clairement expliqués en précisant les cibles et en établissant le lien avec les activités du projet et les caractéristiques de la zone d’intervention. </a:t>
            </a:r>
            <a:r>
              <a:rPr lang="fr-CA" sz="2400" dirty="0">
                <a:effectLst/>
                <a:ea typeface="Calibri" panose="020F0502020204030204" pitchFamily="34" charset="0"/>
              </a:rPr>
              <a:t>Dans tous les cas, il convient de noter que l’arbitrage entre les différents ODD peut être complexe</a:t>
            </a:r>
            <a:r>
              <a:rPr lang="fr-CA" sz="2400" dirty="0">
                <a:effectLst/>
              </a:rPr>
              <a:t> </a:t>
            </a:r>
            <a:endParaRPr lang="fr-CA" sz="2400" dirty="0"/>
          </a:p>
        </p:txBody>
      </p:sp>
      <p:sp>
        <p:nvSpPr>
          <p:cNvPr id="5" name="Titre 4">
            <a:extLst>
              <a:ext uri="{FF2B5EF4-FFF2-40B4-BE49-F238E27FC236}">
                <a16:creationId xmlns:a16="http://schemas.microsoft.com/office/drawing/2014/main" id="{5D6D8EC9-AF6C-2D74-964E-61CADFA32479}"/>
              </a:ext>
            </a:extLst>
          </p:cNvPr>
          <p:cNvSpPr>
            <a:spLocks noGrp="1"/>
          </p:cNvSpPr>
          <p:nvPr>
            <p:ph type="title"/>
          </p:nvPr>
        </p:nvSpPr>
        <p:spPr>
          <a:xfrm>
            <a:off x="0" y="1"/>
            <a:ext cx="12127424" cy="1294108"/>
          </a:xfrm>
        </p:spPr>
        <p:txBody>
          <a:bodyPr>
            <a:normAutofit fontScale="90000"/>
          </a:bodyPr>
          <a:lstStyle/>
          <a:p>
            <a:pPr algn="ctr"/>
            <a:r>
              <a:rPr lang="fr-CA" dirty="0"/>
              <a:t>1.4 Exemples de méthodes d’identification et de formulation des enjeux</a:t>
            </a:r>
            <a:endParaRPr lang="fr-FR" dirty="0"/>
          </a:p>
        </p:txBody>
      </p:sp>
    </p:spTree>
    <p:extLst>
      <p:ext uri="{BB962C8B-B14F-4D97-AF65-F5344CB8AC3E}">
        <p14:creationId xmlns:p14="http://schemas.microsoft.com/office/powerpoint/2010/main" val="2553840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9E33E3-748B-D88D-4150-41CF5F128064}"/>
              </a:ext>
            </a:extLst>
          </p:cNvPr>
          <p:cNvSpPr>
            <a:spLocks noGrp="1"/>
          </p:cNvSpPr>
          <p:nvPr>
            <p:ph idx="1"/>
          </p:nvPr>
        </p:nvSpPr>
        <p:spPr>
          <a:xfrm>
            <a:off x="249804" y="1546764"/>
            <a:ext cx="11756666" cy="4758620"/>
          </a:xfrm>
        </p:spPr>
        <p:txBody>
          <a:bodyPr>
            <a:normAutofit/>
          </a:bodyPr>
          <a:lstStyle/>
          <a:p>
            <a:pPr marL="0" lvl="0" indent="0" algn="l">
              <a:spcBef>
                <a:spcPts val="600"/>
              </a:spcBef>
              <a:spcAft>
                <a:spcPts val="600"/>
              </a:spcAft>
              <a:buSzPts val="1200"/>
              <a:buNone/>
            </a:pPr>
            <a:r>
              <a:rPr lang="fr-CA" sz="2400" b="1" u="none" strike="noStrike" dirty="0">
                <a:effectLst/>
                <a:ea typeface="Calibri" panose="020F0502020204030204" pitchFamily="34" charset="0"/>
                <a:cs typeface="Times New Roman (Corps CS)"/>
              </a:rPr>
              <a:t>Support à la formulation des enjeux</a:t>
            </a:r>
          </a:p>
          <a:p>
            <a:pPr marL="0" indent="0">
              <a:buNone/>
            </a:pPr>
            <a:r>
              <a:rPr lang="fr-CA" sz="2400" b="1" dirty="0">
                <a:effectLst/>
                <a:ea typeface="Times New Roman" panose="02020603050405020304" pitchFamily="18" charset="0"/>
              </a:rPr>
              <a:t>Pour formuler judicieusement les enjeux, il faut avoir trois points à l’esprit :</a:t>
            </a:r>
            <a:endParaRPr lang="fr-CA" sz="2400" dirty="0">
              <a:effectLst/>
              <a:ea typeface="Times New Roman" panose="02020603050405020304" pitchFamily="18" charset="0"/>
            </a:endParaRPr>
          </a:p>
          <a:p>
            <a:pPr marL="0" indent="0">
              <a:buNone/>
            </a:pPr>
            <a:r>
              <a:rPr lang="fr-CA" sz="2400" dirty="0">
                <a:effectLst/>
                <a:ea typeface="Times New Roman" panose="02020603050405020304" pitchFamily="18" charset="0"/>
              </a:rPr>
              <a:t>1) Tout enjeu est celui d’une action (réussite, échec, abstention). Au besoin clarifiez de quelle action vous voulez exposer les enjeux. Méfiez-vous des idées trop générales qui décrivent avant tout un contexte.</a:t>
            </a:r>
          </a:p>
          <a:p>
            <a:pPr marL="0" indent="0">
              <a:buNone/>
            </a:pPr>
            <a:r>
              <a:rPr lang="fr-CA" sz="2400" dirty="0">
                <a:effectLst/>
                <a:ea typeface="Times New Roman" panose="02020603050405020304" pitchFamily="18" charset="0"/>
              </a:rPr>
              <a:t>2) Il indique l’importance de l’action ou de l’objectif poursuivi. Posez la question « Pourquoi est-ce important? ». Rappelez-vous la définition : ce qui est à perdre ou à gagner.</a:t>
            </a:r>
          </a:p>
          <a:p>
            <a:pPr marL="0" indent="0">
              <a:buNone/>
            </a:pPr>
            <a:r>
              <a:rPr lang="fr-CA" sz="2400" dirty="0">
                <a:effectLst/>
                <a:ea typeface="Times New Roman" panose="02020603050405020304" pitchFamily="18" charset="0"/>
              </a:rPr>
              <a:t>3) Il s’inscrit dans une chaîne de causes et de conséquences. Situez votre analyse au bon niveau, pour dégager les enjeux qui auront du sens pour les acteurs, incluant les parties prenantes : ceux qui les concernent directement.</a:t>
            </a:r>
          </a:p>
          <a:p>
            <a:pPr marL="0" indent="0">
              <a:buNone/>
            </a:pPr>
            <a:r>
              <a:rPr lang="fr-CA" sz="2400" dirty="0">
                <a:effectLst/>
                <a:ea typeface="Times New Roman" panose="02020603050405020304" pitchFamily="18" charset="0"/>
              </a:rPr>
              <a:t>Un enjeu s’emploie avec le substantif (ex. : la perte de revenus des agriculteurs).</a:t>
            </a:r>
          </a:p>
        </p:txBody>
      </p:sp>
      <p:sp>
        <p:nvSpPr>
          <p:cNvPr id="5" name="Titre 4">
            <a:extLst>
              <a:ext uri="{FF2B5EF4-FFF2-40B4-BE49-F238E27FC236}">
                <a16:creationId xmlns:a16="http://schemas.microsoft.com/office/drawing/2014/main" id="{5D6D8EC9-AF6C-2D74-964E-61CADFA32479}"/>
              </a:ext>
            </a:extLst>
          </p:cNvPr>
          <p:cNvSpPr>
            <a:spLocks noGrp="1"/>
          </p:cNvSpPr>
          <p:nvPr>
            <p:ph type="title"/>
          </p:nvPr>
        </p:nvSpPr>
        <p:spPr>
          <a:xfrm>
            <a:off x="0" y="1"/>
            <a:ext cx="12127424" cy="1294108"/>
          </a:xfrm>
        </p:spPr>
        <p:txBody>
          <a:bodyPr>
            <a:normAutofit fontScale="90000"/>
          </a:bodyPr>
          <a:lstStyle/>
          <a:p>
            <a:pPr algn="ctr"/>
            <a:r>
              <a:rPr lang="fr-CA" dirty="0"/>
              <a:t>1.4 Exemples de méthodes d’identification et de formulation des enjeux</a:t>
            </a:r>
            <a:endParaRPr lang="fr-FR" dirty="0"/>
          </a:p>
        </p:txBody>
      </p:sp>
    </p:spTree>
    <p:extLst>
      <p:ext uri="{BB962C8B-B14F-4D97-AF65-F5344CB8AC3E}">
        <p14:creationId xmlns:p14="http://schemas.microsoft.com/office/powerpoint/2010/main" val="1667390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E9E33E3-748B-D88D-4150-41CF5F128064}"/>
              </a:ext>
            </a:extLst>
          </p:cNvPr>
          <p:cNvSpPr>
            <a:spLocks noGrp="1"/>
          </p:cNvSpPr>
          <p:nvPr>
            <p:ph idx="1"/>
          </p:nvPr>
        </p:nvSpPr>
        <p:spPr>
          <a:xfrm>
            <a:off x="249804" y="1546764"/>
            <a:ext cx="11756666" cy="4758620"/>
          </a:xfrm>
        </p:spPr>
        <p:txBody>
          <a:bodyPr>
            <a:normAutofit/>
          </a:bodyPr>
          <a:lstStyle/>
          <a:p>
            <a:pPr marL="0" lvl="0" indent="0" algn="l">
              <a:spcBef>
                <a:spcPts val="600"/>
              </a:spcBef>
              <a:spcAft>
                <a:spcPts val="600"/>
              </a:spcAft>
              <a:buSzPts val="1200"/>
              <a:buNone/>
            </a:pPr>
            <a:r>
              <a:rPr lang="fr-CA" sz="2400" b="1" u="none" strike="noStrike" dirty="0">
                <a:effectLst/>
                <a:ea typeface="Calibri" panose="020F0502020204030204" pitchFamily="34" charset="0"/>
                <a:cs typeface="Times New Roman (Corps CS)"/>
              </a:rPr>
              <a:t>Support à la formulation des enjeux</a:t>
            </a:r>
          </a:p>
          <a:p>
            <a:pPr marL="0" indent="0">
              <a:buNone/>
            </a:pPr>
            <a:r>
              <a:rPr lang="fr-CA" sz="2400" b="1" dirty="0">
                <a:effectLst/>
                <a:ea typeface="Times New Roman" panose="02020603050405020304" pitchFamily="18" charset="0"/>
              </a:rPr>
              <a:t>Exemples de qualificatifs pour exprimer des enjeux</a:t>
            </a:r>
            <a:endParaRPr lang="fr-CA" sz="2400" dirty="0">
              <a:effectLst/>
              <a:ea typeface="Times New Roman" panose="02020603050405020304" pitchFamily="18" charset="0"/>
            </a:endParaRPr>
          </a:p>
          <a:p>
            <a:pPr lvl="0">
              <a:spcBef>
                <a:spcPts val="600"/>
              </a:spcBef>
              <a:spcAft>
                <a:spcPts val="600"/>
              </a:spcAft>
            </a:pPr>
            <a:r>
              <a:rPr lang="fr-CA" sz="2400" dirty="0">
                <a:effectLst/>
                <a:ea typeface="Times New Roman" panose="02020603050405020304" pitchFamily="18" charset="0"/>
              </a:rPr>
              <a:t>Sensibilisation, Facilitation, Implication, Incitation, Accompagnement, Coordination, Animation, Veille ;</a:t>
            </a:r>
          </a:p>
          <a:p>
            <a:pPr lvl="0">
              <a:spcBef>
                <a:spcPts val="600"/>
              </a:spcBef>
              <a:spcAft>
                <a:spcPts val="600"/>
              </a:spcAft>
            </a:pPr>
            <a:r>
              <a:rPr lang="fr-CA" sz="2400" dirty="0">
                <a:effectLst/>
                <a:ea typeface="Times New Roman" panose="02020603050405020304" pitchFamily="18" charset="0"/>
              </a:rPr>
              <a:t>Soutien, Appui, Formation, Mise en œuvre / en place ;</a:t>
            </a:r>
          </a:p>
          <a:p>
            <a:pPr lvl="0">
              <a:spcBef>
                <a:spcPts val="600"/>
              </a:spcBef>
              <a:spcAft>
                <a:spcPts val="600"/>
              </a:spcAft>
            </a:pPr>
            <a:r>
              <a:rPr lang="fr-CA" sz="2400" dirty="0">
                <a:effectLst/>
                <a:ea typeface="Times New Roman" panose="02020603050405020304" pitchFamily="18" charset="0"/>
              </a:rPr>
              <a:t>Renforcement, Amélioration, Favorisation, Aménagement, Développement, Montée en puissance ;</a:t>
            </a:r>
          </a:p>
          <a:p>
            <a:pPr lvl="0">
              <a:spcBef>
                <a:spcPts val="600"/>
              </a:spcBef>
              <a:spcAft>
                <a:spcPts val="600"/>
              </a:spcAft>
            </a:pPr>
            <a:r>
              <a:rPr lang="fr-CA" sz="2400" dirty="0">
                <a:effectLst/>
                <a:ea typeface="Times New Roman" panose="02020603050405020304" pitchFamily="18" charset="0"/>
              </a:rPr>
              <a:t>Gestion, Maîtrise, Création, Intégration, Mise en cohérence, Anticipation ;</a:t>
            </a:r>
          </a:p>
          <a:p>
            <a:pPr lvl="0">
              <a:spcBef>
                <a:spcPts val="600"/>
              </a:spcBef>
              <a:spcAft>
                <a:spcPts val="600"/>
              </a:spcAft>
            </a:pPr>
            <a:r>
              <a:rPr lang="fr-CA" sz="2400" dirty="0">
                <a:effectLst/>
                <a:ea typeface="Times New Roman" panose="02020603050405020304" pitchFamily="18" charset="0"/>
              </a:rPr>
              <a:t>Optimisation, Limitation, Réduction, Lutte contre, Maintien, Pérennisation ;</a:t>
            </a:r>
          </a:p>
          <a:p>
            <a:r>
              <a:rPr lang="fr-CA" sz="2400" dirty="0">
                <a:effectLst/>
                <a:ea typeface="Times New Roman" panose="02020603050405020304" pitchFamily="18" charset="0"/>
              </a:rPr>
              <a:t>Préservation, Conservation, Protection, Restauration, Reconquête...</a:t>
            </a:r>
            <a:r>
              <a:rPr lang="fr-CA" sz="2400" dirty="0">
                <a:effectLst/>
              </a:rPr>
              <a:t> </a:t>
            </a:r>
            <a:endParaRPr lang="fr-CA" sz="2400" dirty="0"/>
          </a:p>
        </p:txBody>
      </p:sp>
      <p:sp>
        <p:nvSpPr>
          <p:cNvPr id="5" name="Titre 4">
            <a:extLst>
              <a:ext uri="{FF2B5EF4-FFF2-40B4-BE49-F238E27FC236}">
                <a16:creationId xmlns:a16="http://schemas.microsoft.com/office/drawing/2014/main" id="{5D6D8EC9-AF6C-2D74-964E-61CADFA32479}"/>
              </a:ext>
            </a:extLst>
          </p:cNvPr>
          <p:cNvSpPr>
            <a:spLocks noGrp="1"/>
          </p:cNvSpPr>
          <p:nvPr>
            <p:ph type="title"/>
          </p:nvPr>
        </p:nvSpPr>
        <p:spPr>
          <a:xfrm>
            <a:off x="0" y="1"/>
            <a:ext cx="12127424" cy="1294108"/>
          </a:xfrm>
        </p:spPr>
        <p:txBody>
          <a:bodyPr>
            <a:normAutofit fontScale="90000"/>
          </a:bodyPr>
          <a:lstStyle/>
          <a:p>
            <a:pPr algn="ctr"/>
            <a:r>
              <a:rPr lang="fr-CA" dirty="0"/>
              <a:t>1.4 Exemples de méthodes d’identification et de formulation des enjeux</a:t>
            </a:r>
            <a:endParaRPr lang="fr-FR" dirty="0"/>
          </a:p>
        </p:txBody>
      </p:sp>
    </p:spTree>
    <p:extLst>
      <p:ext uri="{BB962C8B-B14F-4D97-AF65-F5344CB8AC3E}">
        <p14:creationId xmlns:p14="http://schemas.microsoft.com/office/powerpoint/2010/main" val="2126360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4">
            <a:extLst>
              <a:ext uri="{FF2B5EF4-FFF2-40B4-BE49-F238E27FC236}">
                <a16:creationId xmlns:a16="http://schemas.microsoft.com/office/drawing/2014/main" id="{60CB7BB6-308F-5DE0-F2B2-BCFF77F05D6C}"/>
              </a:ext>
            </a:extLst>
          </p:cNvPr>
          <p:cNvSpPr>
            <a:spLocks noGrp="1"/>
          </p:cNvSpPr>
          <p:nvPr>
            <p:ph type="title"/>
          </p:nvPr>
        </p:nvSpPr>
        <p:spPr>
          <a:xfrm>
            <a:off x="0" y="1"/>
            <a:ext cx="12127424" cy="1294108"/>
          </a:xfrm>
        </p:spPr>
        <p:txBody>
          <a:bodyPr>
            <a:normAutofit/>
          </a:bodyPr>
          <a:lstStyle/>
          <a:p>
            <a:pPr algn="ctr"/>
            <a:r>
              <a:rPr lang="fr-CA" sz="4000" dirty="0"/>
              <a:t>1.5 Identification et formulation des enjeux projet Autoroute Notre-Dame. OUTIL 8. Effets</a:t>
            </a:r>
            <a:endParaRPr lang="fr-FR" sz="4000" dirty="0"/>
          </a:p>
        </p:txBody>
      </p:sp>
      <p:pic>
        <p:nvPicPr>
          <p:cNvPr id="8" name="Image 7">
            <a:extLst>
              <a:ext uri="{FF2B5EF4-FFF2-40B4-BE49-F238E27FC236}">
                <a16:creationId xmlns:a16="http://schemas.microsoft.com/office/drawing/2014/main" id="{348D8231-9D13-2EA0-615D-B97E06D62D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181" y="1512128"/>
            <a:ext cx="9069732" cy="4682837"/>
          </a:xfrm>
          <a:prstGeom prst="rect">
            <a:avLst/>
          </a:prstGeom>
        </p:spPr>
      </p:pic>
    </p:spTree>
    <p:extLst>
      <p:ext uri="{BB962C8B-B14F-4D97-AF65-F5344CB8AC3E}">
        <p14:creationId xmlns:p14="http://schemas.microsoft.com/office/powerpoint/2010/main" val="659619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4">
            <a:extLst>
              <a:ext uri="{FF2B5EF4-FFF2-40B4-BE49-F238E27FC236}">
                <a16:creationId xmlns:a16="http://schemas.microsoft.com/office/drawing/2014/main" id="{60CB7BB6-308F-5DE0-F2B2-BCFF77F05D6C}"/>
              </a:ext>
            </a:extLst>
          </p:cNvPr>
          <p:cNvSpPr>
            <a:spLocks noGrp="1"/>
          </p:cNvSpPr>
          <p:nvPr>
            <p:ph type="title"/>
          </p:nvPr>
        </p:nvSpPr>
        <p:spPr>
          <a:xfrm>
            <a:off x="0" y="1"/>
            <a:ext cx="12127424" cy="1294108"/>
          </a:xfrm>
        </p:spPr>
        <p:txBody>
          <a:bodyPr>
            <a:normAutofit/>
          </a:bodyPr>
          <a:lstStyle/>
          <a:p>
            <a:pPr algn="ctr"/>
            <a:r>
              <a:rPr lang="fr-CA" sz="4000" dirty="0"/>
              <a:t>1.5 Identification et formulation des enjeux projet Autoroute Notre-Dame. OUTIL 8. Effets</a:t>
            </a:r>
            <a:endParaRPr lang="fr-FR" sz="4000" dirty="0"/>
          </a:p>
        </p:txBody>
      </p:sp>
      <p:pic>
        <p:nvPicPr>
          <p:cNvPr id="4" name="Image 3">
            <a:extLst>
              <a:ext uri="{FF2B5EF4-FFF2-40B4-BE49-F238E27FC236}">
                <a16:creationId xmlns:a16="http://schemas.microsoft.com/office/drawing/2014/main" id="{B7AAB71B-3242-2956-6DE0-E3061A4511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1053" y="1369114"/>
            <a:ext cx="8589893" cy="5213519"/>
          </a:xfrm>
          <a:prstGeom prst="rect">
            <a:avLst/>
          </a:prstGeom>
        </p:spPr>
      </p:pic>
    </p:spTree>
    <p:extLst>
      <p:ext uri="{BB962C8B-B14F-4D97-AF65-F5344CB8AC3E}">
        <p14:creationId xmlns:p14="http://schemas.microsoft.com/office/powerpoint/2010/main" val="530461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4">
            <a:extLst>
              <a:ext uri="{FF2B5EF4-FFF2-40B4-BE49-F238E27FC236}">
                <a16:creationId xmlns:a16="http://schemas.microsoft.com/office/drawing/2014/main" id="{60CB7BB6-308F-5DE0-F2B2-BCFF77F05D6C}"/>
              </a:ext>
            </a:extLst>
          </p:cNvPr>
          <p:cNvSpPr>
            <a:spLocks noGrp="1"/>
          </p:cNvSpPr>
          <p:nvPr>
            <p:ph type="title"/>
          </p:nvPr>
        </p:nvSpPr>
        <p:spPr>
          <a:xfrm>
            <a:off x="0" y="1"/>
            <a:ext cx="12127424" cy="1294108"/>
          </a:xfrm>
        </p:spPr>
        <p:txBody>
          <a:bodyPr>
            <a:normAutofit/>
          </a:bodyPr>
          <a:lstStyle/>
          <a:p>
            <a:pPr algn="ctr"/>
            <a:r>
              <a:rPr lang="fr-CA" sz="4000" dirty="0"/>
              <a:t>1.5 Identification et formulation des enjeux projet Autoroute Notre-Dame. OUTIL 9. Enjeux</a:t>
            </a:r>
            <a:endParaRPr lang="fr-FR" sz="4000" dirty="0"/>
          </a:p>
        </p:txBody>
      </p:sp>
      <p:pic>
        <p:nvPicPr>
          <p:cNvPr id="4" name="Image 3">
            <a:extLst>
              <a:ext uri="{FF2B5EF4-FFF2-40B4-BE49-F238E27FC236}">
                <a16:creationId xmlns:a16="http://schemas.microsoft.com/office/drawing/2014/main" id="{0A115404-687A-3DD9-A589-90B0C5D05E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267" y="1382035"/>
            <a:ext cx="9708120" cy="4891543"/>
          </a:xfrm>
          <a:prstGeom prst="rect">
            <a:avLst/>
          </a:prstGeom>
        </p:spPr>
      </p:pic>
    </p:spTree>
    <p:extLst>
      <p:ext uri="{BB962C8B-B14F-4D97-AF65-F5344CB8AC3E}">
        <p14:creationId xmlns:p14="http://schemas.microsoft.com/office/powerpoint/2010/main" val="2803659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4">
            <a:extLst>
              <a:ext uri="{FF2B5EF4-FFF2-40B4-BE49-F238E27FC236}">
                <a16:creationId xmlns:a16="http://schemas.microsoft.com/office/drawing/2014/main" id="{60CB7BB6-308F-5DE0-F2B2-BCFF77F05D6C}"/>
              </a:ext>
            </a:extLst>
          </p:cNvPr>
          <p:cNvSpPr>
            <a:spLocks noGrp="1"/>
          </p:cNvSpPr>
          <p:nvPr>
            <p:ph type="title"/>
          </p:nvPr>
        </p:nvSpPr>
        <p:spPr>
          <a:xfrm>
            <a:off x="0" y="1"/>
            <a:ext cx="12127424" cy="1294108"/>
          </a:xfrm>
        </p:spPr>
        <p:txBody>
          <a:bodyPr>
            <a:normAutofit/>
          </a:bodyPr>
          <a:lstStyle/>
          <a:p>
            <a:pPr algn="ctr"/>
            <a:r>
              <a:rPr lang="fr-CA" sz="4000" dirty="0"/>
              <a:t>1.5 Identification et formulation des enjeux projet Autoroute Notre-Dame. OUTIL 9. Enjeux</a:t>
            </a:r>
            <a:endParaRPr lang="fr-FR" sz="4000" dirty="0"/>
          </a:p>
        </p:txBody>
      </p:sp>
      <p:pic>
        <p:nvPicPr>
          <p:cNvPr id="4" name="Image 3">
            <a:extLst>
              <a:ext uri="{FF2B5EF4-FFF2-40B4-BE49-F238E27FC236}">
                <a16:creationId xmlns:a16="http://schemas.microsoft.com/office/drawing/2014/main" id="{46C05202-02AF-7A28-C023-4728D862AD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4969" y="1292155"/>
            <a:ext cx="8512699" cy="5172478"/>
          </a:xfrm>
          <a:prstGeom prst="rect">
            <a:avLst/>
          </a:prstGeom>
        </p:spPr>
      </p:pic>
    </p:spTree>
    <p:extLst>
      <p:ext uri="{BB962C8B-B14F-4D97-AF65-F5344CB8AC3E}">
        <p14:creationId xmlns:p14="http://schemas.microsoft.com/office/powerpoint/2010/main" val="376186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07EB61-6DD3-906B-C00C-54B18597FB2F}"/>
              </a:ext>
            </a:extLst>
          </p:cNvPr>
          <p:cNvSpPr>
            <a:spLocks noGrp="1"/>
          </p:cNvSpPr>
          <p:nvPr>
            <p:ph type="title"/>
          </p:nvPr>
        </p:nvSpPr>
        <p:spPr/>
        <p:txBody>
          <a:bodyPr/>
          <a:lstStyle/>
          <a:p>
            <a:r>
              <a:rPr lang="fr-CA" b="1" dirty="0"/>
              <a:t>Plan de présentation</a:t>
            </a:r>
          </a:p>
        </p:txBody>
      </p:sp>
      <p:sp>
        <p:nvSpPr>
          <p:cNvPr id="3" name="Espace réservé du contenu 2">
            <a:extLst>
              <a:ext uri="{FF2B5EF4-FFF2-40B4-BE49-F238E27FC236}">
                <a16:creationId xmlns:a16="http://schemas.microsoft.com/office/drawing/2014/main" id="{80BA53DA-2116-5F45-5B6C-0EA01EFFD907}"/>
              </a:ext>
            </a:extLst>
          </p:cNvPr>
          <p:cNvSpPr>
            <a:spLocks noGrp="1"/>
          </p:cNvSpPr>
          <p:nvPr>
            <p:ph idx="1"/>
          </p:nvPr>
        </p:nvSpPr>
        <p:spPr>
          <a:xfrm>
            <a:off x="838200" y="1690688"/>
            <a:ext cx="10515600" cy="4351338"/>
          </a:xfrm>
        </p:spPr>
        <p:txBody>
          <a:bodyPr>
            <a:normAutofit lnSpcReduction="10000"/>
          </a:bodyPr>
          <a:lstStyle/>
          <a:p>
            <a:pPr marL="742950" indent="-742950">
              <a:spcBef>
                <a:spcPts val="0"/>
              </a:spcBef>
              <a:spcAft>
                <a:spcPts val="600"/>
              </a:spcAft>
              <a:buFont typeface="+mj-lt"/>
              <a:buAutoNum type="arabicPeriod"/>
            </a:pPr>
            <a:r>
              <a:rPr lang="fr-CA" dirty="0"/>
              <a:t>Exercice 1: identifier et formuler les enjeux</a:t>
            </a:r>
          </a:p>
          <a:p>
            <a:pPr marL="914400" lvl="1" indent="-457200">
              <a:lnSpc>
                <a:spcPct val="80000"/>
              </a:lnSpc>
              <a:spcBef>
                <a:spcPts val="600"/>
              </a:spcBef>
              <a:spcAft>
                <a:spcPts val="600"/>
              </a:spcAft>
              <a:buFont typeface="+mj-lt"/>
              <a:buAutoNum type="arabicPeriod"/>
            </a:pPr>
            <a:r>
              <a:rPr lang="fr-CA" dirty="0"/>
              <a:t>Cheminent</a:t>
            </a:r>
          </a:p>
          <a:p>
            <a:pPr marL="914400" lvl="1" indent="-457200">
              <a:lnSpc>
                <a:spcPct val="80000"/>
              </a:lnSpc>
              <a:spcBef>
                <a:spcPts val="600"/>
              </a:spcBef>
              <a:spcAft>
                <a:spcPts val="600"/>
              </a:spcAft>
              <a:buFont typeface="+mj-lt"/>
              <a:buAutoNum type="arabicPeriod"/>
            </a:pPr>
            <a:r>
              <a:rPr lang="fr-CA" dirty="0"/>
              <a:t>Que veut-on dire par enjeu?</a:t>
            </a:r>
          </a:p>
          <a:p>
            <a:pPr marL="914400" lvl="1" indent="-457200">
              <a:lnSpc>
                <a:spcPct val="80000"/>
              </a:lnSpc>
              <a:spcBef>
                <a:spcPts val="0"/>
              </a:spcBef>
              <a:spcAft>
                <a:spcPts val="600"/>
              </a:spcAft>
              <a:buFont typeface="+mj-lt"/>
              <a:buAutoNum type="arabicPeriod"/>
            </a:pPr>
            <a:r>
              <a:rPr lang="fr-CA" dirty="0"/>
              <a:t>Acteurs</a:t>
            </a:r>
          </a:p>
          <a:p>
            <a:pPr marL="914400" lvl="1" indent="-457200">
              <a:lnSpc>
                <a:spcPct val="80000"/>
              </a:lnSpc>
              <a:spcBef>
                <a:spcPts val="0"/>
              </a:spcBef>
              <a:spcAft>
                <a:spcPts val="600"/>
              </a:spcAft>
              <a:buFont typeface="+mj-lt"/>
              <a:buAutoNum type="arabicPeriod"/>
            </a:pPr>
            <a:r>
              <a:rPr lang="fr-CA" dirty="0"/>
              <a:t>Exemples de méthodes d’identification et de formulation des enjeux</a:t>
            </a:r>
          </a:p>
          <a:p>
            <a:pPr marL="914400" lvl="1" indent="-457200">
              <a:lnSpc>
                <a:spcPct val="80000"/>
              </a:lnSpc>
              <a:spcBef>
                <a:spcPts val="0"/>
              </a:spcBef>
              <a:spcAft>
                <a:spcPts val="600"/>
              </a:spcAft>
              <a:buFont typeface="+mj-lt"/>
              <a:buAutoNum type="arabicPeriod"/>
            </a:pPr>
            <a:r>
              <a:rPr lang="fr-CA" dirty="0"/>
              <a:t>Identification et formulation des enjeux projet Autoroute Notre-Dame</a:t>
            </a:r>
            <a:endParaRPr lang="fr-CA" sz="2800" dirty="0"/>
          </a:p>
          <a:p>
            <a:pPr marL="742950" indent="-742950">
              <a:lnSpc>
                <a:spcPct val="80000"/>
              </a:lnSpc>
              <a:spcAft>
                <a:spcPts val="600"/>
              </a:spcAft>
              <a:buFont typeface="+mj-lt"/>
              <a:buAutoNum type="arabicPeriod"/>
            </a:pPr>
            <a:r>
              <a:rPr lang="fr-CA" dirty="0"/>
              <a:t>Exercice 2: analyser les scénarios en fonction des enjeux soulevés</a:t>
            </a:r>
          </a:p>
          <a:p>
            <a:pPr marL="914400" lvl="1" indent="-457200">
              <a:lnSpc>
                <a:spcPct val="80000"/>
              </a:lnSpc>
              <a:spcBef>
                <a:spcPts val="600"/>
              </a:spcBef>
              <a:spcAft>
                <a:spcPts val="600"/>
              </a:spcAft>
              <a:buFont typeface="+mj-lt"/>
              <a:buAutoNum type="arabicPeriod"/>
            </a:pPr>
            <a:r>
              <a:rPr lang="fr-CA" dirty="0"/>
              <a:t>Cheminement</a:t>
            </a:r>
          </a:p>
          <a:p>
            <a:pPr marL="914400" lvl="1" indent="-457200">
              <a:lnSpc>
                <a:spcPct val="80000"/>
              </a:lnSpc>
              <a:spcBef>
                <a:spcPts val="600"/>
              </a:spcBef>
              <a:spcAft>
                <a:spcPts val="600"/>
              </a:spcAft>
              <a:buFont typeface="+mj-lt"/>
              <a:buAutoNum type="arabicPeriod"/>
            </a:pPr>
            <a:r>
              <a:rPr lang="fr-CA" dirty="0"/>
              <a:t>Scénarios</a:t>
            </a:r>
          </a:p>
          <a:p>
            <a:pPr marL="914400" lvl="1" indent="-457200">
              <a:lnSpc>
                <a:spcPct val="80000"/>
              </a:lnSpc>
              <a:spcBef>
                <a:spcPts val="0"/>
              </a:spcBef>
              <a:spcAft>
                <a:spcPts val="600"/>
              </a:spcAft>
              <a:buFont typeface="+mj-lt"/>
              <a:buAutoNum type="arabicPeriod"/>
            </a:pPr>
            <a:r>
              <a:rPr lang="fr-CA" dirty="0"/>
              <a:t>Impacts et descripteurs</a:t>
            </a:r>
          </a:p>
          <a:p>
            <a:pPr marL="914400" lvl="1" indent="-457200">
              <a:lnSpc>
                <a:spcPct val="80000"/>
              </a:lnSpc>
              <a:spcBef>
                <a:spcPts val="0"/>
              </a:spcBef>
              <a:spcAft>
                <a:spcPts val="600"/>
              </a:spcAft>
              <a:buFont typeface="+mj-lt"/>
              <a:buAutoNum type="arabicPeriod"/>
            </a:pPr>
            <a:r>
              <a:rPr lang="fr-CA" dirty="0"/>
              <a:t>Évaluation des impacts et synthèse</a:t>
            </a:r>
          </a:p>
          <a:p>
            <a:pPr lvl="1"/>
            <a:endParaRPr lang="fr-CA" dirty="0"/>
          </a:p>
        </p:txBody>
      </p:sp>
    </p:spTree>
    <p:extLst>
      <p:ext uri="{BB962C8B-B14F-4D97-AF65-F5344CB8AC3E}">
        <p14:creationId xmlns:p14="http://schemas.microsoft.com/office/powerpoint/2010/main" val="1748683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B34684-74CE-6A90-BAA7-EF9AD63EF8E0}"/>
              </a:ext>
            </a:extLst>
          </p:cNvPr>
          <p:cNvSpPr>
            <a:spLocks noGrp="1"/>
          </p:cNvSpPr>
          <p:nvPr>
            <p:ph type="title"/>
          </p:nvPr>
        </p:nvSpPr>
        <p:spPr/>
        <p:txBody>
          <a:bodyPr>
            <a:normAutofit/>
          </a:bodyPr>
          <a:lstStyle/>
          <a:p>
            <a:r>
              <a:rPr lang="fr-CA" b="1" dirty="0"/>
              <a:t>2. Exercice 2: analyser les scénarios en fonction des enjeux soulevés</a:t>
            </a:r>
            <a:endParaRPr lang="fr-FR" b="1" dirty="0"/>
          </a:p>
        </p:txBody>
      </p:sp>
      <p:sp>
        <p:nvSpPr>
          <p:cNvPr id="3" name="Espace réservé du texte 2">
            <a:extLst>
              <a:ext uri="{FF2B5EF4-FFF2-40B4-BE49-F238E27FC236}">
                <a16:creationId xmlns:a16="http://schemas.microsoft.com/office/drawing/2014/main" id="{16EC7A31-FCBA-B61D-727F-83F4F1B78DC8}"/>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96482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5461" y="1063034"/>
            <a:ext cx="11255735" cy="5293315"/>
          </a:xfrm>
        </p:spPr>
        <p:txBody>
          <a:bodyPr>
            <a:noAutofit/>
          </a:bodyPr>
          <a:lstStyle/>
          <a:p>
            <a:pPr marL="342900" lvl="0" indent="-342900">
              <a:lnSpc>
                <a:spcPct val="107000"/>
              </a:lnSpc>
              <a:spcAft>
                <a:spcPts val="800"/>
              </a:spcAft>
              <a:buFont typeface="Symbol" pitchFamily="2" charset="2"/>
              <a:buChar char=""/>
            </a:pPr>
            <a:r>
              <a:rPr lang="fr-CA" dirty="0">
                <a:ea typeface="Times New Roman" panose="02020603050405020304" pitchFamily="18" charset="0"/>
              </a:rPr>
              <a:t>B</a:t>
            </a:r>
            <a:r>
              <a:rPr lang="fr-CA" dirty="0">
                <a:effectLst/>
                <a:ea typeface="Times New Roman" panose="02020603050405020304" pitchFamily="18" charset="0"/>
              </a:rPr>
              <a:t>ilan de 15 minutes par l’équipe d’animation, synthèse des enjeux à prendre en compte pour l’exercice 2 et discussions en groupe de 15 minutes.</a:t>
            </a:r>
          </a:p>
          <a:p>
            <a:pPr marL="342900" lvl="0" indent="-342900">
              <a:lnSpc>
                <a:spcPct val="107000"/>
              </a:lnSpc>
              <a:spcAft>
                <a:spcPts val="800"/>
              </a:spcAft>
              <a:buFont typeface="Symbol" pitchFamily="2" charset="2"/>
              <a:buChar char=""/>
            </a:pPr>
            <a:r>
              <a:rPr lang="fr-CA" dirty="0">
                <a:effectLst/>
                <a:ea typeface="Times New Roman" panose="02020603050405020304" pitchFamily="18" charset="0"/>
              </a:rPr>
              <a:t>Travail en équipe pendant 60 minutes sur l’identification des impacts pour chacun des trois scénarios (Outil 10). </a:t>
            </a:r>
          </a:p>
          <a:p>
            <a:pPr marL="342900" lvl="0" indent="-342900">
              <a:lnSpc>
                <a:spcPct val="107000"/>
              </a:lnSpc>
              <a:spcAft>
                <a:spcPts val="800"/>
              </a:spcAft>
              <a:buFont typeface="Symbol" pitchFamily="2" charset="2"/>
              <a:buChar char=""/>
            </a:pPr>
            <a:r>
              <a:rPr lang="fr-CA" dirty="0">
                <a:effectLst/>
                <a:ea typeface="Times New Roman" panose="02020603050405020304" pitchFamily="18" charset="0"/>
              </a:rPr>
              <a:t>Chaque équipe identifie un impact et son descripteur dans la grille d’identification des impacts et de choix des descripteurs pour les phases de construction ou d’exploitation (Outil 11).</a:t>
            </a:r>
          </a:p>
          <a:p>
            <a:pPr marL="342900" lvl="0" indent="-342900">
              <a:lnSpc>
                <a:spcPct val="107000"/>
              </a:lnSpc>
              <a:spcAft>
                <a:spcPts val="800"/>
              </a:spcAft>
              <a:buFont typeface="Symbol" pitchFamily="2" charset="2"/>
              <a:buChar char=""/>
            </a:pPr>
            <a:r>
              <a:rPr lang="fr-CA" dirty="0">
                <a:ea typeface="Times New Roman" panose="02020603050405020304" pitchFamily="18" charset="0"/>
              </a:rPr>
              <a:t>Elle </a:t>
            </a:r>
            <a:r>
              <a:rPr lang="fr-CA" dirty="0">
                <a:effectLst/>
                <a:ea typeface="Times New Roman" panose="02020603050405020304" pitchFamily="18" charset="0"/>
              </a:rPr>
              <a:t>évalue globalement (Fort, moyen, faible) l’impact sur lequel elle a travaillé (Outil 12).</a:t>
            </a:r>
          </a:p>
        </p:txBody>
      </p:sp>
      <p:sp>
        <p:nvSpPr>
          <p:cNvPr id="4" name="Espace réservé du numéro de diapositive 3"/>
          <p:cNvSpPr>
            <a:spLocks noGrp="1"/>
          </p:cNvSpPr>
          <p:nvPr>
            <p:ph type="sldNum" sz="quarter" idx="12"/>
          </p:nvPr>
        </p:nvSpPr>
        <p:spPr/>
        <p:txBody>
          <a:bodyPr/>
          <a:lstStyle/>
          <a:p>
            <a:fld id="{C6D55097-204C-4232-B7C1-D59C9B8F6943}" type="slidenum">
              <a:rPr lang="fr-CA" smtClean="0"/>
              <a:t>21</a:t>
            </a:fld>
            <a:endParaRPr lang="fr-CA"/>
          </a:p>
        </p:txBody>
      </p:sp>
      <p:sp>
        <p:nvSpPr>
          <p:cNvPr id="6" name="Titre 5">
            <a:extLst>
              <a:ext uri="{FF2B5EF4-FFF2-40B4-BE49-F238E27FC236}">
                <a16:creationId xmlns:a16="http://schemas.microsoft.com/office/drawing/2014/main" id="{E03DA5AC-2259-138D-689A-8773F9EBC71D}"/>
              </a:ext>
            </a:extLst>
          </p:cNvPr>
          <p:cNvSpPr>
            <a:spLocks noGrp="1"/>
          </p:cNvSpPr>
          <p:nvPr>
            <p:ph type="title"/>
          </p:nvPr>
        </p:nvSpPr>
        <p:spPr>
          <a:xfrm>
            <a:off x="-1" y="1"/>
            <a:ext cx="12119675" cy="1154624"/>
          </a:xfrm>
        </p:spPr>
        <p:txBody>
          <a:bodyPr>
            <a:normAutofit/>
          </a:bodyPr>
          <a:lstStyle/>
          <a:p>
            <a:pPr algn="ctr"/>
            <a:r>
              <a:rPr lang="fr-FR" sz="4000" dirty="0"/>
              <a:t>2.1. </a:t>
            </a:r>
            <a:r>
              <a:rPr lang="fr-CA" sz="4000" dirty="0"/>
              <a:t>Cheminement</a:t>
            </a:r>
            <a:endParaRPr lang="fr-FR" sz="4000" dirty="0"/>
          </a:p>
        </p:txBody>
      </p:sp>
    </p:spTree>
    <p:extLst>
      <p:ext uri="{BB962C8B-B14F-4D97-AF65-F5344CB8AC3E}">
        <p14:creationId xmlns:p14="http://schemas.microsoft.com/office/powerpoint/2010/main" val="2790585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5462" y="1063035"/>
            <a:ext cx="11215978" cy="5146934"/>
          </a:xfrm>
        </p:spPr>
        <p:txBody>
          <a:bodyPr>
            <a:noAutofit/>
          </a:bodyPr>
          <a:lstStyle/>
          <a:p>
            <a:pPr marL="342900" lvl="0" indent="-342900">
              <a:lnSpc>
                <a:spcPct val="107000"/>
              </a:lnSpc>
              <a:spcAft>
                <a:spcPts val="800"/>
              </a:spcAft>
              <a:buFont typeface="Symbol" pitchFamily="2" charset="2"/>
              <a:buChar char=""/>
            </a:pPr>
            <a:r>
              <a:rPr lang="fr-CA" sz="2400" dirty="0">
                <a:effectLst/>
                <a:ea typeface="Times New Roman" panose="02020603050405020304" pitchFamily="18" charset="0"/>
              </a:rPr>
              <a:t>Présentation, par l’équipe d’animation, du tableau synthèse des impacts de chacun des scénarios (5 minutes) et discussions en plénière (15 minutes).</a:t>
            </a:r>
          </a:p>
          <a:p>
            <a:pPr marL="342900" lvl="0" indent="-342900">
              <a:lnSpc>
                <a:spcPct val="107000"/>
              </a:lnSpc>
              <a:spcAft>
                <a:spcPts val="800"/>
              </a:spcAft>
              <a:buFont typeface="Symbol" pitchFamily="2" charset="2"/>
              <a:buChar char=""/>
            </a:pPr>
            <a:r>
              <a:rPr lang="fr-CA" sz="2400" dirty="0">
                <a:effectLst/>
                <a:ea typeface="Times New Roman" panose="02020603050405020304" pitchFamily="18" charset="0"/>
              </a:rPr>
              <a:t>Discussion en équipe pendant 15 minutes sur les forces, faiblesses, opportunités, contraintes et besoins d’une approche par enjeux </a:t>
            </a:r>
          </a:p>
          <a:p>
            <a:pPr marL="342900" lvl="0" indent="-342900">
              <a:lnSpc>
                <a:spcPct val="107000"/>
              </a:lnSpc>
              <a:spcAft>
                <a:spcPts val="800"/>
              </a:spcAft>
              <a:buFont typeface="Symbol" pitchFamily="2" charset="2"/>
              <a:buChar char=""/>
            </a:pPr>
            <a:r>
              <a:rPr lang="fr-CA" sz="2400" dirty="0">
                <a:effectLst/>
                <a:ea typeface="Times New Roman" panose="02020603050405020304" pitchFamily="18" charset="0"/>
              </a:rPr>
              <a:t>Chaque équipe (environ 6 équipes) délègue une personne comme porte-parole qui présente pendant 5 minutes (total 30 minutes) les forces, faiblesses, opportunités, contraintes et besoins d’une approche par enjeux.</a:t>
            </a:r>
          </a:p>
          <a:p>
            <a:pPr marL="342900" lvl="0" indent="-342900">
              <a:lnSpc>
                <a:spcPct val="107000"/>
              </a:lnSpc>
              <a:spcAft>
                <a:spcPts val="800"/>
              </a:spcAft>
              <a:buFont typeface="Symbol" pitchFamily="2" charset="2"/>
              <a:buChar char=""/>
            </a:pPr>
            <a:r>
              <a:rPr lang="fr-CA" sz="2400" dirty="0">
                <a:effectLst/>
                <a:ea typeface="Times New Roman" panose="02020603050405020304" pitchFamily="18" charset="0"/>
              </a:rPr>
              <a:t>Retour en groupe pour discussion pendant 10 minutes.</a:t>
            </a:r>
          </a:p>
        </p:txBody>
      </p:sp>
      <p:sp>
        <p:nvSpPr>
          <p:cNvPr id="4" name="Espace réservé du numéro de diapositive 3"/>
          <p:cNvSpPr>
            <a:spLocks noGrp="1"/>
          </p:cNvSpPr>
          <p:nvPr>
            <p:ph type="sldNum" sz="quarter" idx="12"/>
          </p:nvPr>
        </p:nvSpPr>
        <p:spPr/>
        <p:txBody>
          <a:bodyPr/>
          <a:lstStyle/>
          <a:p>
            <a:fld id="{C6D55097-204C-4232-B7C1-D59C9B8F6943}" type="slidenum">
              <a:rPr lang="fr-CA" smtClean="0"/>
              <a:t>22</a:t>
            </a:fld>
            <a:endParaRPr lang="fr-CA"/>
          </a:p>
        </p:txBody>
      </p:sp>
      <p:sp>
        <p:nvSpPr>
          <p:cNvPr id="6" name="Titre 5">
            <a:extLst>
              <a:ext uri="{FF2B5EF4-FFF2-40B4-BE49-F238E27FC236}">
                <a16:creationId xmlns:a16="http://schemas.microsoft.com/office/drawing/2014/main" id="{E03DA5AC-2259-138D-689A-8773F9EBC71D}"/>
              </a:ext>
            </a:extLst>
          </p:cNvPr>
          <p:cNvSpPr>
            <a:spLocks noGrp="1"/>
          </p:cNvSpPr>
          <p:nvPr>
            <p:ph type="title"/>
          </p:nvPr>
        </p:nvSpPr>
        <p:spPr>
          <a:xfrm>
            <a:off x="-1" y="1"/>
            <a:ext cx="12119675" cy="1154624"/>
          </a:xfrm>
        </p:spPr>
        <p:txBody>
          <a:bodyPr>
            <a:normAutofit/>
          </a:bodyPr>
          <a:lstStyle/>
          <a:p>
            <a:pPr algn="ctr"/>
            <a:r>
              <a:rPr lang="fr-FR" sz="4000" dirty="0"/>
              <a:t>2.1. </a:t>
            </a:r>
            <a:r>
              <a:rPr lang="fr-CA" sz="4000" dirty="0"/>
              <a:t>Cheminement</a:t>
            </a:r>
            <a:endParaRPr lang="fr-FR" sz="4000" dirty="0"/>
          </a:p>
        </p:txBody>
      </p:sp>
    </p:spTree>
    <p:extLst>
      <p:ext uri="{BB962C8B-B14F-4D97-AF65-F5344CB8AC3E}">
        <p14:creationId xmlns:p14="http://schemas.microsoft.com/office/powerpoint/2010/main" val="3338552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34454" y="6364301"/>
            <a:ext cx="2743200" cy="365125"/>
          </a:xfrm>
        </p:spPr>
        <p:txBody>
          <a:bodyPr/>
          <a:lstStyle/>
          <a:p>
            <a:fld id="{C6D55097-204C-4232-B7C1-D59C9B8F6943}" type="slidenum">
              <a:rPr lang="fr-CA" smtClean="0"/>
              <a:t>23</a:t>
            </a:fld>
            <a:endParaRPr lang="fr-CA"/>
          </a:p>
        </p:txBody>
      </p:sp>
      <p:sp>
        <p:nvSpPr>
          <p:cNvPr id="6" name="Titre 5">
            <a:extLst>
              <a:ext uri="{FF2B5EF4-FFF2-40B4-BE49-F238E27FC236}">
                <a16:creationId xmlns:a16="http://schemas.microsoft.com/office/drawing/2014/main" id="{E03DA5AC-2259-138D-689A-8773F9EBC71D}"/>
              </a:ext>
            </a:extLst>
          </p:cNvPr>
          <p:cNvSpPr>
            <a:spLocks noGrp="1"/>
          </p:cNvSpPr>
          <p:nvPr>
            <p:ph type="title"/>
          </p:nvPr>
        </p:nvSpPr>
        <p:spPr>
          <a:xfrm>
            <a:off x="23853" y="7952"/>
            <a:ext cx="12119675" cy="1154624"/>
          </a:xfrm>
        </p:spPr>
        <p:txBody>
          <a:bodyPr>
            <a:normAutofit/>
          </a:bodyPr>
          <a:lstStyle/>
          <a:p>
            <a:pPr algn="ctr"/>
            <a:r>
              <a:rPr lang="fr-FR" sz="4000" dirty="0"/>
              <a:t>2.2. </a:t>
            </a:r>
            <a:r>
              <a:rPr lang="fr-CA" sz="4000" dirty="0"/>
              <a:t>Scénarios</a:t>
            </a:r>
            <a:endParaRPr lang="fr-FR" sz="4000" dirty="0"/>
          </a:p>
        </p:txBody>
      </p:sp>
      <p:sp>
        <p:nvSpPr>
          <p:cNvPr id="5" name="Rectangle 1">
            <a:extLst>
              <a:ext uri="{FF2B5EF4-FFF2-40B4-BE49-F238E27FC236}">
                <a16:creationId xmlns:a16="http://schemas.microsoft.com/office/drawing/2014/main" id="{4A7CBB6B-EDEB-1402-1F1E-BB0EF7325DBD}"/>
              </a:ext>
            </a:extLst>
          </p:cNvPr>
          <p:cNvSpPr>
            <a:spLocks noChangeArrowheads="1"/>
          </p:cNvSpPr>
          <p:nvPr/>
        </p:nvSpPr>
        <p:spPr bwMode="auto">
          <a:xfrm>
            <a:off x="-1534602" y="-1598213"/>
            <a:ext cx="16789010" cy="15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0" name="Espace réservé du contenu 9">
            <a:extLst>
              <a:ext uri="{FF2B5EF4-FFF2-40B4-BE49-F238E27FC236}">
                <a16:creationId xmlns:a16="http://schemas.microsoft.com/office/drawing/2014/main" id="{D297A77A-62FF-86B2-C429-E17CA430DB14}"/>
              </a:ext>
            </a:extLst>
          </p:cNvPr>
          <p:cNvSpPr>
            <a:spLocks noGrp="1"/>
          </p:cNvSpPr>
          <p:nvPr>
            <p:ph idx="1"/>
          </p:nvPr>
        </p:nvSpPr>
        <p:spPr/>
        <p:txBody>
          <a:bodyPr/>
          <a:lstStyle/>
          <a:p>
            <a:pPr marL="0" indent="0">
              <a:buNone/>
            </a:pPr>
            <a:r>
              <a:rPr lang="fr-FR" dirty="0"/>
              <a:t>OUTIL 10. Scénarios à évaluer</a:t>
            </a:r>
          </a:p>
          <a:p>
            <a:r>
              <a:rPr lang="fr-FR" dirty="0"/>
              <a:t>Scénario du MTQ</a:t>
            </a:r>
          </a:p>
          <a:p>
            <a:r>
              <a:rPr lang="fr-FR" dirty="0"/>
              <a:t>Scénario du Boulevard urbain</a:t>
            </a:r>
          </a:p>
          <a:p>
            <a:r>
              <a:rPr lang="fr-FR" dirty="0"/>
              <a:t>Scénario du statu quo</a:t>
            </a:r>
          </a:p>
        </p:txBody>
      </p:sp>
    </p:spTree>
    <p:extLst>
      <p:ext uri="{BB962C8B-B14F-4D97-AF65-F5344CB8AC3E}">
        <p14:creationId xmlns:p14="http://schemas.microsoft.com/office/powerpoint/2010/main" val="3357611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6D55097-204C-4232-B7C1-D59C9B8F6943}" type="slidenum">
              <a:rPr lang="fr-CA" smtClean="0"/>
              <a:t>24</a:t>
            </a:fld>
            <a:endParaRPr lang="fr-CA"/>
          </a:p>
        </p:txBody>
      </p:sp>
      <p:sp>
        <p:nvSpPr>
          <p:cNvPr id="7" name="Titre 5">
            <a:extLst>
              <a:ext uri="{FF2B5EF4-FFF2-40B4-BE49-F238E27FC236}">
                <a16:creationId xmlns:a16="http://schemas.microsoft.com/office/drawing/2014/main" id="{5B9735E9-F6ED-9C75-E4A7-786742F10EB5}"/>
              </a:ext>
            </a:extLst>
          </p:cNvPr>
          <p:cNvSpPr>
            <a:spLocks noGrp="1"/>
          </p:cNvSpPr>
          <p:nvPr>
            <p:ph type="title"/>
          </p:nvPr>
        </p:nvSpPr>
        <p:spPr>
          <a:xfrm>
            <a:off x="-1" y="1"/>
            <a:ext cx="12119675" cy="1154624"/>
          </a:xfrm>
        </p:spPr>
        <p:txBody>
          <a:bodyPr>
            <a:normAutofit/>
          </a:bodyPr>
          <a:lstStyle/>
          <a:p>
            <a:pPr algn="ctr"/>
            <a:r>
              <a:rPr lang="fr-FR" sz="4000" dirty="0"/>
              <a:t>2.3. </a:t>
            </a:r>
            <a:r>
              <a:rPr lang="fr-CA" sz="4000" dirty="0"/>
              <a:t>Impacts et descripteurs</a:t>
            </a:r>
            <a:endParaRPr lang="fr-FR" sz="4000" dirty="0"/>
          </a:p>
        </p:txBody>
      </p:sp>
      <p:pic>
        <p:nvPicPr>
          <p:cNvPr id="5" name="Image 4">
            <a:extLst>
              <a:ext uri="{FF2B5EF4-FFF2-40B4-BE49-F238E27FC236}">
                <a16:creationId xmlns:a16="http://schemas.microsoft.com/office/drawing/2014/main" id="{DA27AF3D-1C80-3EE0-81C3-7408A60F7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5473" y="1156311"/>
            <a:ext cx="9761054" cy="4871231"/>
          </a:xfrm>
          <a:prstGeom prst="rect">
            <a:avLst/>
          </a:prstGeom>
        </p:spPr>
      </p:pic>
    </p:spTree>
    <p:extLst>
      <p:ext uri="{BB962C8B-B14F-4D97-AF65-F5344CB8AC3E}">
        <p14:creationId xmlns:p14="http://schemas.microsoft.com/office/powerpoint/2010/main" val="2552995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C6D55097-204C-4232-B7C1-D59C9B8F6943}" type="slidenum">
              <a:rPr lang="fr-CA" smtClean="0"/>
              <a:t>25</a:t>
            </a:fld>
            <a:endParaRPr lang="fr-CA"/>
          </a:p>
        </p:txBody>
      </p:sp>
      <p:sp>
        <p:nvSpPr>
          <p:cNvPr id="7" name="Titre 5">
            <a:extLst>
              <a:ext uri="{FF2B5EF4-FFF2-40B4-BE49-F238E27FC236}">
                <a16:creationId xmlns:a16="http://schemas.microsoft.com/office/drawing/2014/main" id="{5B9735E9-F6ED-9C75-E4A7-786742F10EB5}"/>
              </a:ext>
            </a:extLst>
          </p:cNvPr>
          <p:cNvSpPr>
            <a:spLocks noGrp="1"/>
          </p:cNvSpPr>
          <p:nvPr>
            <p:ph type="title"/>
          </p:nvPr>
        </p:nvSpPr>
        <p:spPr>
          <a:xfrm>
            <a:off x="-1" y="1"/>
            <a:ext cx="12119675" cy="1154624"/>
          </a:xfrm>
        </p:spPr>
        <p:txBody>
          <a:bodyPr>
            <a:normAutofit/>
          </a:bodyPr>
          <a:lstStyle/>
          <a:p>
            <a:pPr algn="ctr"/>
            <a:r>
              <a:rPr lang="fr-FR" sz="4000" dirty="0"/>
              <a:t>2.3. </a:t>
            </a:r>
            <a:r>
              <a:rPr lang="fr-CA" sz="4000" dirty="0"/>
              <a:t>Impacts et descripteurs</a:t>
            </a:r>
            <a:endParaRPr lang="fr-FR" sz="4000" dirty="0"/>
          </a:p>
        </p:txBody>
      </p:sp>
      <p:pic>
        <p:nvPicPr>
          <p:cNvPr id="5" name="Image 4">
            <a:extLst>
              <a:ext uri="{FF2B5EF4-FFF2-40B4-BE49-F238E27FC236}">
                <a16:creationId xmlns:a16="http://schemas.microsoft.com/office/drawing/2014/main" id="{5D1035BA-BC0F-D0D3-2971-FF3C746A10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3050" y="1154625"/>
            <a:ext cx="8633571" cy="5190028"/>
          </a:xfrm>
          <a:prstGeom prst="rect">
            <a:avLst/>
          </a:prstGeom>
        </p:spPr>
      </p:pic>
    </p:spTree>
    <p:extLst>
      <p:ext uri="{BB962C8B-B14F-4D97-AF65-F5344CB8AC3E}">
        <p14:creationId xmlns:p14="http://schemas.microsoft.com/office/powerpoint/2010/main" val="1540354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BB5DF58C-BD8E-45C8-8CA5-9BCCFD791BD2}"/>
              </a:ext>
            </a:extLst>
          </p:cNvPr>
          <p:cNvSpPr txBox="1">
            <a:spLocks/>
          </p:cNvSpPr>
          <p:nvPr/>
        </p:nvSpPr>
        <p:spPr>
          <a:xfrm>
            <a:off x="23247" y="33867"/>
            <a:ext cx="12192001" cy="12833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dirty="0"/>
              <a:t>2.4. </a:t>
            </a:r>
            <a:r>
              <a:rPr lang="fr-CA" sz="4000" dirty="0"/>
              <a:t>Évaluation des impacts et synthèse</a:t>
            </a:r>
            <a:endParaRPr lang="fr-FR" sz="4000" dirty="0"/>
          </a:p>
        </p:txBody>
      </p:sp>
      <p:pic>
        <p:nvPicPr>
          <p:cNvPr id="4" name="Image 3">
            <a:extLst>
              <a:ext uri="{FF2B5EF4-FFF2-40B4-BE49-F238E27FC236}">
                <a16:creationId xmlns:a16="http://schemas.microsoft.com/office/drawing/2014/main" id="{9BF012AC-E366-3700-4D53-6CFDD93A05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8846" y="1317191"/>
            <a:ext cx="8043793" cy="5073074"/>
          </a:xfrm>
          <a:prstGeom prst="rect">
            <a:avLst/>
          </a:prstGeom>
        </p:spPr>
      </p:pic>
    </p:spTree>
    <p:extLst>
      <p:ext uri="{BB962C8B-B14F-4D97-AF65-F5344CB8AC3E}">
        <p14:creationId xmlns:p14="http://schemas.microsoft.com/office/powerpoint/2010/main" val="4004497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9587E9-EF15-6856-F66A-455C942B7160}"/>
              </a:ext>
            </a:extLst>
          </p:cNvPr>
          <p:cNvSpPr>
            <a:spLocks noGrp="1"/>
          </p:cNvSpPr>
          <p:nvPr>
            <p:ph type="title"/>
          </p:nvPr>
        </p:nvSpPr>
        <p:spPr/>
        <p:txBody>
          <a:bodyPr/>
          <a:lstStyle/>
          <a:p>
            <a:r>
              <a:rPr lang="fr-FR" dirty="0"/>
              <a:t>Pour contacter les auteurs</a:t>
            </a:r>
          </a:p>
        </p:txBody>
      </p:sp>
      <p:sp>
        <p:nvSpPr>
          <p:cNvPr id="3" name="Espace réservé du contenu 2">
            <a:extLst>
              <a:ext uri="{FF2B5EF4-FFF2-40B4-BE49-F238E27FC236}">
                <a16:creationId xmlns:a16="http://schemas.microsoft.com/office/drawing/2014/main" id="{83BBDC6D-B399-7BCF-9836-4CF3E8DC67F4}"/>
              </a:ext>
            </a:extLst>
          </p:cNvPr>
          <p:cNvSpPr>
            <a:spLocks noGrp="1"/>
          </p:cNvSpPr>
          <p:nvPr>
            <p:ph idx="1"/>
          </p:nvPr>
        </p:nvSpPr>
        <p:spPr/>
        <p:txBody>
          <a:bodyPr/>
          <a:lstStyle/>
          <a:p>
            <a:r>
              <a:rPr lang="fr-FR" b="1" dirty="0"/>
              <a:t>Jean-Philippe Waaub</a:t>
            </a:r>
            <a:r>
              <a:rPr lang="fr-FR" dirty="0"/>
              <a:t>, </a:t>
            </a:r>
            <a:r>
              <a:rPr lang="fr-FR" dirty="0" err="1"/>
              <a:t>Ph.D</a:t>
            </a:r>
            <a:r>
              <a:rPr lang="fr-FR" dirty="0"/>
              <a:t>. Professeur titulaire, département de géographie, Université du Québec à Montréal, membre </a:t>
            </a:r>
            <a:r>
              <a:rPr lang="fr-FR"/>
              <a:t>du GEIGER, ISE; </a:t>
            </a:r>
            <a:r>
              <a:rPr lang="en-CA" u="sng" dirty="0">
                <a:hlinkClick r:id="rId2"/>
              </a:rPr>
              <a:t>waaub.jean-philippe@uqam.ca</a:t>
            </a:r>
            <a:endParaRPr lang="en-CA" u="sng" dirty="0"/>
          </a:p>
          <a:p>
            <a:endParaRPr lang="en-CA" dirty="0"/>
          </a:p>
          <a:p>
            <a:r>
              <a:rPr lang="fr-FR" b="1" dirty="0"/>
              <a:t>Gilles Côté</a:t>
            </a:r>
            <a:r>
              <a:rPr lang="fr-FR" dirty="0"/>
              <a:t>, </a:t>
            </a:r>
            <a:r>
              <a:rPr lang="fr-FR" dirty="0" err="1"/>
              <a:t>Ph.D</a:t>
            </a:r>
            <a:r>
              <a:rPr lang="fr-FR" dirty="0"/>
              <a:t>. Chargé de cours à l’UQAM et à l’Université de Sherbrooke. Président du Comité Fédéral d’examen (COFEX); </a:t>
            </a:r>
            <a:r>
              <a:rPr lang="en-CA" dirty="0">
                <a:hlinkClick r:id="rId3"/>
              </a:rPr>
              <a:t>gillescote95@gmail.com</a:t>
            </a:r>
            <a:r>
              <a:rPr lang="en-CA" dirty="0"/>
              <a:t>. </a:t>
            </a:r>
          </a:p>
        </p:txBody>
      </p:sp>
    </p:spTree>
    <p:extLst>
      <p:ext uri="{BB962C8B-B14F-4D97-AF65-F5344CB8AC3E}">
        <p14:creationId xmlns:p14="http://schemas.microsoft.com/office/powerpoint/2010/main" val="316236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B34684-74CE-6A90-BAA7-EF9AD63EF8E0}"/>
              </a:ext>
            </a:extLst>
          </p:cNvPr>
          <p:cNvSpPr>
            <a:spLocks noGrp="1"/>
          </p:cNvSpPr>
          <p:nvPr>
            <p:ph type="title"/>
          </p:nvPr>
        </p:nvSpPr>
        <p:spPr/>
        <p:txBody>
          <a:bodyPr/>
          <a:lstStyle/>
          <a:p>
            <a:r>
              <a:rPr lang="fr-CA" b="1" dirty="0"/>
              <a:t>1. Exercice 1: identifier et formuler les enjeux</a:t>
            </a:r>
            <a:endParaRPr lang="fr-FR" b="1" dirty="0"/>
          </a:p>
        </p:txBody>
      </p:sp>
      <p:sp>
        <p:nvSpPr>
          <p:cNvPr id="3" name="Espace réservé du texte 2">
            <a:extLst>
              <a:ext uri="{FF2B5EF4-FFF2-40B4-BE49-F238E27FC236}">
                <a16:creationId xmlns:a16="http://schemas.microsoft.com/office/drawing/2014/main" id="{16EC7A31-FCBA-B61D-727F-83F4F1B78DC8}"/>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317903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8AD7F7-B290-10EE-E1A3-1AA4C720AE39}"/>
              </a:ext>
            </a:extLst>
          </p:cNvPr>
          <p:cNvSpPr>
            <a:spLocks noGrp="1"/>
          </p:cNvSpPr>
          <p:nvPr>
            <p:ph type="title"/>
          </p:nvPr>
        </p:nvSpPr>
        <p:spPr>
          <a:xfrm>
            <a:off x="0" y="0"/>
            <a:ext cx="12192000" cy="1363851"/>
          </a:xfrm>
        </p:spPr>
        <p:txBody>
          <a:bodyPr>
            <a:normAutofit/>
          </a:bodyPr>
          <a:lstStyle/>
          <a:p>
            <a:pPr algn="ctr">
              <a:lnSpc>
                <a:spcPct val="80000"/>
              </a:lnSpc>
              <a:spcBef>
                <a:spcPts val="0"/>
              </a:spcBef>
            </a:pPr>
            <a:r>
              <a:rPr lang="fr-CA" sz="4000" dirty="0"/>
              <a:t>1.1. Cheminement?</a:t>
            </a:r>
          </a:p>
        </p:txBody>
      </p:sp>
      <p:sp>
        <p:nvSpPr>
          <p:cNvPr id="3" name="Espace réservé du contenu 2">
            <a:extLst>
              <a:ext uri="{FF2B5EF4-FFF2-40B4-BE49-F238E27FC236}">
                <a16:creationId xmlns:a16="http://schemas.microsoft.com/office/drawing/2014/main" id="{9687FCBA-A658-AEE3-A1C6-3A4C5CD5A510}"/>
              </a:ext>
            </a:extLst>
          </p:cNvPr>
          <p:cNvSpPr>
            <a:spLocks noGrp="1"/>
          </p:cNvSpPr>
          <p:nvPr>
            <p:ph idx="1"/>
          </p:nvPr>
        </p:nvSpPr>
        <p:spPr>
          <a:xfrm>
            <a:off x="448586" y="1253330"/>
            <a:ext cx="11462468" cy="5171323"/>
          </a:xfrm>
        </p:spPr>
        <p:txBody>
          <a:bodyPr>
            <a:normAutofit/>
          </a:bodyPr>
          <a:lstStyle/>
          <a:p>
            <a:pPr marL="342900" lvl="0" indent="-342900">
              <a:lnSpc>
                <a:spcPct val="107000"/>
              </a:lnSpc>
              <a:spcAft>
                <a:spcPts val="800"/>
              </a:spcAft>
              <a:buFont typeface="Symbol" pitchFamily="2" charset="2"/>
              <a:buChar char=""/>
            </a:pPr>
            <a:r>
              <a:rPr lang="fr-CA" dirty="0">
                <a:effectLst/>
                <a:ea typeface="Times New Roman" panose="02020603050405020304" pitchFamily="18" charset="0"/>
              </a:rPr>
              <a:t>Simulation à partir d’un cas réel passé (projet Autoroute Notre-Dame à Montréal) en vue de décider de la meilleure variante à mettre en place.</a:t>
            </a:r>
          </a:p>
          <a:p>
            <a:pPr marL="342900" lvl="0" indent="-342900">
              <a:lnSpc>
                <a:spcPct val="107000"/>
              </a:lnSpc>
              <a:spcAft>
                <a:spcPts val="800"/>
              </a:spcAft>
              <a:buFont typeface="Symbol" pitchFamily="2" charset="2"/>
              <a:buChar char=""/>
            </a:pPr>
            <a:r>
              <a:rPr lang="fr-CA" dirty="0">
                <a:effectLst/>
                <a:ea typeface="Times New Roman" panose="02020603050405020304" pitchFamily="18" charset="0"/>
              </a:rPr>
              <a:t>Des équipes de 6 à 10 personnes sont constituées sous forme de groupe de travail dans une optique de représentativité sociétale d’une diversité d’acteurs (Outil 2).</a:t>
            </a:r>
          </a:p>
          <a:p>
            <a:pPr marL="342900" lvl="0" indent="-342900">
              <a:lnSpc>
                <a:spcPct val="107000"/>
              </a:lnSpc>
              <a:spcAft>
                <a:spcPts val="800"/>
              </a:spcAft>
              <a:buFont typeface="Symbol" pitchFamily="2" charset="2"/>
              <a:buChar char=""/>
            </a:pPr>
            <a:r>
              <a:rPr lang="fr-CA" dirty="0">
                <a:effectLst/>
                <a:ea typeface="Times New Roman" panose="02020603050405020304" pitchFamily="18" charset="0"/>
              </a:rPr>
              <a:t>Chaque participant se positionne dans un jeu de rôle en simulant l’expertise d’un acteur appartenant à une des catégories d’acteurs (Outil 3, sauf le grand public et les Premières Nations pour les fins de l’exercice). Il s’agit donc d’un jeu rôle devant aboutir à une recommandation.</a:t>
            </a:r>
          </a:p>
        </p:txBody>
      </p:sp>
    </p:spTree>
    <p:extLst>
      <p:ext uri="{BB962C8B-B14F-4D97-AF65-F5344CB8AC3E}">
        <p14:creationId xmlns:p14="http://schemas.microsoft.com/office/powerpoint/2010/main" val="1077899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8AD7F7-B290-10EE-E1A3-1AA4C720AE39}"/>
              </a:ext>
            </a:extLst>
          </p:cNvPr>
          <p:cNvSpPr>
            <a:spLocks noGrp="1"/>
          </p:cNvSpPr>
          <p:nvPr>
            <p:ph type="title"/>
          </p:nvPr>
        </p:nvSpPr>
        <p:spPr>
          <a:xfrm>
            <a:off x="0" y="0"/>
            <a:ext cx="12192000" cy="1363851"/>
          </a:xfrm>
        </p:spPr>
        <p:txBody>
          <a:bodyPr>
            <a:normAutofit/>
          </a:bodyPr>
          <a:lstStyle/>
          <a:p>
            <a:pPr algn="ctr">
              <a:lnSpc>
                <a:spcPct val="80000"/>
              </a:lnSpc>
              <a:spcBef>
                <a:spcPts val="0"/>
              </a:spcBef>
            </a:pPr>
            <a:r>
              <a:rPr lang="fr-CA" sz="4000" dirty="0"/>
              <a:t>1.1. Cheminement?</a:t>
            </a:r>
          </a:p>
        </p:txBody>
      </p:sp>
      <p:sp>
        <p:nvSpPr>
          <p:cNvPr id="3" name="Espace réservé du contenu 2">
            <a:extLst>
              <a:ext uri="{FF2B5EF4-FFF2-40B4-BE49-F238E27FC236}">
                <a16:creationId xmlns:a16="http://schemas.microsoft.com/office/drawing/2014/main" id="{9687FCBA-A658-AEE3-A1C6-3A4C5CD5A510}"/>
              </a:ext>
            </a:extLst>
          </p:cNvPr>
          <p:cNvSpPr>
            <a:spLocks noGrp="1"/>
          </p:cNvSpPr>
          <p:nvPr>
            <p:ph idx="1"/>
          </p:nvPr>
        </p:nvSpPr>
        <p:spPr>
          <a:xfrm>
            <a:off x="448586" y="1253330"/>
            <a:ext cx="11462468" cy="5171323"/>
          </a:xfrm>
        </p:spPr>
        <p:txBody>
          <a:bodyPr>
            <a:normAutofit/>
          </a:bodyPr>
          <a:lstStyle/>
          <a:p>
            <a:pPr marL="342900" lvl="0" indent="-342900">
              <a:lnSpc>
                <a:spcPct val="107000"/>
              </a:lnSpc>
              <a:spcAft>
                <a:spcPts val="800"/>
              </a:spcAft>
              <a:buFont typeface="Symbol" pitchFamily="2" charset="2"/>
              <a:buChar char=""/>
            </a:pPr>
            <a:r>
              <a:rPr lang="fr-CA" dirty="0">
                <a:effectLst/>
                <a:ea typeface="Times New Roman" panose="02020603050405020304" pitchFamily="18" charset="0"/>
              </a:rPr>
              <a:t>Travail en équipe pendant 45 minutes. Chaque équipe identifie (Outils 4, 5, 6) et formule (Outil 7) un enjeu relié au projet étudié et à ses alternatives, et complète une ligne de la grille d’identification des effets en phases de construction ou d’exploitation (Outil 8). Ensuite, elle identifie et formule l’enjeu qui y est associé dans la grille d’identification et de formulation des enjeux en phases de construction ou d’exploitation (Outil 9).</a:t>
            </a:r>
          </a:p>
          <a:p>
            <a:pPr marL="342900" lvl="0" indent="-342900">
              <a:lnSpc>
                <a:spcPct val="107000"/>
              </a:lnSpc>
              <a:spcAft>
                <a:spcPts val="800"/>
              </a:spcAft>
              <a:buFont typeface="Symbol" pitchFamily="2" charset="2"/>
              <a:buChar char=""/>
            </a:pPr>
            <a:r>
              <a:rPr lang="fr-CA" dirty="0">
                <a:effectLst/>
                <a:ea typeface="Times New Roman" panose="02020603050405020304" pitchFamily="18" charset="0"/>
              </a:rPr>
              <a:t>Plénière de 30 minutes pendant laquelle chaque équipe (environ 6 équipes) délègue une personne comme porte-parole qui présente pendant 3 minutes l’enjeu identifié et formulé, et environ 12 minutes pour une première mise en commun.</a:t>
            </a:r>
          </a:p>
        </p:txBody>
      </p:sp>
    </p:spTree>
    <p:extLst>
      <p:ext uri="{BB962C8B-B14F-4D97-AF65-F5344CB8AC3E}">
        <p14:creationId xmlns:p14="http://schemas.microsoft.com/office/powerpoint/2010/main" val="3068043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8AD7F7-B290-10EE-E1A3-1AA4C720AE39}"/>
              </a:ext>
            </a:extLst>
          </p:cNvPr>
          <p:cNvSpPr>
            <a:spLocks noGrp="1"/>
          </p:cNvSpPr>
          <p:nvPr>
            <p:ph type="title"/>
          </p:nvPr>
        </p:nvSpPr>
        <p:spPr>
          <a:xfrm>
            <a:off x="0" y="0"/>
            <a:ext cx="12192000" cy="1363851"/>
          </a:xfrm>
        </p:spPr>
        <p:txBody>
          <a:bodyPr>
            <a:normAutofit/>
          </a:bodyPr>
          <a:lstStyle/>
          <a:p>
            <a:pPr algn="ctr">
              <a:lnSpc>
                <a:spcPct val="80000"/>
              </a:lnSpc>
              <a:spcBef>
                <a:spcPts val="0"/>
              </a:spcBef>
            </a:pPr>
            <a:r>
              <a:rPr lang="fr-CA" sz="4000" dirty="0"/>
              <a:t>1.2. Que veut-on dire par enjeu?</a:t>
            </a:r>
            <a:br>
              <a:rPr lang="fr-CA" sz="4000" dirty="0"/>
            </a:br>
            <a:r>
              <a:rPr lang="fr-CA" sz="4000" dirty="0"/>
              <a:t>OUTIL 1</a:t>
            </a:r>
          </a:p>
        </p:txBody>
      </p:sp>
      <p:graphicFrame>
        <p:nvGraphicFramePr>
          <p:cNvPr id="5" name="Espace réservé du contenu 4">
            <a:extLst>
              <a:ext uri="{FF2B5EF4-FFF2-40B4-BE49-F238E27FC236}">
                <a16:creationId xmlns:a16="http://schemas.microsoft.com/office/drawing/2014/main" id="{7B23D8F7-A07F-634D-7C95-5595369A943A}"/>
              </a:ext>
            </a:extLst>
          </p:cNvPr>
          <p:cNvGraphicFramePr>
            <a:graphicFrameLocks noGrp="1"/>
          </p:cNvGraphicFramePr>
          <p:nvPr>
            <p:ph idx="1"/>
            <p:extLst>
              <p:ext uri="{D42A27DB-BD31-4B8C-83A1-F6EECF244321}">
                <p14:modId xmlns:p14="http://schemas.microsoft.com/office/powerpoint/2010/main" val="1585368552"/>
              </p:ext>
            </p:extLst>
          </p:nvPr>
        </p:nvGraphicFramePr>
        <p:xfrm>
          <a:off x="490219" y="1363851"/>
          <a:ext cx="10999415" cy="4860862"/>
        </p:xfrm>
        <a:graphic>
          <a:graphicData uri="http://schemas.openxmlformats.org/drawingml/2006/table">
            <a:tbl>
              <a:tblPr firstRow="1" firstCol="1" bandRow="1">
                <a:tableStyleId>{5C22544A-7EE6-4342-B048-85BDC9FD1C3A}</a:tableStyleId>
              </a:tblPr>
              <a:tblGrid>
                <a:gridCol w="10999415">
                  <a:extLst>
                    <a:ext uri="{9D8B030D-6E8A-4147-A177-3AD203B41FA5}">
                      <a16:colId xmlns:a16="http://schemas.microsoft.com/office/drawing/2014/main" val="1651548417"/>
                    </a:ext>
                  </a:extLst>
                </a:gridCol>
              </a:tblGrid>
              <a:tr h="4619506">
                <a:tc>
                  <a:txBody>
                    <a:bodyPr/>
                    <a:lstStyle/>
                    <a:p>
                      <a:pPr>
                        <a:lnSpc>
                          <a:spcPct val="110000"/>
                        </a:lnSpc>
                      </a:pPr>
                      <a:r>
                        <a:rPr lang="fr-CA" sz="2400" dirty="0">
                          <a:effectLst/>
                        </a:rPr>
                        <a:t>L’enjeu est ce que l’on peut gagner ou perdre dans une entreprise quelconque.</a:t>
                      </a:r>
                    </a:p>
                    <a:p>
                      <a:pPr>
                        <a:lnSpc>
                          <a:spcPct val="110000"/>
                        </a:lnSpc>
                      </a:pPr>
                      <a:r>
                        <a:rPr lang="fr-CA" sz="2400" dirty="0">
                          <a:effectLst/>
                        </a:rPr>
                        <a:t>À titre d’exemple, les points suivants peuvent être mentionnés pour illustrer ce que peut être un enjeu :</a:t>
                      </a:r>
                    </a:p>
                    <a:p>
                      <a:pPr marL="342900" lvl="0" indent="-342900">
                        <a:lnSpc>
                          <a:spcPct val="110000"/>
                        </a:lnSpc>
                        <a:spcBef>
                          <a:spcPts val="600"/>
                        </a:spcBef>
                        <a:spcAft>
                          <a:spcPts val="600"/>
                        </a:spcAft>
                        <a:buFont typeface="Symbol" pitchFamily="2" charset="2"/>
                        <a:buChar char=""/>
                      </a:pPr>
                      <a:r>
                        <a:rPr lang="fr-CA" sz="2400" dirty="0">
                          <a:effectLst/>
                        </a:rPr>
                        <a:t>Un acquis fragilisé, menacé, à protéger (paysage, ressources, biodiversité...) ;</a:t>
                      </a:r>
                    </a:p>
                    <a:p>
                      <a:pPr marL="342900" lvl="0" indent="-342900">
                        <a:lnSpc>
                          <a:spcPct val="110000"/>
                        </a:lnSpc>
                        <a:spcBef>
                          <a:spcPts val="600"/>
                        </a:spcBef>
                        <a:spcAft>
                          <a:spcPts val="600"/>
                        </a:spcAft>
                        <a:buFont typeface="Symbol" pitchFamily="2" charset="2"/>
                        <a:buChar char=""/>
                      </a:pPr>
                      <a:r>
                        <a:rPr lang="fr-CA" sz="2400" dirty="0">
                          <a:effectLst/>
                        </a:rPr>
                        <a:t>Un potentiel peu exploité, à valoriser (réhabilitation d’habitats, territoires délaissés, friches, etc.) ;</a:t>
                      </a:r>
                    </a:p>
                    <a:p>
                      <a:pPr marL="342900" lvl="0" indent="-342900">
                        <a:lnSpc>
                          <a:spcPct val="110000"/>
                        </a:lnSpc>
                        <a:spcBef>
                          <a:spcPts val="600"/>
                        </a:spcBef>
                        <a:spcAft>
                          <a:spcPts val="600"/>
                        </a:spcAft>
                        <a:buFont typeface="Symbol" pitchFamily="2" charset="2"/>
                        <a:buChar char=""/>
                      </a:pPr>
                      <a:r>
                        <a:rPr lang="fr-CA" sz="2400" dirty="0">
                          <a:effectLst/>
                        </a:rPr>
                        <a:t>Une faiblesse ou une fragilité à améliorer (sous-équipement, sécurité des biens et des personnes, vulnérabilité d'une partie de la population...).</a:t>
                      </a:r>
                    </a:p>
                    <a:p>
                      <a:pPr>
                        <a:lnSpc>
                          <a:spcPct val="110000"/>
                        </a:lnSpc>
                      </a:pPr>
                      <a:r>
                        <a:rPr lang="fr-CA" sz="2400" dirty="0">
                          <a:effectLst/>
                        </a:rPr>
                        <a:t>Le mot enjeu est souvent employé improprement au sens d’objectif.</a:t>
                      </a:r>
                    </a:p>
                    <a:p>
                      <a:pPr>
                        <a:lnSpc>
                          <a:spcPct val="110000"/>
                        </a:lnSpc>
                      </a:pPr>
                      <a:r>
                        <a:rPr lang="fr-CA" sz="2400" dirty="0">
                          <a:effectLst/>
                        </a:rPr>
                        <a:t>La formulation d’un enjeu dépend des circonstances, des acteurs, incluant les parties prenantes, et du moment.</a:t>
                      </a:r>
                      <a:endParaRPr lang="fr-C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94175112"/>
                  </a:ext>
                </a:extLst>
              </a:tr>
            </a:tbl>
          </a:graphicData>
        </a:graphic>
      </p:graphicFrame>
    </p:spTree>
    <p:extLst>
      <p:ext uri="{BB962C8B-B14F-4D97-AF65-F5344CB8AC3E}">
        <p14:creationId xmlns:p14="http://schemas.microsoft.com/office/powerpoint/2010/main" val="2380022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3269DB5-9F7F-8863-91A9-2162617079FF}"/>
              </a:ext>
            </a:extLst>
          </p:cNvPr>
          <p:cNvSpPr>
            <a:spLocks noGrp="1"/>
          </p:cNvSpPr>
          <p:nvPr>
            <p:ph idx="1"/>
          </p:nvPr>
        </p:nvSpPr>
        <p:spPr>
          <a:xfrm>
            <a:off x="187594" y="1464590"/>
            <a:ext cx="11816812" cy="5135002"/>
          </a:xfrm>
        </p:spPr>
        <p:txBody>
          <a:bodyPr>
            <a:normAutofit/>
          </a:bodyPr>
          <a:lstStyle/>
          <a:p>
            <a:pPr marL="342900" lvl="0" indent="-342900">
              <a:buFont typeface="Symbol" pitchFamily="2" charset="2"/>
              <a:buChar char=""/>
            </a:pPr>
            <a:r>
              <a:rPr lang="fr-CA" sz="2400" dirty="0">
                <a:effectLst/>
                <a:ea typeface="Times New Roman" panose="02020603050405020304" pitchFamily="18" charset="0"/>
              </a:rPr>
              <a:t>Le secteur public et ses représentants fonctionnaires, qui inclut l’État et les collectivités territoriales, c’est-à-dire la représentation du pouvoir public et politique à différentes échelles, soit nationale, régionale, municipale. Il tire sa légitimité des élections; </a:t>
            </a:r>
          </a:p>
          <a:p>
            <a:pPr marL="342900" lvl="0" indent="-342900">
              <a:buFont typeface="Symbol" pitchFamily="2" charset="2"/>
              <a:buChar char=""/>
            </a:pPr>
            <a:r>
              <a:rPr lang="fr-CA" sz="2400" dirty="0">
                <a:effectLst/>
                <a:ea typeface="Times New Roman" panose="02020603050405020304" pitchFamily="18" charset="0"/>
              </a:rPr>
              <a:t>Le secteur économique, qui comprend notamment les promoteurs, les sociétés, les banques, les chambres de commerce, les bailleurs de fonds, et qui s’intéresse aux activités à caractères économique et financier. Il tire sa légitimité de son pouvoir d’investissement;</a:t>
            </a:r>
          </a:p>
          <a:p>
            <a:pPr marL="342900" lvl="0" indent="-342900">
              <a:buFont typeface="Symbol" pitchFamily="2" charset="2"/>
              <a:buChar char=""/>
            </a:pPr>
            <a:r>
              <a:rPr lang="fr-CA" sz="2400" dirty="0">
                <a:effectLst/>
                <a:ea typeface="Times New Roman" panose="02020603050405020304" pitchFamily="18" charset="0"/>
              </a:rPr>
              <a:t>La société civile, qui regroupe les parties prenantes et qui inclut le secteur associatif à différents niveaux, que ce soit les associations de base au niveau local, les différents types de groupements et d’associations à différents niveaux, et les organisations socioprofessionnelles. Elle tire sa légitimité des membres;</a:t>
            </a:r>
          </a:p>
        </p:txBody>
      </p:sp>
      <p:sp>
        <p:nvSpPr>
          <p:cNvPr id="6" name="Titre 1">
            <a:extLst>
              <a:ext uri="{FF2B5EF4-FFF2-40B4-BE49-F238E27FC236}">
                <a16:creationId xmlns:a16="http://schemas.microsoft.com/office/drawing/2014/main" id="{B72195E8-0443-176D-F71D-3B74FE414B4D}"/>
              </a:ext>
            </a:extLst>
          </p:cNvPr>
          <p:cNvSpPr>
            <a:spLocks noGrp="1"/>
          </p:cNvSpPr>
          <p:nvPr>
            <p:ph type="title"/>
          </p:nvPr>
        </p:nvSpPr>
        <p:spPr>
          <a:xfrm>
            <a:off x="0" y="0"/>
            <a:ext cx="12192000" cy="1464590"/>
          </a:xfrm>
        </p:spPr>
        <p:txBody>
          <a:bodyPr>
            <a:normAutofit/>
          </a:bodyPr>
          <a:lstStyle/>
          <a:p>
            <a:pPr marL="0" indent="0" algn="ctr">
              <a:lnSpc>
                <a:spcPct val="80000"/>
              </a:lnSpc>
              <a:spcBef>
                <a:spcPts val="0"/>
              </a:spcBef>
              <a:buNone/>
            </a:pPr>
            <a:r>
              <a:rPr lang="fr-CA" sz="4000" dirty="0"/>
              <a:t>1.3. Acteurs</a:t>
            </a:r>
            <a:br>
              <a:rPr lang="fr-CA" sz="4000" dirty="0"/>
            </a:br>
            <a:r>
              <a:rPr lang="fr-CA" sz="4000" dirty="0"/>
              <a:t>OUTIL 2. Typologie des acteurs</a:t>
            </a:r>
          </a:p>
        </p:txBody>
      </p:sp>
    </p:spTree>
    <p:extLst>
      <p:ext uri="{BB962C8B-B14F-4D97-AF65-F5344CB8AC3E}">
        <p14:creationId xmlns:p14="http://schemas.microsoft.com/office/powerpoint/2010/main" val="1656802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3269DB5-9F7F-8863-91A9-2162617079FF}"/>
              </a:ext>
            </a:extLst>
          </p:cNvPr>
          <p:cNvSpPr>
            <a:spLocks noGrp="1"/>
          </p:cNvSpPr>
          <p:nvPr>
            <p:ph idx="1"/>
          </p:nvPr>
        </p:nvSpPr>
        <p:spPr>
          <a:xfrm>
            <a:off x="187594" y="1408922"/>
            <a:ext cx="11816812" cy="5135002"/>
          </a:xfrm>
        </p:spPr>
        <p:txBody>
          <a:bodyPr>
            <a:normAutofit/>
          </a:bodyPr>
          <a:lstStyle/>
          <a:p>
            <a:pPr marL="342900" lvl="0" indent="-342900">
              <a:buFont typeface="Symbol" pitchFamily="2" charset="2"/>
              <a:buChar char=""/>
            </a:pPr>
            <a:r>
              <a:rPr lang="fr-CA" sz="2400" dirty="0">
                <a:effectLst/>
                <a:ea typeface="Times New Roman" panose="02020603050405020304" pitchFamily="18" charset="0"/>
              </a:rPr>
              <a:t>Les experts, qui sont des universitaires, des chercheurs libres et des spécialistes intégrant des centres de recherche, des ordres ou associations professionnelles. Ils tirent leur légitimité de leurs connaissances ou de leur pratique professionnelle;</a:t>
            </a:r>
          </a:p>
          <a:p>
            <a:pPr marL="342900" lvl="0" indent="-342900">
              <a:buFont typeface="Symbol" pitchFamily="2" charset="2"/>
              <a:buChar char=""/>
            </a:pPr>
            <a:r>
              <a:rPr lang="fr-CA" sz="2400" dirty="0">
                <a:effectLst/>
                <a:ea typeface="Times New Roman" panose="02020603050405020304" pitchFamily="18" charset="0"/>
              </a:rPr>
              <a:t>Le grand public, qui comprend tous les membres de la communauté qui interviennent à titre individuel. Ils sont notamment détenteurs de savoirs traditionnels, vernaculaires, et locaux, et ils influencent le corps social par leur pertinence et par leur nombre.</a:t>
            </a:r>
          </a:p>
          <a:p>
            <a:pPr marL="342900" lvl="0" indent="-342900">
              <a:buFont typeface="Symbol" pitchFamily="2" charset="2"/>
              <a:buChar char=""/>
            </a:pPr>
            <a:r>
              <a:rPr lang="fr-CA" sz="2400" dirty="0">
                <a:effectLst/>
                <a:ea typeface="Times New Roman" panose="02020603050405020304" pitchFamily="18" charset="0"/>
              </a:rPr>
              <a:t>Les médias.</a:t>
            </a:r>
          </a:p>
          <a:p>
            <a:pPr marL="342900" lvl="0" indent="-342900">
              <a:buFont typeface="Symbol" pitchFamily="2" charset="2"/>
              <a:buChar char=""/>
            </a:pPr>
            <a:r>
              <a:rPr lang="fr-CA" sz="2400" dirty="0">
                <a:effectLst/>
                <a:ea typeface="Times New Roman" panose="02020603050405020304" pitchFamily="18" charset="0"/>
              </a:rPr>
              <a:t>Les Premières Nations (obligations distinctes en ÉE)</a:t>
            </a:r>
          </a:p>
        </p:txBody>
      </p:sp>
      <p:sp>
        <p:nvSpPr>
          <p:cNvPr id="6" name="Titre 1">
            <a:extLst>
              <a:ext uri="{FF2B5EF4-FFF2-40B4-BE49-F238E27FC236}">
                <a16:creationId xmlns:a16="http://schemas.microsoft.com/office/drawing/2014/main" id="{B72195E8-0443-176D-F71D-3B74FE414B4D}"/>
              </a:ext>
            </a:extLst>
          </p:cNvPr>
          <p:cNvSpPr>
            <a:spLocks noGrp="1"/>
          </p:cNvSpPr>
          <p:nvPr>
            <p:ph type="title"/>
          </p:nvPr>
        </p:nvSpPr>
        <p:spPr>
          <a:xfrm>
            <a:off x="0" y="0"/>
            <a:ext cx="12192000" cy="1464590"/>
          </a:xfrm>
        </p:spPr>
        <p:txBody>
          <a:bodyPr>
            <a:normAutofit/>
          </a:bodyPr>
          <a:lstStyle/>
          <a:p>
            <a:pPr marL="0" indent="0" algn="ctr">
              <a:lnSpc>
                <a:spcPct val="80000"/>
              </a:lnSpc>
              <a:spcBef>
                <a:spcPts val="0"/>
              </a:spcBef>
              <a:buNone/>
            </a:pPr>
            <a:r>
              <a:rPr lang="fr-CA" sz="4000" dirty="0"/>
              <a:t>1.3. Acteurs</a:t>
            </a:r>
            <a:br>
              <a:rPr lang="fr-CA" sz="4000" dirty="0"/>
            </a:br>
            <a:r>
              <a:rPr lang="fr-CA" sz="4000" dirty="0"/>
              <a:t>OUTIL 2. Typologie des acteurs</a:t>
            </a:r>
          </a:p>
        </p:txBody>
      </p:sp>
    </p:spTree>
    <p:extLst>
      <p:ext uri="{BB962C8B-B14F-4D97-AF65-F5344CB8AC3E}">
        <p14:creationId xmlns:p14="http://schemas.microsoft.com/office/powerpoint/2010/main" val="2775700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E004C23-EA38-E842-D1A9-513C83D8B489}"/>
              </a:ext>
            </a:extLst>
          </p:cNvPr>
          <p:cNvSpPr>
            <a:spLocks noGrp="1"/>
          </p:cNvSpPr>
          <p:nvPr>
            <p:ph sz="half" idx="1"/>
          </p:nvPr>
        </p:nvSpPr>
        <p:spPr>
          <a:xfrm>
            <a:off x="186193" y="1634794"/>
            <a:ext cx="5634162" cy="4630834"/>
          </a:xfrm>
        </p:spPr>
        <p:txBody>
          <a:bodyPr>
            <a:normAutofit lnSpcReduction="10000"/>
          </a:bodyPr>
          <a:lstStyle/>
          <a:p>
            <a:pPr marL="342900" lvl="0" indent="-342900">
              <a:buFont typeface="Symbol" pitchFamily="2" charset="2"/>
              <a:buChar char=""/>
            </a:pPr>
            <a:r>
              <a:rPr lang="fr-CA" sz="2400" dirty="0">
                <a:effectLst/>
                <a:ea typeface="Times New Roman" panose="02020603050405020304" pitchFamily="18" charset="0"/>
              </a:rPr>
              <a:t>Le secteur public :</a:t>
            </a:r>
          </a:p>
          <a:p>
            <a:pPr marL="742950" lvl="1" indent="-285750">
              <a:buFont typeface="Courier New" panose="02070309020205020404" pitchFamily="49" charset="0"/>
              <a:buChar char="o"/>
            </a:pPr>
            <a:r>
              <a:rPr lang="fr-CA" dirty="0">
                <a:effectLst/>
                <a:ea typeface="Times New Roman" panose="02020603050405020304" pitchFamily="18" charset="0"/>
              </a:rPr>
              <a:t>Ministère des Transports du Québec (MTQ)</a:t>
            </a:r>
          </a:p>
          <a:p>
            <a:pPr marL="742950" lvl="1" indent="-285750">
              <a:buFont typeface="Courier New" panose="02070309020205020404" pitchFamily="49" charset="0"/>
              <a:buChar char="o"/>
            </a:pPr>
            <a:r>
              <a:rPr lang="fr-CA" dirty="0">
                <a:effectLst/>
                <a:ea typeface="Times New Roman" panose="02020603050405020304" pitchFamily="18" charset="0"/>
              </a:rPr>
              <a:t>Ville de Montréal</a:t>
            </a:r>
          </a:p>
          <a:p>
            <a:pPr marL="342900" lvl="0" indent="-342900">
              <a:buFont typeface="Symbol" pitchFamily="2" charset="2"/>
              <a:buChar char=""/>
            </a:pPr>
            <a:r>
              <a:rPr lang="fr-CA" sz="2400" dirty="0">
                <a:effectLst/>
                <a:ea typeface="Times New Roman" panose="02020603050405020304" pitchFamily="18" charset="0"/>
              </a:rPr>
              <a:t>Le secteur économique :</a:t>
            </a:r>
          </a:p>
          <a:p>
            <a:pPr marL="742950" lvl="1" indent="-285750">
              <a:buFont typeface="Courier New" panose="02070309020205020404" pitchFamily="49" charset="0"/>
              <a:buChar char="o"/>
            </a:pPr>
            <a:r>
              <a:rPr lang="fr-CA" dirty="0">
                <a:effectLst/>
                <a:ea typeface="Times New Roman" panose="02020603050405020304" pitchFamily="18" charset="0"/>
              </a:rPr>
              <a:t>Port de Montréal</a:t>
            </a:r>
          </a:p>
          <a:p>
            <a:pPr marL="742950" lvl="1" indent="-285750">
              <a:buFont typeface="Courier New" panose="02070309020205020404" pitchFamily="49" charset="0"/>
              <a:buChar char="o"/>
            </a:pPr>
            <a:r>
              <a:rPr lang="fr-CA" dirty="0">
                <a:effectLst/>
                <a:ea typeface="Times New Roman" panose="02020603050405020304" pitchFamily="18" charset="0"/>
              </a:rPr>
              <a:t>Chambre de commerce</a:t>
            </a:r>
          </a:p>
          <a:p>
            <a:pPr marL="342900" lvl="0" indent="-342900">
              <a:buFont typeface="Symbol" pitchFamily="2" charset="2"/>
              <a:buChar char=""/>
            </a:pPr>
            <a:r>
              <a:rPr lang="fr-CA" sz="2400" dirty="0">
                <a:effectLst/>
                <a:ea typeface="Times New Roman" panose="02020603050405020304" pitchFamily="18" charset="0"/>
              </a:rPr>
              <a:t>La société civile :</a:t>
            </a:r>
          </a:p>
          <a:p>
            <a:pPr marL="742950" lvl="1" indent="-285750">
              <a:buFont typeface="Courier New" panose="02070309020205020404" pitchFamily="49" charset="0"/>
              <a:buChar char="o"/>
            </a:pPr>
            <a:r>
              <a:rPr lang="fr-CA" dirty="0">
                <a:effectLst/>
                <a:ea typeface="Times New Roman" panose="02020603050405020304" pitchFamily="18" charset="0"/>
              </a:rPr>
              <a:t>Organisation sans but lucratif à vocation environnementale</a:t>
            </a:r>
          </a:p>
          <a:p>
            <a:pPr marL="742950" lvl="1" indent="-285750">
              <a:buFont typeface="Courier New" panose="02070309020205020404" pitchFamily="49" charset="0"/>
              <a:buChar char="o"/>
            </a:pPr>
            <a:r>
              <a:rPr lang="fr-CA" dirty="0">
                <a:effectLst/>
                <a:ea typeface="Times New Roman" panose="02020603050405020304" pitchFamily="18" charset="0"/>
              </a:rPr>
              <a:t>Organisation sans but lucratif à vocation sociale</a:t>
            </a:r>
            <a:endParaRPr lang="fr-FR" dirty="0"/>
          </a:p>
        </p:txBody>
      </p:sp>
      <p:sp>
        <p:nvSpPr>
          <p:cNvPr id="4" name="Espace réservé du contenu 3">
            <a:extLst>
              <a:ext uri="{FF2B5EF4-FFF2-40B4-BE49-F238E27FC236}">
                <a16:creationId xmlns:a16="http://schemas.microsoft.com/office/drawing/2014/main" id="{AADFF41A-4240-C94F-276E-AC0C037C137C}"/>
              </a:ext>
            </a:extLst>
          </p:cNvPr>
          <p:cNvSpPr>
            <a:spLocks noGrp="1"/>
          </p:cNvSpPr>
          <p:nvPr>
            <p:ph sz="half" idx="2"/>
          </p:nvPr>
        </p:nvSpPr>
        <p:spPr>
          <a:xfrm>
            <a:off x="6095999" y="1634793"/>
            <a:ext cx="5634161" cy="4630833"/>
          </a:xfrm>
        </p:spPr>
        <p:txBody>
          <a:bodyPr>
            <a:normAutofit lnSpcReduction="10000"/>
          </a:bodyPr>
          <a:lstStyle/>
          <a:p>
            <a:pPr marL="342900" lvl="0" indent="-342900">
              <a:buFont typeface="Symbol" pitchFamily="2" charset="2"/>
              <a:buChar char=""/>
            </a:pPr>
            <a:r>
              <a:rPr lang="fr-CA" sz="2400" dirty="0">
                <a:effectLst/>
                <a:ea typeface="Times New Roman" panose="02020603050405020304" pitchFamily="18" charset="0"/>
              </a:rPr>
              <a:t>Les experts :</a:t>
            </a:r>
          </a:p>
          <a:p>
            <a:pPr marL="742950" lvl="1" indent="-285750">
              <a:buFont typeface="Courier New" panose="02070309020205020404" pitchFamily="49" charset="0"/>
              <a:buChar char="o"/>
            </a:pPr>
            <a:r>
              <a:rPr lang="fr-CA" dirty="0">
                <a:effectLst/>
                <a:ea typeface="Times New Roman" panose="02020603050405020304" pitchFamily="18" charset="0"/>
              </a:rPr>
              <a:t>Professeur du Groupe de recherche</a:t>
            </a:r>
          </a:p>
          <a:p>
            <a:pPr marL="742950" lvl="1" indent="-285750">
              <a:buFont typeface="Courier New" panose="02070309020205020404" pitchFamily="49" charset="0"/>
              <a:buChar char="o"/>
            </a:pPr>
            <a:r>
              <a:rPr lang="fr-CA" dirty="0">
                <a:effectLst/>
                <a:ea typeface="Times New Roman" panose="02020603050405020304" pitchFamily="18" charset="0"/>
              </a:rPr>
              <a:t>Association québécoise pour l’évaluation d’impacts (AQEI)</a:t>
            </a:r>
          </a:p>
          <a:p>
            <a:pPr marL="342900" lvl="0" indent="-342900">
              <a:buFont typeface="Symbol" pitchFamily="2" charset="2"/>
              <a:buChar char=""/>
            </a:pPr>
            <a:r>
              <a:rPr lang="fr-CA" sz="2400" dirty="0">
                <a:effectLst/>
                <a:ea typeface="Times New Roman" panose="02020603050405020304" pitchFamily="18" charset="0"/>
              </a:rPr>
              <a:t>Les médias :</a:t>
            </a:r>
          </a:p>
          <a:p>
            <a:pPr marL="742950" lvl="1" indent="-285750">
              <a:buFont typeface="Courier New" panose="02070309020205020404" pitchFamily="49" charset="0"/>
              <a:buChar char="o"/>
            </a:pPr>
            <a:r>
              <a:rPr lang="fr-CA" dirty="0">
                <a:effectLst/>
                <a:ea typeface="Times New Roman" panose="02020603050405020304" pitchFamily="18" charset="0"/>
              </a:rPr>
              <a:t>Grand quotidien québécois</a:t>
            </a:r>
          </a:p>
          <a:p>
            <a:pPr marL="742950" lvl="1" indent="-285750">
              <a:buFont typeface="Courier New" panose="02070309020205020404" pitchFamily="49" charset="0"/>
              <a:buChar char="o"/>
            </a:pPr>
            <a:r>
              <a:rPr lang="fr-CA" dirty="0">
                <a:effectLst/>
                <a:ea typeface="Times New Roman" panose="02020603050405020304" pitchFamily="18" charset="0"/>
              </a:rPr>
              <a:t>L’Itinéraire</a:t>
            </a:r>
            <a:endParaRPr lang="fr-CA" dirty="0"/>
          </a:p>
        </p:txBody>
      </p:sp>
      <p:sp>
        <p:nvSpPr>
          <p:cNvPr id="5" name="Titre 1">
            <a:extLst>
              <a:ext uri="{FF2B5EF4-FFF2-40B4-BE49-F238E27FC236}">
                <a16:creationId xmlns:a16="http://schemas.microsoft.com/office/drawing/2014/main" id="{BCBF577B-E4BF-EE1D-EFF4-133FE632095D}"/>
              </a:ext>
            </a:extLst>
          </p:cNvPr>
          <p:cNvSpPr>
            <a:spLocks noGrp="1"/>
          </p:cNvSpPr>
          <p:nvPr>
            <p:ph type="title"/>
          </p:nvPr>
        </p:nvSpPr>
        <p:spPr>
          <a:xfrm>
            <a:off x="0" y="0"/>
            <a:ext cx="12192000" cy="1464590"/>
          </a:xfrm>
        </p:spPr>
        <p:txBody>
          <a:bodyPr>
            <a:normAutofit/>
          </a:bodyPr>
          <a:lstStyle/>
          <a:p>
            <a:pPr marL="0" indent="0" algn="ctr">
              <a:lnSpc>
                <a:spcPct val="80000"/>
              </a:lnSpc>
              <a:spcBef>
                <a:spcPts val="0"/>
              </a:spcBef>
              <a:buNone/>
            </a:pPr>
            <a:r>
              <a:rPr lang="fr-CA" sz="4000" dirty="0"/>
              <a:t>1.3. Acteurs</a:t>
            </a:r>
            <a:br>
              <a:rPr lang="fr-CA" sz="4000" dirty="0"/>
            </a:br>
            <a:r>
              <a:rPr lang="fr-CA" sz="4000" dirty="0"/>
              <a:t>OUTIL 3. Liste des acteurs Autoroute Notre-Dame</a:t>
            </a:r>
          </a:p>
        </p:txBody>
      </p:sp>
    </p:spTree>
    <p:extLst>
      <p:ext uri="{BB962C8B-B14F-4D97-AF65-F5344CB8AC3E}">
        <p14:creationId xmlns:p14="http://schemas.microsoft.com/office/powerpoint/2010/main" val="372609737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1F2B53F8D2C840BA99C03A614DDFB8" ma:contentTypeVersion="13" ma:contentTypeDescription="Crée un document." ma:contentTypeScope="" ma:versionID="a48502b66e43abfb4820c69dbcd5418b">
  <xsd:schema xmlns:xsd="http://www.w3.org/2001/XMLSchema" xmlns:xs="http://www.w3.org/2001/XMLSchema" xmlns:p="http://schemas.microsoft.com/office/2006/metadata/properties" xmlns:ns2="aeba2b23-7c2d-4ab3-a43f-eb8321a3c470" xmlns:ns3="590a161d-3eb9-42a7-82dd-c5408ef0f820" targetNamespace="http://schemas.microsoft.com/office/2006/metadata/properties" ma:root="true" ma:fieldsID="fb4d5106219e8b3e5a4f96ad7f7e8279" ns2:_="" ns3:_="">
    <xsd:import namespace="aeba2b23-7c2d-4ab3-a43f-eb8321a3c470"/>
    <xsd:import namespace="590a161d-3eb9-42a7-82dd-c5408ef0f82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ba2b23-7c2d-4ab3-a43f-eb8321a3c4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Balises d’images" ma:readOnly="false" ma:fieldId="{5cf76f15-5ced-4ddc-b409-7134ff3c332f}" ma:taxonomyMulti="true" ma:sspId="14b1f2f6-9f48-4433-9b13-82e2cb12a0c3"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0a161d-3eb9-42a7-82dd-c5408ef0f82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ce32bb5-11c2-4117-8856-b8f086ac350b}" ma:internalName="TaxCatchAll" ma:showField="CatchAllData" ma:web="590a161d-3eb9-42a7-82dd-c5408ef0f820">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90a161d-3eb9-42a7-82dd-c5408ef0f820" xsi:nil="true"/>
    <lcf76f155ced4ddcb4097134ff3c332f xmlns="aeba2b23-7c2d-4ab3-a43f-eb8321a3c47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D811FF0-85E2-4EC2-A55D-7CDC488A244B}"/>
</file>

<file path=customXml/itemProps2.xml><?xml version="1.0" encoding="utf-8"?>
<ds:datastoreItem xmlns:ds="http://schemas.openxmlformats.org/officeDocument/2006/customXml" ds:itemID="{7519C837-4A3D-405C-A390-1790E8038304}"/>
</file>

<file path=customXml/itemProps3.xml><?xml version="1.0" encoding="utf-8"?>
<ds:datastoreItem xmlns:ds="http://schemas.openxmlformats.org/officeDocument/2006/customXml" ds:itemID="{1585E75B-B2E5-494F-A497-CC6FB2C8F077}"/>
</file>

<file path=docProps/app.xml><?xml version="1.0" encoding="utf-8"?>
<Properties xmlns="http://schemas.openxmlformats.org/officeDocument/2006/extended-properties" xmlns:vt="http://schemas.openxmlformats.org/officeDocument/2006/docPropsVTypes">
  <TotalTime>1913</TotalTime>
  <Words>2045</Words>
  <Application>Microsoft Macintosh PowerPoint</Application>
  <PresentationFormat>Grand écran</PresentationFormat>
  <Paragraphs>125</Paragraphs>
  <Slides>27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Arial</vt:lpstr>
      <vt:lpstr>Calibri</vt:lpstr>
      <vt:lpstr>Calibri Light</vt:lpstr>
      <vt:lpstr>Courier New</vt:lpstr>
      <vt:lpstr>Symbol</vt:lpstr>
      <vt:lpstr>Times New Roman</vt:lpstr>
      <vt:lpstr>Thème Office</vt:lpstr>
      <vt:lpstr>Cadrage de la démarche d’identification et de formulation des enjeux, et d’évaluation et de communication des impacts</vt:lpstr>
      <vt:lpstr>Plan de présentation</vt:lpstr>
      <vt:lpstr>1. Exercice 1: identifier et formuler les enjeux</vt:lpstr>
      <vt:lpstr>1.1. Cheminement?</vt:lpstr>
      <vt:lpstr>1.1. Cheminement?</vt:lpstr>
      <vt:lpstr>1.2. Que veut-on dire par enjeu? OUTIL 1</vt:lpstr>
      <vt:lpstr>1.3. Acteurs OUTIL 2. Typologie des acteurs</vt:lpstr>
      <vt:lpstr>1.3. Acteurs OUTIL 2. Typologie des acteurs</vt:lpstr>
      <vt:lpstr>1.3. Acteurs OUTIL 3. Liste des acteurs Autoroute Notre-Dame</vt:lpstr>
      <vt:lpstr>1.4 Exemples de méthodes d’identification et de formulation des enjeux</vt:lpstr>
      <vt:lpstr>1.4 Exemples de méthodes d’identification et de formulation des enjeux</vt:lpstr>
      <vt:lpstr>1.4 Exemples de méthodes d’identification et de formulation des enjeux</vt:lpstr>
      <vt:lpstr>1.4 Exemples de méthodes d’identification et de formulation des enjeux</vt:lpstr>
      <vt:lpstr>1.4 Exemples de méthodes d’identification et de formulation des enjeux</vt:lpstr>
      <vt:lpstr>1.4 Exemples de méthodes d’identification et de formulation des enjeux</vt:lpstr>
      <vt:lpstr>1.5 Identification et formulation des enjeux projet Autoroute Notre-Dame. OUTIL 8. Effets</vt:lpstr>
      <vt:lpstr>1.5 Identification et formulation des enjeux projet Autoroute Notre-Dame. OUTIL 8. Effets</vt:lpstr>
      <vt:lpstr>1.5 Identification et formulation des enjeux projet Autoroute Notre-Dame. OUTIL 9. Enjeux</vt:lpstr>
      <vt:lpstr>1.5 Identification et formulation des enjeux projet Autoroute Notre-Dame. OUTIL 9. Enjeux</vt:lpstr>
      <vt:lpstr>2. Exercice 2: analyser les scénarios en fonction des enjeux soulevés</vt:lpstr>
      <vt:lpstr>2.1. Cheminement</vt:lpstr>
      <vt:lpstr>2.1. Cheminement</vt:lpstr>
      <vt:lpstr>2.2. Scénarios</vt:lpstr>
      <vt:lpstr>2.3. Impacts et descripteurs</vt:lpstr>
      <vt:lpstr>2.3. Impacts et descripteurs</vt:lpstr>
      <vt:lpstr>Présentation PowerPoint</vt:lpstr>
      <vt:lpstr>Pour contacter les auteurs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Notion d’enjeu en étude d’impact</dc:title>
  <dc:creator>Gilles Côté</dc:creator>
  <cp:lastModifiedBy>Luc Valiquette</cp:lastModifiedBy>
  <cp:revision>43</cp:revision>
  <cp:lastPrinted>2023-03-25T21:24:38Z</cp:lastPrinted>
  <dcterms:created xsi:type="dcterms:W3CDTF">2023-02-14T21:50:24Z</dcterms:created>
  <dcterms:modified xsi:type="dcterms:W3CDTF">2023-03-26T13:16:12Z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0x010100691F2B53F8D2C840BA99C03A614DDFB8</vt:lpwstr>
  </property>
</Properties>
</file>