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Override1.xml" ContentType="application/vnd.openxmlformats-officedocument.themeOverr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Override2.xml" ContentType="application/vnd.openxmlformats-officedocument.themeOverr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heme/themeOverride3.xml" ContentType="application/vnd.openxmlformats-officedocument.themeOverr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heme/themeOverride4.xml" ContentType="application/vnd.openxmlformats-officedocument.themeOverr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3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5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6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9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10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11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4"/>
    <p:sldMasterId id="2147483802" r:id="rId5"/>
    <p:sldMasterId id="2147483760" r:id="rId6"/>
    <p:sldMasterId id="2147483810" r:id="rId7"/>
    <p:sldMasterId id="2147483824" r:id="rId8"/>
    <p:sldMasterId id="2147483832" r:id="rId9"/>
  </p:sldMasterIdLst>
  <p:notesMasterIdLst>
    <p:notesMasterId r:id="rId22"/>
  </p:notesMasterIdLst>
  <p:handoutMasterIdLst>
    <p:handoutMasterId r:id="rId23"/>
  </p:handoutMasterIdLst>
  <p:sldIdLst>
    <p:sldId id="291" r:id="rId10"/>
    <p:sldId id="284" r:id="rId11"/>
    <p:sldId id="293" r:id="rId12"/>
    <p:sldId id="294" r:id="rId13"/>
    <p:sldId id="278" r:id="rId14"/>
    <p:sldId id="300" r:id="rId15"/>
    <p:sldId id="298" r:id="rId16"/>
    <p:sldId id="299" r:id="rId17"/>
    <p:sldId id="290" r:id="rId18"/>
    <p:sldId id="292" r:id="rId19"/>
    <p:sldId id="301" r:id="rId20"/>
    <p:sldId id="264" r:id="rId21"/>
  </p:sldIdLst>
  <p:sldSz cx="12192000" cy="6858000"/>
  <p:notesSz cx="6858000" cy="9144000"/>
  <p:custDataLst>
    <p:tags r:id="rId24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57FB0F-AA6F-15C8-8A7E-BB64D61BDCFB}" name="Louis-Martin Leclerc" initials="LML" userId="S::lmleclerc@tactconseil.ca::073710e3-15da-499e-9c29-3a85c762f4e2" providerId="AD"/>
  <p188:author id="{F934827B-4033-132A-28AF-2C8BC26C832C}" name="Marie-Eve Martin" initials="MEM" userId="S::memartin@transfertconsult.ca::52fb614d-f8da-44e4-a374-c69923b8ec9c" providerId="AD"/>
  <p188:author id="{F75F70C1-2944-2DD8-6C46-78C55A9B59E9}" name="Ann-Julie Le Scelleur" initials="AJLS" userId="S::ajlescelleur@transfertconsult.ca::d7f70a17-2c91-4428-955a-0108520b40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0F4031-0970-4348-B483-6A3E6190B18C}" v="88" dt="2023-03-23T13:59:13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67755" autoAdjust="0"/>
  </p:normalViewPr>
  <p:slideViewPr>
    <p:cSldViewPr snapToGrid="0">
      <p:cViewPr varScale="1">
        <p:scale>
          <a:sx n="84" d="100"/>
          <a:sy n="84" d="100"/>
        </p:scale>
        <p:origin x="2184" y="192"/>
      </p:cViewPr>
      <p:guideLst>
        <p:guide orient="horz" pos="152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A4B4D9-BAF3-4645-9E09-FAE142D1E079}" type="doc">
      <dgm:prSet loTypeId="urn:microsoft.com/office/officeart/2005/8/layout/radial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45C22C5D-DCBE-40AB-B4B7-0000070B844F}">
      <dgm:prSet phldrT="[Texte]" custT="1"/>
      <dgm:spPr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b="1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9 enjeux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b="1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16 </a:t>
          </a:r>
          <a:r>
            <a:rPr lang="fr-CA" sz="1400" b="1" kern="1200" dirty="0" err="1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CVEs</a:t>
          </a:r>
          <a:endParaRPr lang="fr-FR" sz="1400" b="1" kern="1200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400D6F0A-C415-4041-9E6E-23C3DDCA7330}" type="parTrans" cxnId="{E5677651-FDFB-485D-86BB-65460B9D618F}">
      <dgm:prSet/>
      <dgm:spPr/>
      <dgm:t>
        <a:bodyPr/>
        <a:lstStyle/>
        <a:p>
          <a:endParaRPr lang="fr-FR"/>
        </a:p>
      </dgm:t>
    </dgm:pt>
    <dgm:pt modelId="{49D501B7-B383-4759-844A-C8A468D1CFAA}" type="sibTrans" cxnId="{E5677651-FDFB-485D-86BB-65460B9D618F}">
      <dgm:prSet/>
      <dgm:spPr/>
      <dgm:t>
        <a:bodyPr/>
        <a:lstStyle/>
        <a:p>
          <a:endParaRPr lang="fr-FR"/>
        </a:p>
      </dgm:t>
    </dgm:pt>
    <dgm:pt modelId="{1A6BCCEE-7B5E-42C1-873D-E0BF034DA994}">
      <dgm:prSet phldrT="[Texte]"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CA" sz="1200"/>
            <a:t>Revue documentaire</a:t>
          </a:r>
          <a:endParaRPr lang="fr-FR" sz="1200"/>
        </a:p>
      </dgm:t>
    </dgm:pt>
    <dgm:pt modelId="{4679C818-A329-45A9-96F1-E12ECBE5A31D}" type="parTrans" cxnId="{A6575138-27A1-4A66-B873-69BFE5D458EF}">
      <dgm:prSet/>
      <dgm:spPr/>
      <dgm:t>
        <a:bodyPr/>
        <a:lstStyle/>
        <a:p>
          <a:endParaRPr lang="fr-FR"/>
        </a:p>
      </dgm:t>
    </dgm:pt>
    <dgm:pt modelId="{66B94BB4-CB1E-4912-A5B5-3EE94B9BDFC4}" type="sibTrans" cxnId="{A6575138-27A1-4A66-B873-69BFE5D458EF}">
      <dgm:prSet/>
      <dgm:spPr/>
      <dgm:t>
        <a:bodyPr/>
        <a:lstStyle/>
        <a:p>
          <a:endParaRPr lang="fr-FR"/>
        </a:p>
      </dgm:t>
    </dgm:pt>
    <dgm:pt modelId="{7BD7520A-0489-4157-A39A-4702A1B7C401}">
      <dgm:prSet phldrT="[Texte]" custT="1"/>
      <dgm:spPr>
        <a:solidFill>
          <a:srgbClr val="8398A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Études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sectorielles</a:t>
          </a:r>
          <a:endParaRPr lang="fr-FR" sz="1200" kern="120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423891EB-182D-41A9-BA8E-871DDAF13860}" type="parTrans" cxnId="{82227BFC-0FCF-4180-9712-59543CF9452F}">
      <dgm:prSet/>
      <dgm:spPr/>
      <dgm:t>
        <a:bodyPr/>
        <a:lstStyle/>
        <a:p>
          <a:endParaRPr lang="fr-FR"/>
        </a:p>
      </dgm:t>
    </dgm:pt>
    <dgm:pt modelId="{AE108DA5-34AB-4CFD-B26B-5EBD5D7613C3}" type="sibTrans" cxnId="{82227BFC-0FCF-4180-9712-59543CF9452F}">
      <dgm:prSet/>
      <dgm:spPr/>
      <dgm:t>
        <a:bodyPr/>
        <a:lstStyle/>
        <a:p>
          <a:endParaRPr lang="fr-FR"/>
        </a:p>
      </dgm:t>
    </dgm:pt>
    <dgm:pt modelId="{A86333CA-CEE7-4342-AA7A-2FD7EF8B56D7}">
      <dgm:prSet phldrT="[Texte]" custT="1"/>
      <dgm:spPr>
        <a:solidFill>
          <a:srgbClr val="8398A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Ateliers</a:t>
          </a:r>
          <a:endParaRPr lang="fr-FR" sz="1200" kern="120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D406801B-6903-496B-9144-795623F13E91}" type="parTrans" cxnId="{2373EA6C-F280-4516-B187-57713FF01C45}">
      <dgm:prSet/>
      <dgm:spPr/>
      <dgm:t>
        <a:bodyPr/>
        <a:lstStyle/>
        <a:p>
          <a:endParaRPr lang="fr-FR"/>
        </a:p>
      </dgm:t>
    </dgm:pt>
    <dgm:pt modelId="{845023C6-D966-435A-80DB-63E0F04CF00B}" type="sibTrans" cxnId="{2373EA6C-F280-4516-B187-57713FF01C45}">
      <dgm:prSet/>
      <dgm:spPr>
        <a:ln w="3175"/>
      </dgm:spPr>
      <dgm:t>
        <a:bodyPr/>
        <a:lstStyle/>
        <a:p>
          <a:endParaRPr lang="fr-FR"/>
        </a:p>
      </dgm:t>
    </dgm:pt>
    <dgm:pt modelId="{638BE5A4-8C79-4FA8-A4FC-0E78CAC6EF5B}">
      <dgm:prSet phldrT="[Texte]"/>
      <dgm:spPr/>
      <dgm:t>
        <a:bodyPr/>
        <a:lstStyle/>
        <a:p>
          <a:endParaRPr lang="fr-FR"/>
        </a:p>
      </dgm:t>
    </dgm:pt>
    <dgm:pt modelId="{068C826B-3BBF-4FEA-90B2-EABA598E185D}" type="parTrans" cxnId="{AAAC02D1-1AE3-465F-8C8B-A5D3B23C4355}">
      <dgm:prSet/>
      <dgm:spPr/>
      <dgm:t>
        <a:bodyPr/>
        <a:lstStyle/>
        <a:p>
          <a:endParaRPr lang="fr-FR"/>
        </a:p>
      </dgm:t>
    </dgm:pt>
    <dgm:pt modelId="{917ECF7E-E453-4D36-9525-7A3195A0E6C2}" type="sibTrans" cxnId="{AAAC02D1-1AE3-465F-8C8B-A5D3B23C4355}">
      <dgm:prSet/>
      <dgm:spPr/>
      <dgm:t>
        <a:bodyPr/>
        <a:lstStyle/>
        <a:p>
          <a:endParaRPr lang="fr-FR"/>
        </a:p>
      </dgm:t>
    </dgm:pt>
    <dgm:pt modelId="{4B7EF1FF-6951-4609-8BA4-0301C62D96F8}" type="pres">
      <dgm:prSet presAssocID="{B9A4B4D9-BAF3-4645-9E09-FAE142D1E07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053DAAF-A066-48EF-A61F-CFAC06771886}" type="pres">
      <dgm:prSet presAssocID="{45C22C5D-DCBE-40AB-B4B7-0000070B844F}" presName="centerShape" presStyleLbl="node0" presStyleIdx="0" presStyleCnt="1"/>
      <dgm:spPr>
        <a:xfrm>
          <a:off x="2376177" y="1802512"/>
          <a:ext cx="1372332" cy="1372332"/>
        </a:xfrm>
        <a:prstGeom prst="ellipse">
          <a:avLst/>
        </a:prstGeom>
      </dgm:spPr>
    </dgm:pt>
    <dgm:pt modelId="{0857C2AD-4163-4C2F-A8CC-6D5B160054C9}" type="pres">
      <dgm:prSet presAssocID="{4679C818-A329-45A9-96F1-E12ECBE5A31D}" presName="Name9" presStyleLbl="parChTrans1D2" presStyleIdx="0" presStyleCnt="3"/>
      <dgm:spPr/>
    </dgm:pt>
    <dgm:pt modelId="{F177587E-127C-4F51-B13C-0A7F5BB25D12}" type="pres">
      <dgm:prSet presAssocID="{4679C818-A329-45A9-96F1-E12ECBE5A31D}" presName="connTx" presStyleLbl="parChTrans1D2" presStyleIdx="0" presStyleCnt="3"/>
      <dgm:spPr/>
    </dgm:pt>
    <dgm:pt modelId="{8B8A7DF6-1A35-438E-821D-6B1A9645A54B}" type="pres">
      <dgm:prSet presAssocID="{1A6BCCEE-7B5E-42C1-873D-E0BF034DA994}" presName="node" presStyleLbl="node1" presStyleIdx="0" presStyleCnt="3">
        <dgm:presLayoutVars>
          <dgm:bulletEnabled val="1"/>
        </dgm:presLayoutVars>
      </dgm:prSet>
      <dgm:spPr/>
    </dgm:pt>
    <dgm:pt modelId="{C6CA4597-86C0-4AB2-8262-B4AC66CEC57A}" type="pres">
      <dgm:prSet presAssocID="{423891EB-182D-41A9-BA8E-871DDAF13860}" presName="Name9" presStyleLbl="parChTrans1D2" presStyleIdx="1" presStyleCnt="3"/>
      <dgm:spPr/>
    </dgm:pt>
    <dgm:pt modelId="{151FAACC-E8ED-4050-A536-2F88E90600DB}" type="pres">
      <dgm:prSet presAssocID="{423891EB-182D-41A9-BA8E-871DDAF13860}" presName="connTx" presStyleLbl="parChTrans1D2" presStyleIdx="1" presStyleCnt="3"/>
      <dgm:spPr/>
    </dgm:pt>
    <dgm:pt modelId="{59311442-BB73-4475-88AE-862EBFC0A6E6}" type="pres">
      <dgm:prSet presAssocID="{7BD7520A-0489-4157-A39A-4702A1B7C401}" presName="node" presStyleLbl="node1" presStyleIdx="1" presStyleCnt="3">
        <dgm:presLayoutVars>
          <dgm:bulletEnabled val="1"/>
        </dgm:presLayoutVars>
      </dgm:prSet>
      <dgm:spPr>
        <a:xfrm>
          <a:off x="3922925" y="2695527"/>
          <a:ext cx="1372332" cy="1372332"/>
        </a:xfrm>
        <a:prstGeom prst="ellipse">
          <a:avLst/>
        </a:prstGeom>
      </dgm:spPr>
    </dgm:pt>
    <dgm:pt modelId="{8789554D-7D91-4034-B13C-CA29D3B6C3B6}" type="pres">
      <dgm:prSet presAssocID="{D406801B-6903-496B-9144-795623F13E91}" presName="Name9" presStyleLbl="parChTrans1D2" presStyleIdx="2" presStyleCnt="3"/>
      <dgm:spPr/>
    </dgm:pt>
    <dgm:pt modelId="{5D6A2F9A-5113-41CF-A74E-E600EFA95156}" type="pres">
      <dgm:prSet presAssocID="{D406801B-6903-496B-9144-795623F13E91}" presName="connTx" presStyleLbl="parChTrans1D2" presStyleIdx="2" presStyleCnt="3"/>
      <dgm:spPr/>
    </dgm:pt>
    <dgm:pt modelId="{1F6BE8C0-C349-4A16-8F13-31D520880BE8}" type="pres">
      <dgm:prSet presAssocID="{A86333CA-CEE7-4342-AA7A-2FD7EF8B56D7}" presName="node" presStyleLbl="node1" presStyleIdx="2" presStyleCnt="3">
        <dgm:presLayoutVars>
          <dgm:bulletEnabled val="1"/>
        </dgm:presLayoutVars>
      </dgm:prSet>
      <dgm:spPr>
        <a:xfrm>
          <a:off x="829429" y="2695527"/>
          <a:ext cx="1372332" cy="1372332"/>
        </a:xfrm>
        <a:prstGeom prst="ellipse">
          <a:avLst/>
        </a:prstGeom>
      </dgm:spPr>
    </dgm:pt>
  </dgm:ptLst>
  <dgm:cxnLst>
    <dgm:cxn modelId="{E1A89E04-B3C2-4CBE-BCEF-E2B175E3E976}" type="presOf" srcId="{B9A4B4D9-BAF3-4645-9E09-FAE142D1E079}" destId="{4B7EF1FF-6951-4609-8BA4-0301C62D96F8}" srcOrd="0" destOrd="0" presId="urn:microsoft.com/office/officeart/2005/8/layout/radial1"/>
    <dgm:cxn modelId="{62AE2A21-8FFC-4627-8D4B-3DA1C7D3729F}" type="presOf" srcId="{D406801B-6903-496B-9144-795623F13E91}" destId="{5D6A2F9A-5113-41CF-A74E-E600EFA95156}" srcOrd="1" destOrd="0" presId="urn:microsoft.com/office/officeart/2005/8/layout/radial1"/>
    <dgm:cxn modelId="{A6575138-27A1-4A66-B873-69BFE5D458EF}" srcId="{45C22C5D-DCBE-40AB-B4B7-0000070B844F}" destId="{1A6BCCEE-7B5E-42C1-873D-E0BF034DA994}" srcOrd="0" destOrd="0" parTransId="{4679C818-A329-45A9-96F1-E12ECBE5A31D}" sibTransId="{66B94BB4-CB1E-4912-A5B5-3EE94B9BDFC4}"/>
    <dgm:cxn modelId="{C2506940-4247-4414-B47F-47BD6A9418B7}" type="presOf" srcId="{A86333CA-CEE7-4342-AA7A-2FD7EF8B56D7}" destId="{1F6BE8C0-C349-4A16-8F13-31D520880BE8}" srcOrd="0" destOrd="0" presId="urn:microsoft.com/office/officeart/2005/8/layout/radial1"/>
    <dgm:cxn modelId="{E5677651-FDFB-485D-86BB-65460B9D618F}" srcId="{B9A4B4D9-BAF3-4645-9E09-FAE142D1E079}" destId="{45C22C5D-DCBE-40AB-B4B7-0000070B844F}" srcOrd="0" destOrd="0" parTransId="{400D6F0A-C415-4041-9E6E-23C3DDCA7330}" sibTransId="{49D501B7-B383-4759-844A-C8A468D1CFAA}"/>
    <dgm:cxn modelId="{2373EA6C-F280-4516-B187-57713FF01C45}" srcId="{45C22C5D-DCBE-40AB-B4B7-0000070B844F}" destId="{A86333CA-CEE7-4342-AA7A-2FD7EF8B56D7}" srcOrd="2" destOrd="0" parTransId="{D406801B-6903-496B-9144-795623F13E91}" sibTransId="{845023C6-D966-435A-80DB-63E0F04CF00B}"/>
    <dgm:cxn modelId="{8100D58A-9D26-4DF7-96E9-D56B44E4128E}" type="presOf" srcId="{423891EB-182D-41A9-BA8E-871DDAF13860}" destId="{151FAACC-E8ED-4050-A536-2F88E90600DB}" srcOrd="1" destOrd="0" presId="urn:microsoft.com/office/officeart/2005/8/layout/radial1"/>
    <dgm:cxn modelId="{CB352FB0-0A5B-4469-8ED7-17E105C4D84C}" type="presOf" srcId="{4679C818-A329-45A9-96F1-E12ECBE5A31D}" destId="{F177587E-127C-4F51-B13C-0A7F5BB25D12}" srcOrd="1" destOrd="0" presId="urn:microsoft.com/office/officeart/2005/8/layout/radial1"/>
    <dgm:cxn modelId="{1947EFB7-E73F-478D-A510-5486A376D69D}" type="presOf" srcId="{4679C818-A329-45A9-96F1-E12ECBE5A31D}" destId="{0857C2AD-4163-4C2F-A8CC-6D5B160054C9}" srcOrd="0" destOrd="0" presId="urn:microsoft.com/office/officeart/2005/8/layout/radial1"/>
    <dgm:cxn modelId="{DD6F1EC8-1B8E-4D40-8772-4FD80DDD743F}" type="presOf" srcId="{1A6BCCEE-7B5E-42C1-873D-E0BF034DA994}" destId="{8B8A7DF6-1A35-438E-821D-6B1A9645A54B}" srcOrd="0" destOrd="0" presId="urn:microsoft.com/office/officeart/2005/8/layout/radial1"/>
    <dgm:cxn modelId="{AAAC02D1-1AE3-465F-8C8B-A5D3B23C4355}" srcId="{B9A4B4D9-BAF3-4645-9E09-FAE142D1E079}" destId="{638BE5A4-8C79-4FA8-A4FC-0E78CAC6EF5B}" srcOrd="1" destOrd="0" parTransId="{068C826B-3BBF-4FEA-90B2-EABA598E185D}" sibTransId="{917ECF7E-E453-4D36-9525-7A3195A0E6C2}"/>
    <dgm:cxn modelId="{4746FDD2-E3CA-4FB0-AECD-E78BF1E9EF65}" type="presOf" srcId="{D406801B-6903-496B-9144-795623F13E91}" destId="{8789554D-7D91-4034-B13C-CA29D3B6C3B6}" srcOrd="0" destOrd="0" presId="urn:microsoft.com/office/officeart/2005/8/layout/radial1"/>
    <dgm:cxn modelId="{FE54D5DA-6394-47FA-B45F-F466757A5649}" type="presOf" srcId="{423891EB-182D-41A9-BA8E-871DDAF13860}" destId="{C6CA4597-86C0-4AB2-8262-B4AC66CEC57A}" srcOrd="0" destOrd="0" presId="urn:microsoft.com/office/officeart/2005/8/layout/radial1"/>
    <dgm:cxn modelId="{2F521EF0-C086-4A27-A366-79E0B49CDE85}" type="presOf" srcId="{7BD7520A-0489-4157-A39A-4702A1B7C401}" destId="{59311442-BB73-4475-88AE-862EBFC0A6E6}" srcOrd="0" destOrd="0" presId="urn:microsoft.com/office/officeart/2005/8/layout/radial1"/>
    <dgm:cxn modelId="{82227BFC-0FCF-4180-9712-59543CF9452F}" srcId="{45C22C5D-DCBE-40AB-B4B7-0000070B844F}" destId="{7BD7520A-0489-4157-A39A-4702A1B7C401}" srcOrd="1" destOrd="0" parTransId="{423891EB-182D-41A9-BA8E-871DDAF13860}" sibTransId="{AE108DA5-34AB-4CFD-B26B-5EBD5D7613C3}"/>
    <dgm:cxn modelId="{CC6FD4FC-1465-494A-874B-A4CA73349278}" type="presOf" srcId="{45C22C5D-DCBE-40AB-B4B7-0000070B844F}" destId="{0053DAAF-A066-48EF-A61F-CFAC06771886}" srcOrd="0" destOrd="0" presId="urn:microsoft.com/office/officeart/2005/8/layout/radial1"/>
    <dgm:cxn modelId="{E71C8FFA-B5AA-4885-9E91-37B8F344C8F5}" type="presParOf" srcId="{4B7EF1FF-6951-4609-8BA4-0301C62D96F8}" destId="{0053DAAF-A066-48EF-A61F-CFAC06771886}" srcOrd="0" destOrd="0" presId="urn:microsoft.com/office/officeart/2005/8/layout/radial1"/>
    <dgm:cxn modelId="{150B18A1-D49B-4EC7-8802-F74D37379B03}" type="presParOf" srcId="{4B7EF1FF-6951-4609-8BA4-0301C62D96F8}" destId="{0857C2AD-4163-4C2F-A8CC-6D5B160054C9}" srcOrd="1" destOrd="0" presId="urn:microsoft.com/office/officeart/2005/8/layout/radial1"/>
    <dgm:cxn modelId="{E9DFAAF1-D5DB-4BB7-AE21-8A9F2F0130F5}" type="presParOf" srcId="{0857C2AD-4163-4C2F-A8CC-6D5B160054C9}" destId="{F177587E-127C-4F51-B13C-0A7F5BB25D12}" srcOrd="0" destOrd="0" presId="urn:microsoft.com/office/officeart/2005/8/layout/radial1"/>
    <dgm:cxn modelId="{646728DC-04D4-4BB9-9AD2-97392E473ED6}" type="presParOf" srcId="{4B7EF1FF-6951-4609-8BA4-0301C62D96F8}" destId="{8B8A7DF6-1A35-438E-821D-6B1A9645A54B}" srcOrd="2" destOrd="0" presId="urn:microsoft.com/office/officeart/2005/8/layout/radial1"/>
    <dgm:cxn modelId="{78D97A71-2299-4104-9DDF-71978936E7B1}" type="presParOf" srcId="{4B7EF1FF-6951-4609-8BA4-0301C62D96F8}" destId="{C6CA4597-86C0-4AB2-8262-B4AC66CEC57A}" srcOrd="3" destOrd="0" presId="urn:microsoft.com/office/officeart/2005/8/layout/radial1"/>
    <dgm:cxn modelId="{53878CC5-FBD6-4BB5-92F3-ABCBA3D91239}" type="presParOf" srcId="{C6CA4597-86C0-4AB2-8262-B4AC66CEC57A}" destId="{151FAACC-E8ED-4050-A536-2F88E90600DB}" srcOrd="0" destOrd="0" presId="urn:microsoft.com/office/officeart/2005/8/layout/radial1"/>
    <dgm:cxn modelId="{898212E8-6B35-4842-A458-24238BDAC3A5}" type="presParOf" srcId="{4B7EF1FF-6951-4609-8BA4-0301C62D96F8}" destId="{59311442-BB73-4475-88AE-862EBFC0A6E6}" srcOrd="4" destOrd="0" presId="urn:microsoft.com/office/officeart/2005/8/layout/radial1"/>
    <dgm:cxn modelId="{B50E07D3-46BF-4C43-AB0E-ABABF74E9FED}" type="presParOf" srcId="{4B7EF1FF-6951-4609-8BA4-0301C62D96F8}" destId="{8789554D-7D91-4034-B13C-CA29D3B6C3B6}" srcOrd="5" destOrd="0" presId="urn:microsoft.com/office/officeart/2005/8/layout/radial1"/>
    <dgm:cxn modelId="{0CDF8629-8EF1-445E-A3AC-653023E14B29}" type="presParOf" srcId="{8789554D-7D91-4034-B13C-CA29D3B6C3B6}" destId="{5D6A2F9A-5113-41CF-A74E-E600EFA95156}" srcOrd="0" destOrd="0" presId="urn:microsoft.com/office/officeart/2005/8/layout/radial1"/>
    <dgm:cxn modelId="{57FD8B17-CE6D-4139-9B64-ECC71DA4EAA8}" type="presParOf" srcId="{4B7EF1FF-6951-4609-8BA4-0301C62D96F8}" destId="{1F6BE8C0-C349-4A16-8F13-31D520880BE8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951369-A53D-49FB-BECB-CDFB16D3CEC1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3DAA28E7-D134-4B17-9F94-A241C2019DAE}">
      <dgm:prSet phldrT="[Text]"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CA" sz="1400" b="1"/>
            <a:t>Qualité de vie des résidents de la zone d’étude</a:t>
          </a:r>
        </a:p>
      </dgm:t>
    </dgm:pt>
    <dgm:pt modelId="{FFEE04F8-36AB-4F48-8F21-FD0FDCF72E4A}" type="parTrans" cxnId="{2D71B5F2-DC57-4131-9A4E-41F211BD0E2F}">
      <dgm:prSet/>
      <dgm:spPr/>
      <dgm:t>
        <a:bodyPr/>
        <a:lstStyle/>
        <a:p>
          <a:endParaRPr lang="fr-CA" sz="900"/>
        </a:p>
      </dgm:t>
    </dgm:pt>
    <dgm:pt modelId="{F371BECE-AD84-418D-BA0A-EE3CEC1E8FB7}" type="sibTrans" cxnId="{2D71B5F2-DC57-4131-9A4E-41F211BD0E2F}">
      <dgm:prSet/>
      <dgm:spPr/>
      <dgm:t>
        <a:bodyPr/>
        <a:lstStyle/>
        <a:p>
          <a:endParaRPr lang="fr-CA" sz="900"/>
        </a:p>
      </dgm:t>
    </dgm:pt>
    <dgm:pt modelId="{893608A7-7A94-440F-BB66-A6E62726F991}">
      <dgm:prSet phldrT="[Text]" custT="1"/>
      <dgm:spPr>
        <a:solidFill>
          <a:srgbClr val="8398A9"/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CA" sz="1200" b="0"/>
            <a:t>Qualité de l’air</a:t>
          </a:r>
        </a:p>
      </dgm:t>
    </dgm:pt>
    <dgm:pt modelId="{62787237-2C98-4A77-8952-ED4732D7DCBC}" type="parTrans" cxnId="{1E05D751-02C4-45D8-827F-A56A201DA4FF}">
      <dgm:prSet custT="1"/>
      <dgm:spPr/>
      <dgm:t>
        <a:bodyPr/>
        <a:lstStyle/>
        <a:p>
          <a:endParaRPr lang="fr-CA" sz="900"/>
        </a:p>
      </dgm:t>
    </dgm:pt>
    <dgm:pt modelId="{951D1CB8-6FB3-4DD4-98DA-FA6CED1E69E3}" type="sibTrans" cxnId="{1E05D751-02C4-45D8-827F-A56A201DA4FF}">
      <dgm:prSet/>
      <dgm:spPr/>
      <dgm:t>
        <a:bodyPr/>
        <a:lstStyle/>
        <a:p>
          <a:endParaRPr lang="fr-CA" sz="900"/>
        </a:p>
      </dgm:t>
    </dgm:pt>
    <dgm:pt modelId="{63CD1F5A-76DA-43B4-A1EF-F643ABBE6B5C}">
      <dgm:prSet phldrT="[Text]" custT="1"/>
      <dgm:spPr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Environnement sonore</a:t>
          </a:r>
        </a:p>
      </dgm:t>
    </dgm:pt>
    <dgm:pt modelId="{D4F73153-4A09-4D5D-9400-CBBC1573A4A2}" type="parTrans" cxnId="{5623E243-ADA2-484E-B8E4-1019192D43B3}">
      <dgm:prSet custT="1"/>
      <dgm:spPr/>
      <dgm:t>
        <a:bodyPr/>
        <a:lstStyle/>
        <a:p>
          <a:endParaRPr lang="fr-CA" sz="900"/>
        </a:p>
      </dgm:t>
    </dgm:pt>
    <dgm:pt modelId="{D61DA668-F3DF-4A91-B727-0E0032B4B790}" type="sibTrans" cxnId="{5623E243-ADA2-484E-B8E4-1019192D43B3}">
      <dgm:prSet/>
      <dgm:spPr/>
      <dgm:t>
        <a:bodyPr/>
        <a:lstStyle/>
        <a:p>
          <a:endParaRPr lang="fr-CA" sz="900"/>
        </a:p>
      </dgm:t>
    </dgm:pt>
    <dgm:pt modelId="{AF77EA82-0029-482B-994C-5EBD1D075164}">
      <dgm:prSet phldrT="[Text]" custT="1"/>
      <dgm:spPr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Paysage</a:t>
          </a:r>
        </a:p>
      </dgm:t>
    </dgm:pt>
    <dgm:pt modelId="{29D7B8E8-A664-4CE8-8259-17E0930C5EA4}" type="parTrans" cxnId="{59E90512-362D-4D2C-A931-74F01B8B3A2E}">
      <dgm:prSet custT="1"/>
      <dgm:spPr/>
      <dgm:t>
        <a:bodyPr/>
        <a:lstStyle/>
        <a:p>
          <a:endParaRPr lang="fr-CA" sz="900"/>
        </a:p>
      </dgm:t>
    </dgm:pt>
    <dgm:pt modelId="{11D03031-8A36-4E03-A2B1-B911C7EA636D}" type="sibTrans" cxnId="{59E90512-362D-4D2C-A931-74F01B8B3A2E}">
      <dgm:prSet/>
      <dgm:spPr/>
      <dgm:t>
        <a:bodyPr/>
        <a:lstStyle/>
        <a:p>
          <a:endParaRPr lang="fr-CA" sz="900"/>
        </a:p>
      </dgm:t>
    </dgm:pt>
    <dgm:pt modelId="{085D9661-4704-439E-A41D-07623D8F7401}">
      <dgm:prSet phldrT="[Text]" custT="1"/>
      <dgm:spPr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Qualité de vie et santé publique (allochtone et autochtone)</a:t>
          </a:r>
        </a:p>
      </dgm:t>
    </dgm:pt>
    <dgm:pt modelId="{721590B2-A22B-4792-BD53-97A1C4D88BBB}" type="sibTrans" cxnId="{2758FD60-0D32-4F7B-BD03-CE07C6D5FF39}">
      <dgm:prSet/>
      <dgm:spPr/>
      <dgm:t>
        <a:bodyPr/>
        <a:lstStyle/>
        <a:p>
          <a:endParaRPr lang="fr-CA" sz="900"/>
        </a:p>
      </dgm:t>
    </dgm:pt>
    <dgm:pt modelId="{BD4761EB-1A39-478B-B004-10EAE70A5391}" type="parTrans" cxnId="{2758FD60-0D32-4F7B-BD03-CE07C6D5FF39}">
      <dgm:prSet custT="1"/>
      <dgm:spPr/>
      <dgm:t>
        <a:bodyPr/>
        <a:lstStyle/>
        <a:p>
          <a:endParaRPr lang="fr-CA" sz="900"/>
        </a:p>
      </dgm:t>
    </dgm:pt>
    <dgm:pt modelId="{8CDE596E-98EF-49BC-84DB-F3544EC1C23A}">
      <dgm:prSet phldrT="[Text]" custT="1"/>
      <dgm:spPr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Utilisation du territoire</a:t>
          </a:r>
        </a:p>
      </dgm:t>
    </dgm:pt>
    <dgm:pt modelId="{5A9E6AB7-0434-489F-9668-9F4F7B6ACAB4}" type="parTrans" cxnId="{0D8EEADE-C386-4130-BE7F-B730314C055D}">
      <dgm:prSet/>
      <dgm:spPr/>
      <dgm:t>
        <a:bodyPr/>
        <a:lstStyle/>
        <a:p>
          <a:endParaRPr lang="fr-CA"/>
        </a:p>
      </dgm:t>
    </dgm:pt>
    <dgm:pt modelId="{28E7CD7E-80A0-443E-A4C8-86BB1B4C4EE0}" type="sibTrans" cxnId="{0D8EEADE-C386-4130-BE7F-B730314C055D}">
      <dgm:prSet/>
      <dgm:spPr/>
      <dgm:t>
        <a:bodyPr/>
        <a:lstStyle/>
        <a:p>
          <a:endParaRPr lang="fr-CA"/>
        </a:p>
      </dgm:t>
    </dgm:pt>
    <dgm:pt modelId="{F05322D1-6EE1-4014-977F-068AFA994BEF}" type="pres">
      <dgm:prSet presAssocID="{99951369-A53D-49FB-BECB-CDFB16D3CEC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E2A856-46A6-4B75-BD12-F5DB7B2E077B}" type="pres">
      <dgm:prSet presAssocID="{3DAA28E7-D134-4B17-9F94-A241C2019DAE}" presName="centerShape" presStyleLbl="node0" presStyleIdx="0" presStyleCnt="1"/>
      <dgm:spPr/>
    </dgm:pt>
    <dgm:pt modelId="{5EFC01B0-6AA4-4F96-B2FD-D10CEC826C40}" type="pres">
      <dgm:prSet presAssocID="{62787237-2C98-4A77-8952-ED4732D7DCBC}" presName="Name9" presStyleLbl="parChTrans1D2" presStyleIdx="0" presStyleCnt="5"/>
      <dgm:spPr/>
    </dgm:pt>
    <dgm:pt modelId="{5D5F8E47-C884-49DB-9662-6014BD0212DA}" type="pres">
      <dgm:prSet presAssocID="{62787237-2C98-4A77-8952-ED4732D7DCBC}" presName="connTx" presStyleLbl="parChTrans1D2" presStyleIdx="0" presStyleCnt="5"/>
      <dgm:spPr/>
    </dgm:pt>
    <dgm:pt modelId="{9A035922-097A-41BE-AB5F-3FED68D54AF6}" type="pres">
      <dgm:prSet presAssocID="{893608A7-7A94-440F-BB66-A6E62726F991}" presName="node" presStyleLbl="node1" presStyleIdx="0" presStyleCnt="5">
        <dgm:presLayoutVars>
          <dgm:bulletEnabled val="1"/>
        </dgm:presLayoutVars>
      </dgm:prSet>
      <dgm:spPr/>
    </dgm:pt>
    <dgm:pt modelId="{5B7DCF0F-164C-4813-BAF0-E770B12F5436}" type="pres">
      <dgm:prSet presAssocID="{BD4761EB-1A39-478B-B004-10EAE70A5391}" presName="Name9" presStyleLbl="parChTrans1D2" presStyleIdx="1" presStyleCnt="5"/>
      <dgm:spPr/>
    </dgm:pt>
    <dgm:pt modelId="{C68C0199-7A33-4911-8857-1FC07C0A14BC}" type="pres">
      <dgm:prSet presAssocID="{BD4761EB-1A39-478B-B004-10EAE70A5391}" presName="connTx" presStyleLbl="parChTrans1D2" presStyleIdx="1" presStyleCnt="5"/>
      <dgm:spPr/>
    </dgm:pt>
    <dgm:pt modelId="{739A4F58-ACBE-4518-8277-461E78A699D9}" type="pres">
      <dgm:prSet presAssocID="{085D9661-4704-439E-A41D-07623D8F7401}" presName="node" presStyleLbl="node1" presStyleIdx="1" presStyleCnt="5">
        <dgm:presLayoutVars>
          <dgm:bulletEnabled val="1"/>
        </dgm:presLayoutVars>
      </dgm:prSet>
      <dgm:spPr>
        <a:xfrm>
          <a:off x="4520019" y="1366582"/>
          <a:ext cx="1517003" cy="1517003"/>
        </a:xfrm>
        <a:prstGeom prst="ellipse">
          <a:avLst/>
        </a:prstGeom>
      </dgm:spPr>
    </dgm:pt>
    <dgm:pt modelId="{2DD9143C-AE45-4DEF-9487-EB9B7B87318F}" type="pres">
      <dgm:prSet presAssocID="{D4F73153-4A09-4D5D-9400-CBBC1573A4A2}" presName="Name9" presStyleLbl="parChTrans1D2" presStyleIdx="2" presStyleCnt="5"/>
      <dgm:spPr/>
    </dgm:pt>
    <dgm:pt modelId="{778AD0CB-F47B-4970-8272-B95F583BB7B3}" type="pres">
      <dgm:prSet presAssocID="{D4F73153-4A09-4D5D-9400-CBBC1573A4A2}" presName="connTx" presStyleLbl="parChTrans1D2" presStyleIdx="2" presStyleCnt="5"/>
      <dgm:spPr/>
    </dgm:pt>
    <dgm:pt modelId="{BA4900B8-9005-4ECA-B232-8C9701668B76}" type="pres">
      <dgm:prSet presAssocID="{63CD1F5A-76DA-43B4-A1EF-F643ABBE6B5C}" presName="node" presStyleLbl="node1" presStyleIdx="2" presStyleCnt="5">
        <dgm:presLayoutVars>
          <dgm:bulletEnabled val="1"/>
        </dgm:presLayoutVars>
      </dgm:prSet>
      <dgm:spPr>
        <a:xfrm>
          <a:off x="3803586" y="3571538"/>
          <a:ext cx="1517003" cy="1517003"/>
        </a:xfrm>
        <a:prstGeom prst="ellipse">
          <a:avLst/>
        </a:prstGeom>
      </dgm:spPr>
    </dgm:pt>
    <dgm:pt modelId="{774C9379-16FD-4753-AC0E-C8571AE3755A}" type="pres">
      <dgm:prSet presAssocID="{29D7B8E8-A664-4CE8-8259-17E0930C5EA4}" presName="Name9" presStyleLbl="parChTrans1D2" presStyleIdx="3" presStyleCnt="5"/>
      <dgm:spPr/>
    </dgm:pt>
    <dgm:pt modelId="{0ECDFFCD-2F9C-4232-BD6D-4AE0F6D500D6}" type="pres">
      <dgm:prSet presAssocID="{29D7B8E8-A664-4CE8-8259-17E0930C5EA4}" presName="connTx" presStyleLbl="parChTrans1D2" presStyleIdx="3" presStyleCnt="5"/>
      <dgm:spPr/>
    </dgm:pt>
    <dgm:pt modelId="{038197A7-B391-4B3B-BFBE-654A727CF5DD}" type="pres">
      <dgm:prSet presAssocID="{AF77EA82-0029-482B-994C-5EBD1D075164}" presName="node" presStyleLbl="node1" presStyleIdx="3" presStyleCnt="5">
        <dgm:presLayoutVars>
          <dgm:bulletEnabled val="1"/>
        </dgm:presLayoutVars>
      </dgm:prSet>
      <dgm:spPr>
        <a:xfrm>
          <a:off x="1485158" y="3571538"/>
          <a:ext cx="1517003" cy="1517003"/>
        </a:xfrm>
        <a:prstGeom prst="ellipse">
          <a:avLst/>
        </a:prstGeom>
      </dgm:spPr>
    </dgm:pt>
    <dgm:pt modelId="{C28BDE1E-0CE3-4872-B2FD-F49743D5E1E8}" type="pres">
      <dgm:prSet presAssocID="{5A9E6AB7-0434-489F-9668-9F4F7B6ACAB4}" presName="Name9" presStyleLbl="parChTrans1D2" presStyleIdx="4" presStyleCnt="5"/>
      <dgm:spPr/>
    </dgm:pt>
    <dgm:pt modelId="{2E129B5B-3506-475C-BAB0-FBD1A8A5A4D6}" type="pres">
      <dgm:prSet presAssocID="{5A9E6AB7-0434-489F-9668-9F4F7B6ACAB4}" presName="connTx" presStyleLbl="parChTrans1D2" presStyleIdx="4" presStyleCnt="5"/>
      <dgm:spPr/>
    </dgm:pt>
    <dgm:pt modelId="{9B5ACBFF-A032-41FD-B28D-277BEB6BBF4B}" type="pres">
      <dgm:prSet presAssocID="{8CDE596E-98EF-49BC-84DB-F3544EC1C23A}" presName="node" presStyleLbl="node1" presStyleIdx="4" presStyleCnt="5">
        <dgm:presLayoutVars>
          <dgm:bulletEnabled val="1"/>
        </dgm:presLayoutVars>
      </dgm:prSet>
      <dgm:spPr>
        <a:xfrm>
          <a:off x="768724" y="1366582"/>
          <a:ext cx="1517003" cy="1517003"/>
        </a:xfrm>
        <a:prstGeom prst="ellipse">
          <a:avLst/>
        </a:prstGeom>
      </dgm:spPr>
    </dgm:pt>
  </dgm:ptLst>
  <dgm:cxnLst>
    <dgm:cxn modelId="{7F145F03-A5B6-44CF-B0F5-F6D559F90FC2}" type="presOf" srcId="{8CDE596E-98EF-49BC-84DB-F3544EC1C23A}" destId="{9B5ACBFF-A032-41FD-B28D-277BEB6BBF4B}" srcOrd="0" destOrd="0" presId="urn:microsoft.com/office/officeart/2005/8/layout/radial1"/>
    <dgm:cxn modelId="{1481D207-DD21-424D-B954-BF2899F21C37}" type="presOf" srcId="{62787237-2C98-4A77-8952-ED4732D7DCBC}" destId="{5EFC01B0-6AA4-4F96-B2FD-D10CEC826C40}" srcOrd="0" destOrd="0" presId="urn:microsoft.com/office/officeart/2005/8/layout/radial1"/>
    <dgm:cxn modelId="{0CF68408-E24A-494C-9A51-99E3C93A5FBA}" type="presOf" srcId="{29D7B8E8-A664-4CE8-8259-17E0930C5EA4}" destId="{774C9379-16FD-4753-AC0E-C8571AE3755A}" srcOrd="0" destOrd="0" presId="urn:microsoft.com/office/officeart/2005/8/layout/radial1"/>
    <dgm:cxn modelId="{A9ED270A-C255-40FA-B2F1-277C30F58ACC}" type="presOf" srcId="{29D7B8E8-A664-4CE8-8259-17E0930C5EA4}" destId="{0ECDFFCD-2F9C-4232-BD6D-4AE0F6D500D6}" srcOrd="1" destOrd="0" presId="urn:microsoft.com/office/officeart/2005/8/layout/radial1"/>
    <dgm:cxn modelId="{59E90512-362D-4D2C-A931-74F01B8B3A2E}" srcId="{3DAA28E7-D134-4B17-9F94-A241C2019DAE}" destId="{AF77EA82-0029-482B-994C-5EBD1D075164}" srcOrd="3" destOrd="0" parTransId="{29D7B8E8-A664-4CE8-8259-17E0930C5EA4}" sibTransId="{11D03031-8A36-4E03-A2B1-B911C7EA636D}"/>
    <dgm:cxn modelId="{B217A122-B712-44ED-8ED5-4517169ACE55}" type="presOf" srcId="{99951369-A53D-49FB-BECB-CDFB16D3CEC1}" destId="{F05322D1-6EE1-4014-977F-068AFA994BEF}" srcOrd="0" destOrd="0" presId="urn:microsoft.com/office/officeart/2005/8/layout/radial1"/>
    <dgm:cxn modelId="{5623E243-ADA2-484E-B8E4-1019192D43B3}" srcId="{3DAA28E7-D134-4B17-9F94-A241C2019DAE}" destId="{63CD1F5A-76DA-43B4-A1EF-F643ABBE6B5C}" srcOrd="2" destOrd="0" parTransId="{D4F73153-4A09-4D5D-9400-CBBC1573A4A2}" sibTransId="{D61DA668-F3DF-4A91-B727-0E0032B4B790}"/>
    <dgm:cxn modelId="{468E2F46-2BFA-4EA2-B2BB-57596432836D}" type="presOf" srcId="{5A9E6AB7-0434-489F-9668-9F4F7B6ACAB4}" destId="{2E129B5B-3506-475C-BAB0-FBD1A8A5A4D6}" srcOrd="1" destOrd="0" presId="urn:microsoft.com/office/officeart/2005/8/layout/radial1"/>
    <dgm:cxn modelId="{D48E1D48-8921-4A90-BD2F-83488C66B7C6}" type="presOf" srcId="{BD4761EB-1A39-478B-B004-10EAE70A5391}" destId="{5B7DCF0F-164C-4813-BAF0-E770B12F5436}" srcOrd="0" destOrd="0" presId="urn:microsoft.com/office/officeart/2005/8/layout/radial1"/>
    <dgm:cxn modelId="{1E05D751-02C4-45D8-827F-A56A201DA4FF}" srcId="{3DAA28E7-D134-4B17-9F94-A241C2019DAE}" destId="{893608A7-7A94-440F-BB66-A6E62726F991}" srcOrd="0" destOrd="0" parTransId="{62787237-2C98-4A77-8952-ED4732D7DCBC}" sibTransId="{951D1CB8-6FB3-4DD4-98DA-FA6CED1E69E3}"/>
    <dgm:cxn modelId="{0352395E-836A-49F7-9B15-CEC908FB5BAF}" type="presOf" srcId="{3DAA28E7-D134-4B17-9F94-A241C2019DAE}" destId="{28E2A856-46A6-4B75-BD12-F5DB7B2E077B}" srcOrd="0" destOrd="0" presId="urn:microsoft.com/office/officeart/2005/8/layout/radial1"/>
    <dgm:cxn modelId="{2758FD60-0D32-4F7B-BD03-CE07C6D5FF39}" srcId="{3DAA28E7-D134-4B17-9F94-A241C2019DAE}" destId="{085D9661-4704-439E-A41D-07623D8F7401}" srcOrd="1" destOrd="0" parTransId="{BD4761EB-1A39-478B-B004-10EAE70A5391}" sibTransId="{721590B2-A22B-4792-BD53-97A1C4D88BBB}"/>
    <dgm:cxn modelId="{99E8367F-ED68-4BA8-9431-36B2956299A3}" type="presOf" srcId="{62787237-2C98-4A77-8952-ED4732D7DCBC}" destId="{5D5F8E47-C884-49DB-9662-6014BD0212DA}" srcOrd="1" destOrd="0" presId="urn:microsoft.com/office/officeart/2005/8/layout/radial1"/>
    <dgm:cxn modelId="{3A1B3F8C-CD18-46E5-ACF5-9A6810BEC8D4}" type="presOf" srcId="{085D9661-4704-439E-A41D-07623D8F7401}" destId="{739A4F58-ACBE-4518-8277-461E78A699D9}" srcOrd="0" destOrd="0" presId="urn:microsoft.com/office/officeart/2005/8/layout/radial1"/>
    <dgm:cxn modelId="{59571D96-9A20-45B9-B87A-D5C9461472E0}" type="presOf" srcId="{D4F73153-4A09-4D5D-9400-CBBC1573A4A2}" destId="{2DD9143C-AE45-4DEF-9487-EB9B7B87318F}" srcOrd="0" destOrd="0" presId="urn:microsoft.com/office/officeart/2005/8/layout/radial1"/>
    <dgm:cxn modelId="{1ECB83B4-ECA4-45BC-89F3-F49FF998811E}" type="presOf" srcId="{AF77EA82-0029-482B-994C-5EBD1D075164}" destId="{038197A7-B391-4B3B-BFBE-654A727CF5DD}" srcOrd="0" destOrd="0" presId="urn:microsoft.com/office/officeart/2005/8/layout/radial1"/>
    <dgm:cxn modelId="{BD4B47B7-BA14-470B-8363-00760BAE03F7}" type="presOf" srcId="{63CD1F5A-76DA-43B4-A1EF-F643ABBE6B5C}" destId="{BA4900B8-9005-4ECA-B232-8C9701668B76}" srcOrd="0" destOrd="0" presId="urn:microsoft.com/office/officeart/2005/8/layout/radial1"/>
    <dgm:cxn modelId="{436E0EDD-4806-4261-AB8C-7FCF5BEC6F47}" type="presOf" srcId="{893608A7-7A94-440F-BB66-A6E62726F991}" destId="{9A035922-097A-41BE-AB5F-3FED68D54AF6}" srcOrd="0" destOrd="0" presId="urn:microsoft.com/office/officeart/2005/8/layout/radial1"/>
    <dgm:cxn modelId="{0D8EEADE-C386-4130-BE7F-B730314C055D}" srcId="{3DAA28E7-D134-4B17-9F94-A241C2019DAE}" destId="{8CDE596E-98EF-49BC-84DB-F3544EC1C23A}" srcOrd="4" destOrd="0" parTransId="{5A9E6AB7-0434-489F-9668-9F4F7B6ACAB4}" sibTransId="{28E7CD7E-80A0-443E-A4C8-86BB1B4C4EE0}"/>
    <dgm:cxn modelId="{250603E7-FC7E-4269-BF53-A5EFA1B1289F}" type="presOf" srcId="{D4F73153-4A09-4D5D-9400-CBBC1573A4A2}" destId="{778AD0CB-F47B-4970-8272-B95F583BB7B3}" srcOrd="1" destOrd="0" presId="urn:microsoft.com/office/officeart/2005/8/layout/radial1"/>
    <dgm:cxn modelId="{D3D0A2E7-30DE-484F-ABF3-5FB40E673A1E}" type="presOf" srcId="{BD4761EB-1A39-478B-B004-10EAE70A5391}" destId="{C68C0199-7A33-4911-8857-1FC07C0A14BC}" srcOrd="1" destOrd="0" presId="urn:microsoft.com/office/officeart/2005/8/layout/radial1"/>
    <dgm:cxn modelId="{2D71B5F2-DC57-4131-9A4E-41F211BD0E2F}" srcId="{99951369-A53D-49FB-BECB-CDFB16D3CEC1}" destId="{3DAA28E7-D134-4B17-9F94-A241C2019DAE}" srcOrd="0" destOrd="0" parTransId="{FFEE04F8-36AB-4F48-8F21-FD0FDCF72E4A}" sibTransId="{F371BECE-AD84-418D-BA0A-EE3CEC1E8FB7}"/>
    <dgm:cxn modelId="{078E85FC-AC04-4971-A3C0-4730C7D7EFE0}" type="presOf" srcId="{5A9E6AB7-0434-489F-9668-9F4F7B6ACAB4}" destId="{C28BDE1E-0CE3-4872-B2FD-F49743D5E1E8}" srcOrd="0" destOrd="0" presId="urn:microsoft.com/office/officeart/2005/8/layout/radial1"/>
    <dgm:cxn modelId="{08D8D5DD-47F1-4906-9A9B-44464857BC01}" type="presParOf" srcId="{F05322D1-6EE1-4014-977F-068AFA994BEF}" destId="{28E2A856-46A6-4B75-BD12-F5DB7B2E077B}" srcOrd="0" destOrd="0" presId="urn:microsoft.com/office/officeart/2005/8/layout/radial1"/>
    <dgm:cxn modelId="{E7B25027-E7BA-448C-BC95-BC53A3F85EAC}" type="presParOf" srcId="{F05322D1-6EE1-4014-977F-068AFA994BEF}" destId="{5EFC01B0-6AA4-4F96-B2FD-D10CEC826C40}" srcOrd="1" destOrd="0" presId="urn:microsoft.com/office/officeart/2005/8/layout/radial1"/>
    <dgm:cxn modelId="{7A6ED586-E393-424F-9FDA-F4752346B9A4}" type="presParOf" srcId="{5EFC01B0-6AA4-4F96-B2FD-D10CEC826C40}" destId="{5D5F8E47-C884-49DB-9662-6014BD0212DA}" srcOrd="0" destOrd="0" presId="urn:microsoft.com/office/officeart/2005/8/layout/radial1"/>
    <dgm:cxn modelId="{BE35871F-D49E-4050-BA27-F6814B6217A4}" type="presParOf" srcId="{F05322D1-6EE1-4014-977F-068AFA994BEF}" destId="{9A035922-097A-41BE-AB5F-3FED68D54AF6}" srcOrd="2" destOrd="0" presId="urn:microsoft.com/office/officeart/2005/8/layout/radial1"/>
    <dgm:cxn modelId="{B81C44E5-E3E6-4CD1-8C34-AE37A3C45143}" type="presParOf" srcId="{F05322D1-6EE1-4014-977F-068AFA994BEF}" destId="{5B7DCF0F-164C-4813-BAF0-E770B12F5436}" srcOrd="3" destOrd="0" presId="urn:microsoft.com/office/officeart/2005/8/layout/radial1"/>
    <dgm:cxn modelId="{AEEBD153-31BA-47E0-8D1B-2D6F014F8196}" type="presParOf" srcId="{5B7DCF0F-164C-4813-BAF0-E770B12F5436}" destId="{C68C0199-7A33-4911-8857-1FC07C0A14BC}" srcOrd="0" destOrd="0" presId="urn:microsoft.com/office/officeart/2005/8/layout/radial1"/>
    <dgm:cxn modelId="{FC13B61D-6D93-4858-AB41-DA2F8D0E2CAB}" type="presParOf" srcId="{F05322D1-6EE1-4014-977F-068AFA994BEF}" destId="{739A4F58-ACBE-4518-8277-461E78A699D9}" srcOrd="4" destOrd="0" presId="urn:microsoft.com/office/officeart/2005/8/layout/radial1"/>
    <dgm:cxn modelId="{B35FADAC-D54E-46E8-9DEC-B13FF3CC7E9A}" type="presParOf" srcId="{F05322D1-6EE1-4014-977F-068AFA994BEF}" destId="{2DD9143C-AE45-4DEF-9487-EB9B7B87318F}" srcOrd="5" destOrd="0" presId="urn:microsoft.com/office/officeart/2005/8/layout/radial1"/>
    <dgm:cxn modelId="{F1C977EF-618D-444E-8244-AA3C2E777348}" type="presParOf" srcId="{2DD9143C-AE45-4DEF-9487-EB9B7B87318F}" destId="{778AD0CB-F47B-4970-8272-B95F583BB7B3}" srcOrd="0" destOrd="0" presId="urn:microsoft.com/office/officeart/2005/8/layout/radial1"/>
    <dgm:cxn modelId="{F9BD6CA1-A7B5-4166-AC16-FA5F5D47C0A5}" type="presParOf" srcId="{F05322D1-6EE1-4014-977F-068AFA994BEF}" destId="{BA4900B8-9005-4ECA-B232-8C9701668B76}" srcOrd="6" destOrd="0" presId="urn:microsoft.com/office/officeart/2005/8/layout/radial1"/>
    <dgm:cxn modelId="{6C4F9FD2-D595-4986-9914-55EAAFE51288}" type="presParOf" srcId="{F05322D1-6EE1-4014-977F-068AFA994BEF}" destId="{774C9379-16FD-4753-AC0E-C8571AE3755A}" srcOrd="7" destOrd="0" presId="urn:microsoft.com/office/officeart/2005/8/layout/radial1"/>
    <dgm:cxn modelId="{3AC9D162-B6BA-4A63-B4A0-ED54E309884E}" type="presParOf" srcId="{774C9379-16FD-4753-AC0E-C8571AE3755A}" destId="{0ECDFFCD-2F9C-4232-BD6D-4AE0F6D500D6}" srcOrd="0" destOrd="0" presId="urn:microsoft.com/office/officeart/2005/8/layout/radial1"/>
    <dgm:cxn modelId="{985BE42F-488E-4FBE-B4E2-9D6A7AA5AD95}" type="presParOf" srcId="{F05322D1-6EE1-4014-977F-068AFA994BEF}" destId="{038197A7-B391-4B3B-BFBE-654A727CF5DD}" srcOrd="8" destOrd="0" presId="urn:microsoft.com/office/officeart/2005/8/layout/radial1"/>
    <dgm:cxn modelId="{7AE33094-7122-4EB7-A883-523724B6981E}" type="presParOf" srcId="{F05322D1-6EE1-4014-977F-068AFA994BEF}" destId="{C28BDE1E-0CE3-4872-B2FD-F49743D5E1E8}" srcOrd="9" destOrd="0" presId="urn:microsoft.com/office/officeart/2005/8/layout/radial1"/>
    <dgm:cxn modelId="{04D2728C-B9FC-4C15-B8F9-053ECEDCB110}" type="presParOf" srcId="{C28BDE1E-0CE3-4872-B2FD-F49743D5E1E8}" destId="{2E129B5B-3506-475C-BAB0-FBD1A8A5A4D6}" srcOrd="0" destOrd="0" presId="urn:microsoft.com/office/officeart/2005/8/layout/radial1"/>
    <dgm:cxn modelId="{C9FA4453-F631-4585-A83B-51858DF4DE1C}" type="presParOf" srcId="{F05322D1-6EE1-4014-977F-068AFA994BEF}" destId="{9B5ACBFF-A032-41FD-B28D-277BEB6BBF4B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951369-A53D-49FB-BECB-CDFB16D3CEC1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3DAA28E7-D134-4B17-9F94-A241C2019DAE}">
      <dgm:prSet phldrT="[Text]"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CA" sz="1400" b="1"/>
            <a:t>Augmentation de la circulation routière et ferroviaire</a:t>
          </a:r>
        </a:p>
      </dgm:t>
    </dgm:pt>
    <dgm:pt modelId="{FFEE04F8-36AB-4F48-8F21-FD0FDCF72E4A}" type="parTrans" cxnId="{2D71B5F2-DC57-4131-9A4E-41F211BD0E2F}">
      <dgm:prSet/>
      <dgm:spPr/>
      <dgm:t>
        <a:bodyPr/>
        <a:lstStyle/>
        <a:p>
          <a:endParaRPr lang="fr-CA" sz="900"/>
        </a:p>
      </dgm:t>
    </dgm:pt>
    <dgm:pt modelId="{F371BECE-AD84-418D-BA0A-EE3CEC1E8FB7}" type="sibTrans" cxnId="{2D71B5F2-DC57-4131-9A4E-41F211BD0E2F}">
      <dgm:prSet/>
      <dgm:spPr/>
      <dgm:t>
        <a:bodyPr/>
        <a:lstStyle/>
        <a:p>
          <a:endParaRPr lang="fr-CA" sz="900"/>
        </a:p>
      </dgm:t>
    </dgm:pt>
    <dgm:pt modelId="{893608A7-7A94-440F-BB66-A6E62726F991}">
      <dgm:prSet phldrT="[Text]" custT="1"/>
      <dgm:spPr>
        <a:solidFill>
          <a:srgbClr val="8398A9"/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CA" sz="1200" b="0"/>
            <a:t>GES</a:t>
          </a:r>
        </a:p>
      </dgm:t>
    </dgm:pt>
    <dgm:pt modelId="{62787237-2C98-4A77-8952-ED4732D7DCBC}" type="parTrans" cxnId="{1E05D751-02C4-45D8-827F-A56A201DA4FF}">
      <dgm:prSet custT="1"/>
      <dgm:spPr/>
      <dgm:t>
        <a:bodyPr/>
        <a:lstStyle/>
        <a:p>
          <a:endParaRPr lang="fr-CA" sz="900"/>
        </a:p>
      </dgm:t>
    </dgm:pt>
    <dgm:pt modelId="{951D1CB8-6FB3-4DD4-98DA-FA6CED1E69E3}" type="sibTrans" cxnId="{1E05D751-02C4-45D8-827F-A56A201DA4FF}">
      <dgm:prSet/>
      <dgm:spPr/>
      <dgm:t>
        <a:bodyPr/>
        <a:lstStyle/>
        <a:p>
          <a:endParaRPr lang="fr-CA" sz="900"/>
        </a:p>
      </dgm:t>
    </dgm:pt>
    <dgm:pt modelId="{63CD1F5A-76DA-43B4-A1EF-F643ABBE6B5C}">
      <dgm:prSet phldrT="[Text]" custT="1"/>
      <dgm:spPr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Utilisation du territoire</a:t>
          </a:r>
        </a:p>
      </dgm:t>
    </dgm:pt>
    <dgm:pt modelId="{D4F73153-4A09-4D5D-9400-CBBC1573A4A2}" type="parTrans" cxnId="{5623E243-ADA2-484E-B8E4-1019192D43B3}">
      <dgm:prSet custT="1"/>
      <dgm:spPr/>
      <dgm:t>
        <a:bodyPr/>
        <a:lstStyle/>
        <a:p>
          <a:endParaRPr lang="fr-CA" sz="900"/>
        </a:p>
      </dgm:t>
    </dgm:pt>
    <dgm:pt modelId="{D61DA668-F3DF-4A91-B727-0E0032B4B790}" type="sibTrans" cxnId="{5623E243-ADA2-484E-B8E4-1019192D43B3}">
      <dgm:prSet/>
      <dgm:spPr/>
      <dgm:t>
        <a:bodyPr/>
        <a:lstStyle/>
        <a:p>
          <a:endParaRPr lang="fr-CA" sz="900"/>
        </a:p>
      </dgm:t>
    </dgm:pt>
    <dgm:pt modelId="{AF77EA82-0029-482B-994C-5EBD1D075164}">
      <dgm:prSet phldrT="[Text]" custT="1"/>
      <dgm:spPr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Environnement sonore</a:t>
          </a:r>
        </a:p>
      </dgm:t>
    </dgm:pt>
    <dgm:pt modelId="{29D7B8E8-A664-4CE8-8259-17E0930C5EA4}" type="parTrans" cxnId="{59E90512-362D-4D2C-A931-74F01B8B3A2E}">
      <dgm:prSet custT="1"/>
      <dgm:spPr/>
      <dgm:t>
        <a:bodyPr/>
        <a:lstStyle/>
        <a:p>
          <a:endParaRPr lang="fr-CA" sz="900"/>
        </a:p>
      </dgm:t>
    </dgm:pt>
    <dgm:pt modelId="{11D03031-8A36-4E03-A2B1-B911C7EA636D}" type="sibTrans" cxnId="{59E90512-362D-4D2C-A931-74F01B8B3A2E}">
      <dgm:prSet/>
      <dgm:spPr/>
      <dgm:t>
        <a:bodyPr/>
        <a:lstStyle/>
        <a:p>
          <a:endParaRPr lang="fr-CA" sz="900"/>
        </a:p>
      </dgm:t>
    </dgm:pt>
    <dgm:pt modelId="{085D9661-4704-439E-A41D-07623D8F7401}">
      <dgm:prSet phldrT="[Text]" custT="1"/>
      <dgm:spPr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Qualité de vie et santé publique (allochtone)</a:t>
          </a:r>
        </a:p>
      </dgm:t>
    </dgm:pt>
    <dgm:pt modelId="{721590B2-A22B-4792-BD53-97A1C4D88BBB}" type="sibTrans" cxnId="{2758FD60-0D32-4F7B-BD03-CE07C6D5FF39}">
      <dgm:prSet/>
      <dgm:spPr/>
      <dgm:t>
        <a:bodyPr/>
        <a:lstStyle/>
        <a:p>
          <a:endParaRPr lang="fr-CA" sz="900"/>
        </a:p>
      </dgm:t>
    </dgm:pt>
    <dgm:pt modelId="{BD4761EB-1A39-478B-B004-10EAE70A5391}" type="parTrans" cxnId="{2758FD60-0D32-4F7B-BD03-CE07C6D5FF39}">
      <dgm:prSet custT="1"/>
      <dgm:spPr/>
      <dgm:t>
        <a:bodyPr/>
        <a:lstStyle/>
        <a:p>
          <a:endParaRPr lang="fr-CA" sz="900"/>
        </a:p>
      </dgm:t>
    </dgm:pt>
    <dgm:pt modelId="{8CDE596E-98EF-49BC-84DB-F3544EC1C23A}">
      <dgm:prSet phldrT="[Text]" custT="1"/>
      <dgm:spPr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Qualité de l’air</a:t>
          </a:r>
        </a:p>
      </dgm:t>
    </dgm:pt>
    <dgm:pt modelId="{5A9E6AB7-0434-489F-9668-9F4F7B6ACAB4}" type="parTrans" cxnId="{0D8EEADE-C386-4130-BE7F-B730314C055D}">
      <dgm:prSet/>
      <dgm:spPr/>
      <dgm:t>
        <a:bodyPr/>
        <a:lstStyle/>
        <a:p>
          <a:endParaRPr lang="fr-CA"/>
        </a:p>
      </dgm:t>
    </dgm:pt>
    <dgm:pt modelId="{28E7CD7E-80A0-443E-A4C8-86BB1B4C4EE0}" type="sibTrans" cxnId="{0D8EEADE-C386-4130-BE7F-B730314C055D}">
      <dgm:prSet/>
      <dgm:spPr/>
      <dgm:t>
        <a:bodyPr/>
        <a:lstStyle/>
        <a:p>
          <a:endParaRPr lang="fr-CA"/>
        </a:p>
      </dgm:t>
    </dgm:pt>
    <dgm:pt modelId="{F968D89D-0906-43B4-8548-5354C3E6FD42}">
      <dgm:prSet phldrT="[Text]"/>
      <dgm:spPr>
        <a:prstGeom prst="ellipse">
          <a:avLst/>
        </a:prstGeom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fr-FR"/>
        </a:p>
      </dgm:t>
    </dgm:pt>
    <dgm:pt modelId="{E4AB3DDF-E83F-4014-A93D-4F395FE8D450}" type="parTrans" cxnId="{91C12FBB-8386-4C3A-93D3-6DF15157EDD7}">
      <dgm:prSet/>
      <dgm:spPr/>
      <dgm:t>
        <a:bodyPr/>
        <a:lstStyle/>
        <a:p>
          <a:endParaRPr lang="fr-CA"/>
        </a:p>
      </dgm:t>
    </dgm:pt>
    <dgm:pt modelId="{D204C08E-5A78-47F9-9B18-996A34392CB7}" type="sibTrans" cxnId="{91C12FBB-8386-4C3A-93D3-6DF15157EDD7}">
      <dgm:prSet/>
      <dgm:spPr/>
      <dgm:t>
        <a:bodyPr/>
        <a:lstStyle/>
        <a:p>
          <a:endParaRPr lang="fr-CA"/>
        </a:p>
      </dgm:t>
    </dgm:pt>
    <dgm:pt modelId="{D563619E-6A7A-4D9C-AA7E-81621F9B21A0}">
      <dgm:prSet custT="1"/>
      <dgm:spPr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Faune</a:t>
          </a:r>
        </a:p>
      </dgm:t>
    </dgm:pt>
    <dgm:pt modelId="{0DA1A6C5-7A0D-46BB-99AC-595BE32387DE}" type="parTrans" cxnId="{513FDB5B-C04E-47F9-95F2-41EE5CA7ADA3}">
      <dgm:prSet/>
      <dgm:spPr/>
      <dgm:t>
        <a:bodyPr/>
        <a:lstStyle/>
        <a:p>
          <a:endParaRPr lang="fr-CA"/>
        </a:p>
      </dgm:t>
    </dgm:pt>
    <dgm:pt modelId="{194811F2-18AA-407A-8E76-217A0CE393C7}" type="sibTrans" cxnId="{513FDB5B-C04E-47F9-95F2-41EE5CA7ADA3}">
      <dgm:prSet/>
      <dgm:spPr/>
      <dgm:t>
        <a:bodyPr/>
        <a:lstStyle/>
        <a:p>
          <a:endParaRPr lang="fr-CA"/>
        </a:p>
      </dgm:t>
    </dgm:pt>
    <dgm:pt modelId="{FB59737A-88E4-4563-86D6-A8A09687BD0D}">
      <dgm:prSet custT="1"/>
      <dgm:spPr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Qualité de vie et santé publique (autochtone)</a:t>
          </a:r>
        </a:p>
      </dgm:t>
    </dgm:pt>
    <dgm:pt modelId="{1F534BD3-ABFD-4B2E-A38D-0D9295F43DD8}" type="parTrans" cxnId="{F338EDF3-9AB9-45BC-A877-9BDDB99A38E3}">
      <dgm:prSet/>
      <dgm:spPr/>
      <dgm:t>
        <a:bodyPr/>
        <a:lstStyle/>
        <a:p>
          <a:endParaRPr lang="fr-CA"/>
        </a:p>
      </dgm:t>
    </dgm:pt>
    <dgm:pt modelId="{328D2DD6-7CF4-4BDA-802D-EC96BB6E4D6A}" type="sibTrans" cxnId="{F338EDF3-9AB9-45BC-A877-9BDDB99A38E3}">
      <dgm:prSet/>
      <dgm:spPr/>
      <dgm:t>
        <a:bodyPr/>
        <a:lstStyle/>
        <a:p>
          <a:endParaRPr lang="fr-CA"/>
        </a:p>
      </dgm:t>
    </dgm:pt>
    <dgm:pt modelId="{F05322D1-6EE1-4014-977F-068AFA994BEF}" type="pres">
      <dgm:prSet presAssocID="{99951369-A53D-49FB-BECB-CDFB16D3CEC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E2A856-46A6-4B75-BD12-F5DB7B2E077B}" type="pres">
      <dgm:prSet presAssocID="{3DAA28E7-D134-4B17-9F94-A241C2019DAE}" presName="centerShape" presStyleLbl="node0" presStyleIdx="0" presStyleCnt="1" custScaleX="132235" custScaleY="133921"/>
      <dgm:spPr/>
    </dgm:pt>
    <dgm:pt modelId="{5EFC01B0-6AA4-4F96-B2FD-D10CEC826C40}" type="pres">
      <dgm:prSet presAssocID="{62787237-2C98-4A77-8952-ED4732D7DCBC}" presName="Name9" presStyleLbl="parChTrans1D2" presStyleIdx="0" presStyleCnt="7"/>
      <dgm:spPr/>
    </dgm:pt>
    <dgm:pt modelId="{5D5F8E47-C884-49DB-9662-6014BD0212DA}" type="pres">
      <dgm:prSet presAssocID="{62787237-2C98-4A77-8952-ED4732D7DCBC}" presName="connTx" presStyleLbl="parChTrans1D2" presStyleIdx="0" presStyleCnt="7"/>
      <dgm:spPr/>
    </dgm:pt>
    <dgm:pt modelId="{9A035922-097A-41BE-AB5F-3FED68D54AF6}" type="pres">
      <dgm:prSet presAssocID="{893608A7-7A94-440F-BB66-A6E62726F991}" presName="node" presStyleLbl="node1" presStyleIdx="0" presStyleCnt="7">
        <dgm:presLayoutVars>
          <dgm:bulletEnabled val="1"/>
        </dgm:presLayoutVars>
      </dgm:prSet>
      <dgm:spPr/>
    </dgm:pt>
    <dgm:pt modelId="{5B7DCF0F-164C-4813-BAF0-E770B12F5436}" type="pres">
      <dgm:prSet presAssocID="{BD4761EB-1A39-478B-B004-10EAE70A5391}" presName="Name9" presStyleLbl="parChTrans1D2" presStyleIdx="1" presStyleCnt="7"/>
      <dgm:spPr/>
    </dgm:pt>
    <dgm:pt modelId="{C68C0199-7A33-4911-8857-1FC07C0A14BC}" type="pres">
      <dgm:prSet presAssocID="{BD4761EB-1A39-478B-B004-10EAE70A5391}" presName="connTx" presStyleLbl="parChTrans1D2" presStyleIdx="1" presStyleCnt="7"/>
      <dgm:spPr/>
    </dgm:pt>
    <dgm:pt modelId="{739A4F58-ACBE-4518-8277-461E78A699D9}" type="pres">
      <dgm:prSet presAssocID="{085D9661-4704-439E-A41D-07623D8F7401}" presName="node" presStyleLbl="node1" presStyleIdx="1" presStyleCnt="7">
        <dgm:presLayoutVars>
          <dgm:bulletEnabled val="1"/>
        </dgm:presLayoutVars>
      </dgm:prSet>
      <dgm:spPr>
        <a:xfrm>
          <a:off x="4520019" y="1366582"/>
          <a:ext cx="1517003" cy="1517003"/>
        </a:xfrm>
        <a:prstGeom prst="ellipse">
          <a:avLst/>
        </a:prstGeom>
      </dgm:spPr>
    </dgm:pt>
    <dgm:pt modelId="{D4A99C21-DA68-478C-9276-42C3C9F4DB27}" type="pres">
      <dgm:prSet presAssocID="{1F534BD3-ABFD-4B2E-A38D-0D9295F43DD8}" presName="Name9" presStyleLbl="parChTrans1D2" presStyleIdx="2" presStyleCnt="7"/>
      <dgm:spPr/>
    </dgm:pt>
    <dgm:pt modelId="{E2550C20-FDBD-4109-9B1B-219358BFFDFD}" type="pres">
      <dgm:prSet presAssocID="{1F534BD3-ABFD-4B2E-A38D-0D9295F43DD8}" presName="connTx" presStyleLbl="parChTrans1D2" presStyleIdx="2" presStyleCnt="7"/>
      <dgm:spPr/>
    </dgm:pt>
    <dgm:pt modelId="{22D1978E-9752-4DAF-8F00-4656DB092212}" type="pres">
      <dgm:prSet presAssocID="{FB59737A-88E4-4563-86D6-A8A09687BD0D}" presName="node" presStyleLbl="node1" presStyleIdx="2" presStyleCnt="7">
        <dgm:presLayoutVars>
          <dgm:bulletEnabled val="1"/>
        </dgm:presLayoutVars>
      </dgm:prSet>
      <dgm:spPr>
        <a:xfrm>
          <a:off x="4666484" y="2425730"/>
          <a:ext cx="1312268" cy="1312268"/>
        </a:xfrm>
        <a:prstGeom prst="ellipse">
          <a:avLst/>
        </a:prstGeom>
      </dgm:spPr>
    </dgm:pt>
    <dgm:pt modelId="{970FDF46-D0BD-4C3C-BD45-C3CC5F9D79D0}" type="pres">
      <dgm:prSet presAssocID="{0DA1A6C5-7A0D-46BB-99AC-595BE32387DE}" presName="Name9" presStyleLbl="parChTrans1D2" presStyleIdx="3" presStyleCnt="7"/>
      <dgm:spPr/>
    </dgm:pt>
    <dgm:pt modelId="{CE71A866-BBF7-408F-AB0E-3DDC2E621971}" type="pres">
      <dgm:prSet presAssocID="{0DA1A6C5-7A0D-46BB-99AC-595BE32387DE}" presName="connTx" presStyleLbl="parChTrans1D2" presStyleIdx="3" presStyleCnt="7"/>
      <dgm:spPr/>
    </dgm:pt>
    <dgm:pt modelId="{99ABD84A-D7BD-4EF6-A257-05F8A2405685}" type="pres">
      <dgm:prSet presAssocID="{D563619E-6A7A-4D9C-AA7E-81621F9B21A0}" presName="node" presStyleLbl="node1" presStyleIdx="3" presStyleCnt="7">
        <dgm:presLayoutVars>
          <dgm:bulletEnabled val="1"/>
        </dgm:presLayoutVars>
      </dgm:prSet>
      <dgm:spPr>
        <a:xfrm>
          <a:off x="3601106" y="3761672"/>
          <a:ext cx="1312268" cy="1312268"/>
        </a:xfrm>
        <a:prstGeom prst="ellipse">
          <a:avLst/>
        </a:prstGeom>
      </dgm:spPr>
    </dgm:pt>
    <dgm:pt modelId="{2DD9143C-AE45-4DEF-9487-EB9B7B87318F}" type="pres">
      <dgm:prSet presAssocID="{D4F73153-4A09-4D5D-9400-CBBC1573A4A2}" presName="Name9" presStyleLbl="parChTrans1D2" presStyleIdx="4" presStyleCnt="7"/>
      <dgm:spPr/>
    </dgm:pt>
    <dgm:pt modelId="{778AD0CB-F47B-4970-8272-B95F583BB7B3}" type="pres">
      <dgm:prSet presAssocID="{D4F73153-4A09-4D5D-9400-CBBC1573A4A2}" presName="connTx" presStyleLbl="parChTrans1D2" presStyleIdx="4" presStyleCnt="7"/>
      <dgm:spPr/>
    </dgm:pt>
    <dgm:pt modelId="{BA4900B8-9005-4ECA-B232-8C9701668B76}" type="pres">
      <dgm:prSet presAssocID="{63CD1F5A-76DA-43B4-A1EF-F643ABBE6B5C}" presName="node" presStyleLbl="node1" presStyleIdx="4" presStyleCnt="7">
        <dgm:presLayoutVars>
          <dgm:bulletEnabled val="1"/>
        </dgm:presLayoutVars>
      </dgm:prSet>
      <dgm:spPr>
        <a:xfrm>
          <a:off x="3803586" y="3571538"/>
          <a:ext cx="1517003" cy="1517003"/>
        </a:xfrm>
        <a:prstGeom prst="ellipse">
          <a:avLst/>
        </a:prstGeom>
      </dgm:spPr>
    </dgm:pt>
    <dgm:pt modelId="{774C9379-16FD-4753-AC0E-C8571AE3755A}" type="pres">
      <dgm:prSet presAssocID="{29D7B8E8-A664-4CE8-8259-17E0930C5EA4}" presName="Name9" presStyleLbl="parChTrans1D2" presStyleIdx="5" presStyleCnt="7"/>
      <dgm:spPr/>
    </dgm:pt>
    <dgm:pt modelId="{0ECDFFCD-2F9C-4232-BD6D-4AE0F6D500D6}" type="pres">
      <dgm:prSet presAssocID="{29D7B8E8-A664-4CE8-8259-17E0930C5EA4}" presName="connTx" presStyleLbl="parChTrans1D2" presStyleIdx="5" presStyleCnt="7"/>
      <dgm:spPr/>
    </dgm:pt>
    <dgm:pt modelId="{038197A7-B391-4B3B-BFBE-654A727CF5DD}" type="pres">
      <dgm:prSet presAssocID="{AF77EA82-0029-482B-994C-5EBD1D075164}" presName="node" presStyleLbl="node1" presStyleIdx="5" presStyleCnt="7" custScaleX="114907" custScaleY="106661">
        <dgm:presLayoutVars>
          <dgm:bulletEnabled val="1"/>
        </dgm:presLayoutVars>
      </dgm:prSet>
      <dgm:spPr>
        <a:xfrm>
          <a:off x="1485158" y="3571538"/>
          <a:ext cx="1517003" cy="1517003"/>
        </a:xfrm>
        <a:prstGeom prst="ellipse">
          <a:avLst/>
        </a:prstGeom>
      </dgm:spPr>
    </dgm:pt>
    <dgm:pt modelId="{C28BDE1E-0CE3-4872-B2FD-F49743D5E1E8}" type="pres">
      <dgm:prSet presAssocID="{5A9E6AB7-0434-489F-9668-9F4F7B6ACAB4}" presName="Name9" presStyleLbl="parChTrans1D2" presStyleIdx="6" presStyleCnt="7"/>
      <dgm:spPr/>
    </dgm:pt>
    <dgm:pt modelId="{2E129B5B-3506-475C-BAB0-FBD1A8A5A4D6}" type="pres">
      <dgm:prSet presAssocID="{5A9E6AB7-0434-489F-9668-9F4F7B6ACAB4}" presName="connTx" presStyleLbl="parChTrans1D2" presStyleIdx="6" presStyleCnt="7"/>
      <dgm:spPr/>
    </dgm:pt>
    <dgm:pt modelId="{9B5ACBFF-A032-41FD-B28D-277BEB6BBF4B}" type="pres">
      <dgm:prSet presAssocID="{8CDE596E-98EF-49BC-84DB-F3544EC1C23A}" presName="node" presStyleLbl="node1" presStyleIdx="6" presStyleCnt="7">
        <dgm:presLayoutVars>
          <dgm:bulletEnabled val="1"/>
        </dgm:presLayoutVars>
      </dgm:prSet>
      <dgm:spPr>
        <a:xfrm>
          <a:off x="768724" y="1366582"/>
          <a:ext cx="1517003" cy="1517003"/>
        </a:xfrm>
        <a:prstGeom prst="ellipse">
          <a:avLst/>
        </a:prstGeom>
      </dgm:spPr>
    </dgm:pt>
  </dgm:ptLst>
  <dgm:cxnLst>
    <dgm:cxn modelId="{7F145F03-A5B6-44CF-B0F5-F6D559F90FC2}" type="presOf" srcId="{8CDE596E-98EF-49BC-84DB-F3544EC1C23A}" destId="{9B5ACBFF-A032-41FD-B28D-277BEB6BBF4B}" srcOrd="0" destOrd="0" presId="urn:microsoft.com/office/officeart/2005/8/layout/radial1"/>
    <dgm:cxn modelId="{1481D207-DD21-424D-B954-BF2899F21C37}" type="presOf" srcId="{62787237-2C98-4A77-8952-ED4732D7DCBC}" destId="{5EFC01B0-6AA4-4F96-B2FD-D10CEC826C40}" srcOrd="0" destOrd="0" presId="urn:microsoft.com/office/officeart/2005/8/layout/radial1"/>
    <dgm:cxn modelId="{50462208-AF52-4960-AEEC-19AF165C9938}" type="presOf" srcId="{FB59737A-88E4-4563-86D6-A8A09687BD0D}" destId="{22D1978E-9752-4DAF-8F00-4656DB092212}" srcOrd="0" destOrd="0" presId="urn:microsoft.com/office/officeart/2005/8/layout/radial1"/>
    <dgm:cxn modelId="{0CF68408-E24A-494C-9A51-99E3C93A5FBA}" type="presOf" srcId="{29D7B8E8-A664-4CE8-8259-17E0930C5EA4}" destId="{774C9379-16FD-4753-AC0E-C8571AE3755A}" srcOrd="0" destOrd="0" presId="urn:microsoft.com/office/officeart/2005/8/layout/radial1"/>
    <dgm:cxn modelId="{A9ED270A-C255-40FA-B2F1-277C30F58ACC}" type="presOf" srcId="{29D7B8E8-A664-4CE8-8259-17E0930C5EA4}" destId="{0ECDFFCD-2F9C-4232-BD6D-4AE0F6D500D6}" srcOrd="1" destOrd="0" presId="urn:microsoft.com/office/officeart/2005/8/layout/radial1"/>
    <dgm:cxn modelId="{59E90512-362D-4D2C-A931-74F01B8B3A2E}" srcId="{3DAA28E7-D134-4B17-9F94-A241C2019DAE}" destId="{AF77EA82-0029-482B-994C-5EBD1D075164}" srcOrd="5" destOrd="0" parTransId="{29D7B8E8-A664-4CE8-8259-17E0930C5EA4}" sibTransId="{11D03031-8A36-4E03-A2B1-B911C7EA636D}"/>
    <dgm:cxn modelId="{B217A122-B712-44ED-8ED5-4517169ACE55}" type="presOf" srcId="{99951369-A53D-49FB-BECB-CDFB16D3CEC1}" destId="{F05322D1-6EE1-4014-977F-068AFA994BEF}" srcOrd="0" destOrd="0" presId="urn:microsoft.com/office/officeart/2005/8/layout/radial1"/>
    <dgm:cxn modelId="{5623E243-ADA2-484E-B8E4-1019192D43B3}" srcId="{3DAA28E7-D134-4B17-9F94-A241C2019DAE}" destId="{63CD1F5A-76DA-43B4-A1EF-F643ABBE6B5C}" srcOrd="4" destOrd="0" parTransId="{D4F73153-4A09-4D5D-9400-CBBC1573A4A2}" sibTransId="{D61DA668-F3DF-4A91-B727-0E0032B4B790}"/>
    <dgm:cxn modelId="{468E2F46-2BFA-4EA2-B2BB-57596432836D}" type="presOf" srcId="{5A9E6AB7-0434-489F-9668-9F4F7B6ACAB4}" destId="{2E129B5B-3506-475C-BAB0-FBD1A8A5A4D6}" srcOrd="1" destOrd="0" presId="urn:microsoft.com/office/officeart/2005/8/layout/radial1"/>
    <dgm:cxn modelId="{D48E1D48-8921-4A90-BD2F-83488C66B7C6}" type="presOf" srcId="{BD4761EB-1A39-478B-B004-10EAE70A5391}" destId="{5B7DCF0F-164C-4813-BAF0-E770B12F5436}" srcOrd="0" destOrd="0" presId="urn:microsoft.com/office/officeart/2005/8/layout/radial1"/>
    <dgm:cxn modelId="{1E05D751-02C4-45D8-827F-A56A201DA4FF}" srcId="{3DAA28E7-D134-4B17-9F94-A241C2019DAE}" destId="{893608A7-7A94-440F-BB66-A6E62726F991}" srcOrd="0" destOrd="0" parTransId="{62787237-2C98-4A77-8952-ED4732D7DCBC}" sibTransId="{951D1CB8-6FB3-4DD4-98DA-FA6CED1E69E3}"/>
    <dgm:cxn modelId="{513FDB5B-C04E-47F9-95F2-41EE5CA7ADA3}" srcId="{3DAA28E7-D134-4B17-9F94-A241C2019DAE}" destId="{D563619E-6A7A-4D9C-AA7E-81621F9B21A0}" srcOrd="3" destOrd="0" parTransId="{0DA1A6C5-7A0D-46BB-99AC-595BE32387DE}" sibTransId="{194811F2-18AA-407A-8E76-217A0CE393C7}"/>
    <dgm:cxn modelId="{0352395E-836A-49F7-9B15-CEC908FB5BAF}" type="presOf" srcId="{3DAA28E7-D134-4B17-9F94-A241C2019DAE}" destId="{28E2A856-46A6-4B75-BD12-F5DB7B2E077B}" srcOrd="0" destOrd="0" presId="urn:microsoft.com/office/officeart/2005/8/layout/radial1"/>
    <dgm:cxn modelId="{2758FD60-0D32-4F7B-BD03-CE07C6D5FF39}" srcId="{3DAA28E7-D134-4B17-9F94-A241C2019DAE}" destId="{085D9661-4704-439E-A41D-07623D8F7401}" srcOrd="1" destOrd="0" parTransId="{BD4761EB-1A39-478B-B004-10EAE70A5391}" sibTransId="{721590B2-A22B-4792-BD53-97A1C4D88BBB}"/>
    <dgm:cxn modelId="{99A66D63-8A5D-447A-8880-1A8F84FBA820}" type="presOf" srcId="{0DA1A6C5-7A0D-46BB-99AC-595BE32387DE}" destId="{CE71A866-BBF7-408F-AB0E-3DDC2E621971}" srcOrd="1" destOrd="0" presId="urn:microsoft.com/office/officeart/2005/8/layout/radial1"/>
    <dgm:cxn modelId="{99E8367F-ED68-4BA8-9431-36B2956299A3}" type="presOf" srcId="{62787237-2C98-4A77-8952-ED4732D7DCBC}" destId="{5D5F8E47-C884-49DB-9662-6014BD0212DA}" srcOrd="1" destOrd="0" presId="urn:microsoft.com/office/officeart/2005/8/layout/radial1"/>
    <dgm:cxn modelId="{3A1B3F8C-CD18-46E5-ACF5-9A6810BEC8D4}" type="presOf" srcId="{085D9661-4704-439E-A41D-07623D8F7401}" destId="{739A4F58-ACBE-4518-8277-461E78A699D9}" srcOrd="0" destOrd="0" presId="urn:microsoft.com/office/officeart/2005/8/layout/radial1"/>
    <dgm:cxn modelId="{59571D96-9A20-45B9-B87A-D5C9461472E0}" type="presOf" srcId="{D4F73153-4A09-4D5D-9400-CBBC1573A4A2}" destId="{2DD9143C-AE45-4DEF-9487-EB9B7B87318F}" srcOrd="0" destOrd="0" presId="urn:microsoft.com/office/officeart/2005/8/layout/radial1"/>
    <dgm:cxn modelId="{1ECB83B4-ECA4-45BC-89F3-F49FF998811E}" type="presOf" srcId="{AF77EA82-0029-482B-994C-5EBD1D075164}" destId="{038197A7-B391-4B3B-BFBE-654A727CF5DD}" srcOrd="0" destOrd="0" presId="urn:microsoft.com/office/officeart/2005/8/layout/radial1"/>
    <dgm:cxn modelId="{BD4B47B7-BA14-470B-8363-00760BAE03F7}" type="presOf" srcId="{63CD1F5A-76DA-43B4-A1EF-F643ABBE6B5C}" destId="{BA4900B8-9005-4ECA-B232-8C9701668B76}" srcOrd="0" destOrd="0" presId="urn:microsoft.com/office/officeart/2005/8/layout/radial1"/>
    <dgm:cxn modelId="{71FBE3BA-C403-4720-A12F-FF92127DDE25}" type="presOf" srcId="{1F534BD3-ABFD-4B2E-A38D-0D9295F43DD8}" destId="{D4A99C21-DA68-478C-9276-42C3C9F4DB27}" srcOrd="0" destOrd="0" presId="urn:microsoft.com/office/officeart/2005/8/layout/radial1"/>
    <dgm:cxn modelId="{91C12FBB-8386-4C3A-93D3-6DF15157EDD7}" srcId="{99951369-A53D-49FB-BECB-CDFB16D3CEC1}" destId="{F968D89D-0906-43B4-8548-5354C3E6FD42}" srcOrd="1" destOrd="0" parTransId="{E4AB3DDF-E83F-4014-A93D-4F395FE8D450}" sibTransId="{D204C08E-5A78-47F9-9B18-996A34392CB7}"/>
    <dgm:cxn modelId="{8B7E0BBE-8A69-421B-941E-BD35F7FB5601}" type="presOf" srcId="{0DA1A6C5-7A0D-46BB-99AC-595BE32387DE}" destId="{970FDF46-D0BD-4C3C-BD45-C3CC5F9D79D0}" srcOrd="0" destOrd="0" presId="urn:microsoft.com/office/officeart/2005/8/layout/radial1"/>
    <dgm:cxn modelId="{14D420DA-ABDE-4F56-A19F-21A6E0F3302D}" type="presOf" srcId="{1F534BD3-ABFD-4B2E-A38D-0D9295F43DD8}" destId="{E2550C20-FDBD-4109-9B1B-219358BFFDFD}" srcOrd="1" destOrd="0" presId="urn:microsoft.com/office/officeart/2005/8/layout/radial1"/>
    <dgm:cxn modelId="{436E0EDD-4806-4261-AB8C-7FCF5BEC6F47}" type="presOf" srcId="{893608A7-7A94-440F-BB66-A6E62726F991}" destId="{9A035922-097A-41BE-AB5F-3FED68D54AF6}" srcOrd="0" destOrd="0" presId="urn:microsoft.com/office/officeart/2005/8/layout/radial1"/>
    <dgm:cxn modelId="{0D8EEADE-C386-4130-BE7F-B730314C055D}" srcId="{3DAA28E7-D134-4B17-9F94-A241C2019DAE}" destId="{8CDE596E-98EF-49BC-84DB-F3544EC1C23A}" srcOrd="6" destOrd="0" parTransId="{5A9E6AB7-0434-489F-9668-9F4F7B6ACAB4}" sibTransId="{28E7CD7E-80A0-443E-A4C8-86BB1B4C4EE0}"/>
    <dgm:cxn modelId="{250603E7-FC7E-4269-BF53-A5EFA1B1289F}" type="presOf" srcId="{D4F73153-4A09-4D5D-9400-CBBC1573A4A2}" destId="{778AD0CB-F47B-4970-8272-B95F583BB7B3}" srcOrd="1" destOrd="0" presId="urn:microsoft.com/office/officeart/2005/8/layout/radial1"/>
    <dgm:cxn modelId="{D3D0A2E7-30DE-484F-ABF3-5FB40E673A1E}" type="presOf" srcId="{BD4761EB-1A39-478B-B004-10EAE70A5391}" destId="{C68C0199-7A33-4911-8857-1FC07C0A14BC}" srcOrd="1" destOrd="0" presId="urn:microsoft.com/office/officeart/2005/8/layout/radial1"/>
    <dgm:cxn modelId="{2D71B5F2-DC57-4131-9A4E-41F211BD0E2F}" srcId="{99951369-A53D-49FB-BECB-CDFB16D3CEC1}" destId="{3DAA28E7-D134-4B17-9F94-A241C2019DAE}" srcOrd="0" destOrd="0" parTransId="{FFEE04F8-36AB-4F48-8F21-FD0FDCF72E4A}" sibTransId="{F371BECE-AD84-418D-BA0A-EE3CEC1E8FB7}"/>
    <dgm:cxn modelId="{F338EDF3-9AB9-45BC-A877-9BDDB99A38E3}" srcId="{3DAA28E7-D134-4B17-9F94-A241C2019DAE}" destId="{FB59737A-88E4-4563-86D6-A8A09687BD0D}" srcOrd="2" destOrd="0" parTransId="{1F534BD3-ABFD-4B2E-A38D-0D9295F43DD8}" sibTransId="{328D2DD6-7CF4-4BDA-802D-EC96BB6E4D6A}"/>
    <dgm:cxn modelId="{078E85FC-AC04-4971-A3C0-4730C7D7EFE0}" type="presOf" srcId="{5A9E6AB7-0434-489F-9668-9F4F7B6ACAB4}" destId="{C28BDE1E-0CE3-4872-B2FD-F49743D5E1E8}" srcOrd="0" destOrd="0" presId="urn:microsoft.com/office/officeart/2005/8/layout/radial1"/>
    <dgm:cxn modelId="{9A6E7CFD-1EED-42E0-831E-5E28B4FAB6B0}" type="presOf" srcId="{D563619E-6A7A-4D9C-AA7E-81621F9B21A0}" destId="{99ABD84A-D7BD-4EF6-A257-05F8A2405685}" srcOrd="0" destOrd="0" presId="urn:microsoft.com/office/officeart/2005/8/layout/radial1"/>
    <dgm:cxn modelId="{08D8D5DD-47F1-4906-9A9B-44464857BC01}" type="presParOf" srcId="{F05322D1-6EE1-4014-977F-068AFA994BEF}" destId="{28E2A856-46A6-4B75-BD12-F5DB7B2E077B}" srcOrd="0" destOrd="0" presId="urn:microsoft.com/office/officeart/2005/8/layout/radial1"/>
    <dgm:cxn modelId="{E7B25027-E7BA-448C-BC95-BC53A3F85EAC}" type="presParOf" srcId="{F05322D1-6EE1-4014-977F-068AFA994BEF}" destId="{5EFC01B0-6AA4-4F96-B2FD-D10CEC826C40}" srcOrd="1" destOrd="0" presId="urn:microsoft.com/office/officeart/2005/8/layout/radial1"/>
    <dgm:cxn modelId="{7A6ED586-E393-424F-9FDA-F4752346B9A4}" type="presParOf" srcId="{5EFC01B0-6AA4-4F96-B2FD-D10CEC826C40}" destId="{5D5F8E47-C884-49DB-9662-6014BD0212DA}" srcOrd="0" destOrd="0" presId="urn:microsoft.com/office/officeart/2005/8/layout/radial1"/>
    <dgm:cxn modelId="{BE35871F-D49E-4050-BA27-F6814B6217A4}" type="presParOf" srcId="{F05322D1-6EE1-4014-977F-068AFA994BEF}" destId="{9A035922-097A-41BE-AB5F-3FED68D54AF6}" srcOrd="2" destOrd="0" presId="urn:microsoft.com/office/officeart/2005/8/layout/radial1"/>
    <dgm:cxn modelId="{B81C44E5-E3E6-4CD1-8C34-AE37A3C45143}" type="presParOf" srcId="{F05322D1-6EE1-4014-977F-068AFA994BEF}" destId="{5B7DCF0F-164C-4813-BAF0-E770B12F5436}" srcOrd="3" destOrd="0" presId="urn:microsoft.com/office/officeart/2005/8/layout/radial1"/>
    <dgm:cxn modelId="{AEEBD153-31BA-47E0-8D1B-2D6F014F8196}" type="presParOf" srcId="{5B7DCF0F-164C-4813-BAF0-E770B12F5436}" destId="{C68C0199-7A33-4911-8857-1FC07C0A14BC}" srcOrd="0" destOrd="0" presId="urn:microsoft.com/office/officeart/2005/8/layout/radial1"/>
    <dgm:cxn modelId="{FC13B61D-6D93-4858-AB41-DA2F8D0E2CAB}" type="presParOf" srcId="{F05322D1-6EE1-4014-977F-068AFA994BEF}" destId="{739A4F58-ACBE-4518-8277-461E78A699D9}" srcOrd="4" destOrd="0" presId="urn:microsoft.com/office/officeart/2005/8/layout/radial1"/>
    <dgm:cxn modelId="{8E1AB195-5CF1-418C-A2FF-62AADDADB990}" type="presParOf" srcId="{F05322D1-6EE1-4014-977F-068AFA994BEF}" destId="{D4A99C21-DA68-478C-9276-42C3C9F4DB27}" srcOrd="5" destOrd="0" presId="urn:microsoft.com/office/officeart/2005/8/layout/radial1"/>
    <dgm:cxn modelId="{30E600AE-B135-4A9A-A01F-E1C538E4712B}" type="presParOf" srcId="{D4A99C21-DA68-478C-9276-42C3C9F4DB27}" destId="{E2550C20-FDBD-4109-9B1B-219358BFFDFD}" srcOrd="0" destOrd="0" presId="urn:microsoft.com/office/officeart/2005/8/layout/radial1"/>
    <dgm:cxn modelId="{318C8CB5-B1EB-4640-B2B0-87B97CF1D2FA}" type="presParOf" srcId="{F05322D1-6EE1-4014-977F-068AFA994BEF}" destId="{22D1978E-9752-4DAF-8F00-4656DB092212}" srcOrd="6" destOrd="0" presId="urn:microsoft.com/office/officeart/2005/8/layout/radial1"/>
    <dgm:cxn modelId="{FE5528C6-08AB-47BD-AD05-8515D6A7DD44}" type="presParOf" srcId="{F05322D1-6EE1-4014-977F-068AFA994BEF}" destId="{970FDF46-D0BD-4C3C-BD45-C3CC5F9D79D0}" srcOrd="7" destOrd="0" presId="urn:microsoft.com/office/officeart/2005/8/layout/radial1"/>
    <dgm:cxn modelId="{4DA6A061-0136-4F51-B924-1A15A6FFA9D6}" type="presParOf" srcId="{970FDF46-D0BD-4C3C-BD45-C3CC5F9D79D0}" destId="{CE71A866-BBF7-408F-AB0E-3DDC2E621971}" srcOrd="0" destOrd="0" presId="urn:microsoft.com/office/officeart/2005/8/layout/radial1"/>
    <dgm:cxn modelId="{EF8A9D0A-0AFB-497A-967C-73CC85301E08}" type="presParOf" srcId="{F05322D1-6EE1-4014-977F-068AFA994BEF}" destId="{99ABD84A-D7BD-4EF6-A257-05F8A2405685}" srcOrd="8" destOrd="0" presId="urn:microsoft.com/office/officeart/2005/8/layout/radial1"/>
    <dgm:cxn modelId="{B35FADAC-D54E-46E8-9DEC-B13FF3CC7E9A}" type="presParOf" srcId="{F05322D1-6EE1-4014-977F-068AFA994BEF}" destId="{2DD9143C-AE45-4DEF-9487-EB9B7B87318F}" srcOrd="9" destOrd="0" presId="urn:microsoft.com/office/officeart/2005/8/layout/radial1"/>
    <dgm:cxn modelId="{F1C977EF-618D-444E-8244-AA3C2E777348}" type="presParOf" srcId="{2DD9143C-AE45-4DEF-9487-EB9B7B87318F}" destId="{778AD0CB-F47B-4970-8272-B95F583BB7B3}" srcOrd="0" destOrd="0" presId="urn:microsoft.com/office/officeart/2005/8/layout/radial1"/>
    <dgm:cxn modelId="{F9BD6CA1-A7B5-4166-AC16-FA5F5D47C0A5}" type="presParOf" srcId="{F05322D1-6EE1-4014-977F-068AFA994BEF}" destId="{BA4900B8-9005-4ECA-B232-8C9701668B76}" srcOrd="10" destOrd="0" presId="urn:microsoft.com/office/officeart/2005/8/layout/radial1"/>
    <dgm:cxn modelId="{6C4F9FD2-D595-4986-9914-55EAAFE51288}" type="presParOf" srcId="{F05322D1-6EE1-4014-977F-068AFA994BEF}" destId="{774C9379-16FD-4753-AC0E-C8571AE3755A}" srcOrd="11" destOrd="0" presId="urn:microsoft.com/office/officeart/2005/8/layout/radial1"/>
    <dgm:cxn modelId="{3AC9D162-B6BA-4A63-B4A0-ED54E309884E}" type="presParOf" srcId="{774C9379-16FD-4753-AC0E-C8571AE3755A}" destId="{0ECDFFCD-2F9C-4232-BD6D-4AE0F6D500D6}" srcOrd="0" destOrd="0" presId="urn:microsoft.com/office/officeart/2005/8/layout/radial1"/>
    <dgm:cxn modelId="{985BE42F-488E-4FBE-B4E2-9D6A7AA5AD95}" type="presParOf" srcId="{F05322D1-6EE1-4014-977F-068AFA994BEF}" destId="{038197A7-B391-4B3B-BFBE-654A727CF5DD}" srcOrd="12" destOrd="0" presId="urn:microsoft.com/office/officeart/2005/8/layout/radial1"/>
    <dgm:cxn modelId="{7AE33094-7122-4EB7-A883-523724B6981E}" type="presParOf" srcId="{F05322D1-6EE1-4014-977F-068AFA994BEF}" destId="{C28BDE1E-0CE3-4872-B2FD-F49743D5E1E8}" srcOrd="13" destOrd="0" presId="urn:microsoft.com/office/officeart/2005/8/layout/radial1"/>
    <dgm:cxn modelId="{04D2728C-B9FC-4C15-B8F9-053ECEDCB110}" type="presParOf" srcId="{C28BDE1E-0CE3-4872-B2FD-F49743D5E1E8}" destId="{2E129B5B-3506-475C-BAB0-FBD1A8A5A4D6}" srcOrd="0" destOrd="0" presId="urn:microsoft.com/office/officeart/2005/8/layout/radial1"/>
    <dgm:cxn modelId="{C9FA4453-F631-4585-A83B-51858DF4DE1C}" type="presParOf" srcId="{F05322D1-6EE1-4014-977F-068AFA994BEF}" destId="{9B5ACBFF-A032-41FD-B28D-277BEB6BBF4B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3DAAF-A066-48EF-A61F-CFAC06771886}">
      <dsp:nvSpPr>
        <dsp:cNvPr id="0" name=""/>
        <dsp:cNvSpPr/>
      </dsp:nvSpPr>
      <dsp:spPr>
        <a:xfrm>
          <a:off x="2376177" y="1802512"/>
          <a:ext cx="1372332" cy="1372332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b="1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9 enjeux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b="1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16 </a:t>
          </a:r>
          <a:r>
            <a:rPr lang="fr-CA" sz="1400" b="1" kern="1200" dirty="0" err="1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CVEs</a:t>
          </a:r>
          <a:endParaRPr lang="fr-FR" sz="1400" b="1" kern="1200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2577150" y="2003485"/>
        <a:ext cx="970386" cy="970386"/>
      </dsp:txXfrm>
    </dsp:sp>
    <dsp:sp modelId="{0857C2AD-4163-4C2F-A8CC-6D5B160054C9}">
      <dsp:nvSpPr>
        <dsp:cNvPr id="0" name=""/>
        <dsp:cNvSpPr/>
      </dsp:nvSpPr>
      <dsp:spPr>
        <a:xfrm rot="16200000">
          <a:off x="2855495" y="1575497"/>
          <a:ext cx="413697" cy="40331"/>
        </a:xfrm>
        <a:custGeom>
          <a:avLst/>
          <a:gdLst/>
          <a:ahLst/>
          <a:cxnLst/>
          <a:rect l="0" t="0" r="0" b="0"/>
          <a:pathLst>
            <a:path>
              <a:moveTo>
                <a:pt x="0" y="20165"/>
              </a:moveTo>
              <a:lnTo>
                <a:pt x="413697" y="2016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052001" y="1585321"/>
        <a:ext cx="20684" cy="20684"/>
      </dsp:txXfrm>
    </dsp:sp>
    <dsp:sp modelId="{8B8A7DF6-1A35-438E-821D-6B1A9645A54B}">
      <dsp:nvSpPr>
        <dsp:cNvPr id="0" name=""/>
        <dsp:cNvSpPr/>
      </dsp:nvSpPr>
      <dsp:spPr>
        <a:xfrm>
          <a:off x="2376177" y="16481"/>
          <a:ext cx="1372332" cy="137233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/>
            <a:t>Revue documentaire</a:t>
          </a:r>
          <a:endParaRPr lang="fr-FR" sz="1200" kern="1200"/>
        </a:p>
      </dsp:txBody>
      <dsp:txXfrm>
        <a:off x="2577150" y="217454"/>
        <a:ext cx="970386" cy="970386"/>
      </dsp:txXfrm>
    </dsp:sp>
    <dsp:sp modelId="{C6CA4597-86C0-4AB2-8262-B4AC66CEC57A}">
      <dsp:nvSpPr>
        <dsp:cNvPr id="0" name=""/>
        <dsp:cNvSpPr/>
      </dsp:nvSpPr>
      <dsp:spPr>
        <a:xfrm rot="1800000">
          <a:off x="3628869" y="2915020"/>
          <a:ext cx="413697" cy="40331"/>
        </a:xfrm>
        <a:custGeom>
          <a:avLst/>
          <a:gdLst/>
          <a:ahLst/>
          <a:cxnLst/>
          <a:rect l="0" t="0" r="0" b="0"/>
          <a:pathLst>
            <a:path>
              <a:moveTo>
                <a:pt x="0" y="20165"/>
              </a:moveTo>
              <a:lnTo>
                <a:pt x="413697" y="2016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825375" y="2924843"/>
        <a:ext cx="20684" cy="20684"/>
      </dsp:txXfrm>
    </dsp:sp>
    <dsp:sp modelId="{59311442-BB73-4475-88AE-862EBFC0A6E6}">
      <dsp:nvSpPr>
        <dsp:cNvPr id="0" name=""/>
        <dsp:cNvSpPr/>
      </dsp:nvSpPr>
      <dsp:spPr>
        <a:xfrm>
          <a:off x="3922925" y="2695527"/>
          <a:ext cx="1372332" cy="1372332"/>
        </a:xfrm>
        <a:prstGeom prst="ellipse">
          <a:avLst/>
        </a:prstGeom>
        <a:solidFill>
          <a:srgbClr val="8398A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Études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sectorielles</a:t>
          </a:r>
          <a:endParaRPr lang="fr-FR" sz="1200" kern="120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4123898" y="2896500"/>
        <a:ext cx="970386" cy="970386"/>
      </dsp:txXfrm>
    </dsp:sp>
    <dsp:sp modelId="{8789554D-7D91-4034-B13C-CA29D3B6C3B6}">
      <dsp:nvSpPr>
        <dsp:cNvPr id="0" name=""/>
        <dsp:cNvSpPr/>
      </dsp:nvSpPr>
      <dsp:spPr>
        <a:xfrm rot="9000000">
          <a:off x="2082121" y="2915020"/>
          <a:ext cx="413697" cy="40331"/>
        </a:xfrm>
        <a:custGeom>
          <a:avLst/>
          <a:gdLst/>
          <a:ahLst/>
          <a:cxnLst/>
          <a:rect l="0" t="0" r="0" b="0"/>
          <a:pathLst>
            <a:path>
              <a:moveTo>
                <a:pt x="0" y="20165"/>
              </a:moveTo>
              <a:lnTo>
                <a:pt x="413697" y="2016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 rot="10800000">
        <a:off x="2278627" y="2924843"/>
        <a:ext cx="20684" cy="20684"/>
      </dsp:txXfrm>
    </dsp:sp>
    <dsp:sp modelId="{1F6BE8C0-C349-4A16-8F13-31D520880BE8}">
      <dsp:nvSpPr>
        <dsp:cNvPr id="0" name=""/>
        <dsp:cNvSpPr/>
      </dsp:nvSpPr>
      <dsp:spPr>
        <a:xfrm>
          <a:off x="829429" y="2695527"/>
          <a:ext cx="1372332" cy="1372332"/>
        </a:xfrm>
        <a:prstGeom prst="ellipse">
          <a:avLst/>
        </a:prstGeom>
        <a:solidFill>
          <a:srgbClr val="8398A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Ateliers</a:t>
          </a:r>
          <a:endParaRPr lang="fr-FR" sz="1200" kern="120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1030402" y="2896500"/>
        <a:ext cx="970386" cy="9703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2A856-46A6-4B75-BD12-F5DB7B2E077B}">
      <dsp:nvSpPr>
        <dsp:cNvPr id="0" name=""/>
        <dsp:cNvSpPr/>
      </dsp:nvSpPr>
      <dsp:spPr>
        <a:xfrm>
          <a:off x="2644372" y="1976017"/>
          <a:ext cx="1517003" cy="15170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b="1" kern="1200"/>
            <a:t>Qualité de vie des résidents de la zone d’étude</a:t>
          </a:r>
        </a:p>
      </dsp:txBody>
      <dsp:txXfrm>
        <a:off x="2866532" y="2198177"/>
        <a:ext cx="1072683" cy="1072683"/>
      </dsp:txXfrm>
    </dsp:sp>
    <dsp:sp modelId="{5EFC01B0-6AA4-4F96-B2FD-D10CEC826C40}">
      <dsp:nvSpPr>
        <dsp:cNvPr id="0" name=""/>
        <dsp:cNvSpPr/>
      </dsp:nvSpPr>
      <dsp:spPr>
        <a:xfrm rot="16200000">
          <a:off x="3175289" y="1728371"/>
          <a:ext cx="455168" cy="40122"/>
        </a:xfrm>
        <a:custGeom>
          <a:avLst/>
          <a:gdLst/>
          <a:ahLst/>
          <a:cxnLst/>
          <a:rect l="0" t="0" r="0" b="0"/>
          <a:pathLst>
            <a:path>
              <a:moveTo>
                <a:pt x="0" y="20061"/>
              </a:moveTo>
              <a:lnTo>
                <a:pt x="455168" y="200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3391494" y="1737053"/>
        <a:ext cx="22758" cy="22758"/>
      </dsp:txXfrm>
    </dsp:sp>
    <dsp:sp modelId="{9A035922-097A-41BE-AB5F-3FED68D54AF6}">
      <dsp:nvSpPr>
        <dsp:cNvPr id="0" name=""/>
        <dsp:cNvSpPr/>
      </dsp:nvSpPr>
      <dsp:spPr>
        <a:xfrm>
          <a:off x="2644372" y="3844"/>
          <a:ext cx="1517003" cy="1517003"/>
        </a:xfrm>
        <a:prstGeom prst="ellipse">
          <a:avLst/>
        </a:prstGeom>
        <a:solidFill>
          <a:srgbClr val="8398A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/>
            <a:t>Qualité de l’air</a:t>
          </a:r>
        </a:p>
      </dsp:txBody>
      <dsp:txXfrm>
        <a:off x="2866532" y="226004"/>
        <a:ext cx="1072683" cy="1072683"/>
      </dsp:txXfrm>
    </dsp:sp>
    <dsp:sp modelId="{5B7DCF0F-164C-4813-BAF0-E770B12F5436}">
      <dsp:nvSpPr>
        <dsp:cNvPr id="0" name=""/>
        <dsp:cNvSpPr/>
      </dsp:nvSpPr>
      <dsp:spPr>
        <a:xfrm rot="20520000">
          <a:off x="4113113" y="2409740"/>
          <a:ext cx="455168" cy="40122"/>
        </a:xfrm>
        <a:custGeom>
          <a:avLst/>
          <a:gdLst/>
          <a:ahLst/>
          <a:cxnLst/>
          <a:rect l="0" t="0" r="0" b="0"/>
          <a:pathLst>
            <a:path>
              <a:moveTo>
                <a:pt x="0" y="20061"/>
              </a:moveTo>
              <a:lnTo>
                <a:pt x="455168" y="200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4329318" y="2418422"/>
        <a:ext cx="22758" cy="22758"/>
      </dsp:txXfrm>
    </dsp:sp>
    <dsp:sp modelId="{739A4F58-ACBE-4518-8277-461E78A699D9}">
      <dsp:nvSpPr>
        <dsp:cNvPr id="0" name=""/>
        <dsp:cNvSpPr/>
      </dsp:nvSpPr>
      <dsp:spPr>
        <a:xfrm>
          <a:off x="4520019" y="1366582"/>
          <a:ext cx="1517003" cy="1517003"/>
        </a:xfrm>
        <a:prstGeom prst="ellipse">
          <a:avLst/>
        </a:prstGeom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Qualité de vie et santé publique (allochtone et autochtone)</a:t>
          </a:r>
        </a:p>
      </dsp:txBody>
      <dsp:txXfrm>
        <a:off x="4742179" y="1588742"/>
        <a:ext cx="1072683" cy="1072683"/>
      </dsp:txXfrm>
    </dsp:sp>
    <dsp:sp modelId="{2DD9143C-AE45-4DEF-9487-EB9B7B87318F}">
      <dsp:nvSpPr>
        <dsp:cNvPr id="0" name=""/>
        <dsp:cNvSpPr/>
      </dsp:nvSpPr>
      <dsp:spPr>
        <a:xfrm rot="3240000">
          <a:off x="3754896" y="3512218"/>
          <a:ext cx="455168" cy="40122"/>
        </a:xfrm>
        <a:custGeom>
          <a:avLst/>
          <a:gdLst/>
          <a:ahLst/>
          <a:cxnLst/>
          <a:rect l="0" t="0" r="0" b="0"/>
          <a:pathLst>
            <a:path>
              <a:moveTo>
                <a:pt x="0" y="20061"/>
              </a:moveTo>
              <a:lnTo>
                <a:pt x="455168" y="200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3971101" y="3520900"/>
        <a:ext cx="22758" cy="22758"/>
      </dsp:txXfrm>
    </dsp:sp>
    <dsp:sp modelId="{BA4900B8-9005-4ECA-B232-8C9701668B76}">
      <dsp:nvSpPr>
        <dsp:cNvPr id="0" name=""/>
        <dsp:cNvSpPr/>
      </dsp:nvSpPr>
      <dsp:spPr>
        <a:xfrm>
          <a:off x="3803586" y="3571538"/>
          <a:ext cx="1517003" cy="1517003"/>
        </a:xfrm>
        <a:prstGeom prst="ellipse">
          <a:avLst/>
        </a:prstGeom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Environnement sonore</a:t>
          </a:r>
        </a:p>
      </dsp:txBody>
      <dsp:txXfrm>
        <a:off x="4025746" y="3793698"/>
        <a:ext cx="1072683" cy="1072683"/>
      </dsp:txXfrm>
    </dsp:sp>
    <dsp:sp modelId="{774C9379-16FD-4753-AC0E-C8571AE3755A}">
      <dsp:nvSpPr>
        <dsp:cNvPr id="0" name=""/>
        <dsp:cNvSpPr/>
      </dsp:nvSpPr>
      <dsp:spPr>
        <a:xfrm rot="7560000">
          <a:off x="2595682" y="3512218"/>
          <a:ext cx="455168" cy="40122"/>
        </a:xfrm>
        <a:custGeom>
          <a:avLst/>
          <a:gdLst/>
          <a:ahLst/>
          <a:cxnLst/>
          <a:rect l="0" t="0" r="0" b="0"/>
          <a:pathLst>
            <a:path>
              <a:moveTo>
                <a:pt x="0" y="20061"/>
              </a:moveTo>
              <a:lnTo>
                <a:pt x="455168" y="200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 rot="10800000">
        <a:off x="2811887" y="3520900"/>
        <a:ext cx="22758" cy="22758"/>
      </dsp:txXfrm>
    </dsp:sp>
    <dsp:sp modelId="{038197A7-B391-4B3B-BFBE-654A727CF5DD}">
      <dsp:nvSpPr>
        <dsp:cNvPr id="0" name=""/>
        <dsp:cNvSpPr/>
      </dsp:nvSpPr>
      <dsp:spPr>
        <a:xfrm>
          <a:off x="1485158" y="3571538"/>
          <a:ext cx="1517003" cy="1517003"/>
        </a:xfrm>
        <a:prstGeom prst="ellipse">
          <a:avLst/>
        </a:prstGeom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Paysage</a:t>
          </a:r>
        </a:p>
      </dsp:txBody>
      <dsp:txXfrm>
        <a:off x="1707318" y="3793698"/>
        <a:ext cx="1072683" cy="1072683"/>
      </dsp:txXfrm>
    </dsp:sp>
    <dsp:sp modelId="{C28BDE1E-0CE3-4872-B2FD-F49743D5E1E8}">
      <dsp:nvSpPr>
        <dsp:cNvPr id="0" name=""/>
        <dsp:cNvSpPr/>
      </dsp:nvSpPr>
      <dsp:spPr>
        <a:xfrm rot="11880000">
          <a:off x="2237465" y="2409740"/>
          <a:ext cx="455168" cy="40122"/>
        </a:xfrm>
        <a:custGeom>
          <a:avLst/>
          <a:gdLst/>
          <a:ahLst/>
          <a:cxnLst/>
          <a:rect l="0" t="0" r="0" b="0"/>
          <a:pathLst>
            <a:path>
              <a:moveTo>
                <a:pt x="0" y="20061"/>
              </a:moveTo>
              <a:lnTo>
                <a:pt x="455168" y="200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 rot="10800000">
        <a:off x="2453670" y="2418422"/>
        <a:ext cx="22758" cy="22758"/>
      </dsp:txXfrm>
    </dsp:sp>
    <dsp:sp modelId="{9B5ACBFF-A032-41FD-B28D-277BEB6BBF4B}">
      <dsp:nvSpPr>
        <dsp:cNvPr id="0" name=""/>
        <dsp:cNvSpPr/>
      </dsp:nvSpPr>
      <dsp:spPr>
        <a:xfrm>
          <a:off x="768724" y="1366582"/>
          <a:ext cx="1517003" cy="1517003"/>
        </a:xfrm>
        <a:prstGeom prst="ellipse">
          <a:avLst/>
        </a:prstGeom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Utilisation du territoire</a:t>
          </a:r>
        </a:p>
      </dsp:txBody>
      <dsp:txXfrm>
        <a:off x="990884" y="1588742"/>
        <a:ext cx="1072683" cy="1072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2A856-46A6-4B75-BD12-F5DB7B2E077B}">
      <dsp:nvSpPr>
        <dsp:cNvPr id="0" name=""/>
        <dsp:cNvSpPr/>
      </dsp:nvSpPr>
      <dsp:spPr>
        <a:xfrm>
          <a:off x="2584139" y="1764993"/>
          <a:ext cx="1735278" cy="17574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b="1" kern="1200"/>
            <a:t>Augmentation de la circulation routière et ferroviaire</a:t>
          </a:r>
        </a:p>
      </dsp:txBody>
      <dsp:txXfrm>
        <a:off x="2838265" y="2022359"/>
        <a:ext cx="1227026" cy="1242671"/>
      </dsp:txXfrm>
    </dsp:sp>
    <dsp:sp modelId="{5EFC01B0-6AA4-4F96-B2FD-D10CEC826C40}">
      <dsp:nvSpPr>
        <dsp:cNvPr id="0" name=""/>
        <dsp:cNvSpPr/>
      </dsp:nvSpPr>
      <dsp:spPr>
        <a:xfrm rot="16200000">
          <a:off x="3234639" y="1530500"/>
          <a:ext cx="434278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434278" y="173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3440921" y="1536997"/>
        <a:ext cx="21713" cy="21713"/>
      </dsp:txXfrm>
    </dsp:sp>
    <dsp:sp modelId="{9A035922-097A-41BE-AB5F-3FED68D54AF6}">
      <dsp:nvSpPr>
        <dsp:cNvPr id="0" name=""/>
        <dsp:cNvSpPr/>
      </dsp:nvSpPr>
      <dsp:spPr>
        <a:xfrm>
          <a:off x="2795644" y="18446"/>
          <a:ext cx="1312268" cy="1312268"/>
        </a:xfrm>
        <a:prstGeom prst="ellipse">
          <a:avLst/>
        </a:prstGeom>
        <a:solidFill>
          <a:srgbClr val="8398A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/>
            <a:t>GES</a:t>
          </a:r>
        </a:p>
      </dsp:txBody>
      <dsp:txXfrm>
        <a:off x="2987821" y="210623"/>
        <a:ext cx="927914" cy="927914"/>
      </dsp:txXfrm>
    </dsp:sp>
    <dsp:sp modelId="{5B7DCF0F-164C-4813-BAF0-E770B12F5436}">
      <dsp:nvSpPr>
        <dsp:cNvPr id="0" name=""/>
        <dsp:cNvSpPr/>
      </dsp:nvSpPr>
      <dsp:spPr>
        <a:xfrm rot="19285714">
          <a:off x="4085333" y="1945219"/>
          <a:ext cx="441090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441090" y="173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4294851" y="1951545"/>
        <a:ext cx="22054" cy="22054"/>
      </dsp:txXfrm>
    </dsp:sp>
    <dsp:sp modelId="{739A4F58-ACBE-4518-8277-461E78A699D9}">
      <dsp:nvSpPr>
        <dsp:cNvPr id="0" name=""/>
        <dsp:cNvSpPr/>
      </dsp:nvSpPr>
      <dsp:spPr>
        <a:xfrm>
          <a:off x="4335160" y="759838"/>
          <a:ext cx="1312268" cy="1312268"/>
        </a:xfrm>
        <a:prstGeom prst="ellipse">
          <a:avLst/>
        </a:prstGeom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Qualité de vie et santé publique (allochtone)</a:t>
          </a:r>
        </a:p>
      </dsp:txBody>
      <dsp:txXfrm>
        <a:off x="4527337" y="952015"/>
        <a:ext cx="927914" cy="927914"/>
      </dsp:txXfrm>
    </dsp:sp>
    <dsp:sp modelId="{D4A99C21-DA68-478C-9276-42C3C9F4DB27}">
      <dsp:nvSpPr>
        <dsp:cNvPr id="0" name=""/>
        <dsp:cNvSpPr/>
      </dsp:nvSpPr>
      <dsp:spPr>
        <a:xfrm rot="771429">
          <a:off x="4292613" y="2869018"/>
          <a:ext cx="444803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444803" y="173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4503894" y="2875251"/>
        <a:ext cx="22240" cy="22240"/>
      </dsp:txXfrm>
    </dsp:sp>
    <dsp:sp modelId="{22D1978E-9752-4DAF-8F00-4656DB092212}">
      <dsp:nvSpPr>
        <dsp:cNvPr id="0" name=""/>
        <dsp:cNvSpPr/>
      </dsp:nvSpPr>
      <dsp:spPr>
        <a:xfrm>
          <a:off x="4715389" y="2425730"/>
          <a:ext cx="1312268" cy="1312268"/>
        </a:xfrm>
        <a:prstGeom prst="ellipse">
          <a:avLst/>
        </a:prstGeom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Qualité de vie et santé publique (autochtone)</a:t>
          </a:r>
        </a:p>
      </dsp:txBody>
      <dsp:txXfrm>
        <a:off x="4907566" y="2617907"/>
        <a:ext cx="927914" cy="927914"/>
      </dsp:txXfrm>
    </dsp:sp>
    <dsp:sp modelId="{970FDF46-D0BD-4C3C-BD45-C3CC5F9D79D0}">
      <dsp:nvSpPr>
        <dsp:cNvPr id="0" name=""/>
        <dsp:cNvSpPr/>
      </dsp:nvSpPr>
      <dsp:spPr>
        <a:xfrm rot="3857143">
          <a:off x="3708590" y="3612707"/>
          <a:ext cx="436393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436393" y="173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3915877" y="3619151"/>
        <a:ext cx="21819" cy="21819"/>
      </dsp:txXfrm>
    </dsp:sp>
    <dsp:sp modelId="{99ABD84A-D7BD-4EF6-A257-05F8A2405685}">
      <dsp:nvSpPr>
        <dsp:cNvPr id="0" name=""/>
        <dsp:cNvSpPr/>
      </dsp:nvSpPr>
      <dsp:spPr>
        <a:xfrm>
          <a:off x="3650011" y="3761672"/>
          <a:ext cx="1312268" cy="1312268"/>
        </a:xfrm>
        <a:prstGeom prst="ellipse">
          <a:avLst/>
        </a:prstGeom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Faune</a:t>
          </a:r>
        </a:p>
      </dsp:txBody>
      <dsp:txXfrm>
        <a:off x="3842188" y="3953849"/>
        <a:ext cx="927914" cy="927914"/>
      </dsp:txXfrm>
    </dsp:sp>
    <dsp:sp modelId="{2DD9143C-AE45-4DEF-9487-EB9B7B87318F}">
      <dsp:nvSpPr>
        <dsp:cNvPr id="0" name=""/>
        <dsp:cNvSpPr/>
      </dsp:nvSpPr>
      <dsp:spPr>
        <a:xfrm rot="6942857">
          <a:off x="2758573" y="3612707"/>
          <a:ext cx="436393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436393" y="173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 rot="10800000">
        <a:off x="2965860" y="3619151"/>
        <a:ext cx="21819" cy="21819"/>
      </dsp:txXfrm>
    </dsp:sp>
    <dsp:sp modelId="{BA4900B8-9005-4ECA-B232-8C9701668B76}">
      <dsp:nvSpPr>
        <dsp:cNvPr id="0" name=""/>
        <dsp:cNvSpPr/>
      </dsp:nvSpPr>
      <dsp:spPr>
        <a:xfrm>
          <a:off x="1941277" y="3761672"/>
          <a:ext cx="1312268" cy="1312268"/>
        </a:xfrm>
        <a:prstGeom prst="ellipse">
          <a:avLst/>
        </a:prstGeom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Utilisation du territoire</a:t>
          </a:r>
        </a:p>
      </dsp:txBody>
      <dsp:txXfrm>
        <a:off x="2133454" y="3953849"/>
        <a:ext cx="927914" cy="927914"/>
      </dsp:txXfrm>
    </dsp:sp>
    <dsp:sp modelId="{774C9379-16FD-4753-AC0E-C8571AE3755A}">
      <dsp:nvSpPr>
        <dsp:cNvPr id="0" name=""/>
        <dsp:cNvSpPr/>
      </dsp:nvSpPr>
      <dsp:spPr>
        <a:xfrm rot="10028571">
          <a:off x="2259782" y="2858467"/>
          <a:ext cx="349973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349973" y="173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 rot="10800000">
        <a:off x="2426020" y="2867071"/>
        <a:ext cx="17498" cy="17498"/>
      </dsp:txXfrm>
    </dsp:sp>
    <dsp:sp modelId="{038197A7-B391-4B3B-BFBE-654A727CF5DD}">
      <dsp:nvSpPr>
        <dsp:cNvPr id="0" name=""/>
        <dsp:cNvSpPr/>
      </dsp:nvSpPr>
      <dsp:spPr>
        <a:xfrm>
          <a:off x="778089" y="2382025"/>
          <a:ext cx="1507888" cy="1399678"/>
        </a:xfrm>
        <a:prstGeom prst="ellipse">
          <a:avLst/>
        </a:prstGeom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Environnement sonore</a:t>
          </a:r>
        </a:p>
      </dsp:txBody>
      <dsp:txXfrm>
        <a:off x="998914" y="2587003"/>
        <a:ext cx="1066238" cy="989722"/>
      </dsp:txXfrm>
    </dsp:sp>
    <dsp:sp modelId="{C28BDE1E-0CE3-4872-B2FD-F49743D5E1E8}">
      <dsp:nvSpPr>
        <dsp:cNvPr id="0" name=""/>
        <dsp:cNvSpPr/>
      </dsp:nvSpPr>
      <dsp:spPr>
        <a:xfrm rot="13114286">
          <a:off x="2377133" y="1945219"/>
          <a:ext cx="441090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441090" y="173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 rot="10800000">
        <a:off x="2586651" y="1951545"/>
        <a:ext cx="22054" cy="22054"/>
      </dsp:txXfrm>
    </dsp:sp>
    <dsp:sp modelId="{9B5ACBFF-A032-41FD-B28D-277BEB6BBF4B}">
      <dsp:nvSpPr>
        <dsp:cNvPr id="0" name=""/>
        <dsp:cNvSpPr/>
      </dsp:nvSpPr>
      <dsp:spPr>
        <a:xfrm>
          <a:off x="1256128" y="759838"/>
          <a:ext cx="1312268" cy="1312268"/>
        </a:xfrm>
        <a:prstGeom prst="ellipse">
          <a:avLst/>
        </a:prstGeom>
        <a:solidFill>
          <a:srgbClr val="8398A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b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Qualité de l’air</a:t>
          </a:r>
        </a:p>
      </dsp:txBody>
      <dsp:txXfrm>
        <a:off x="1448305" y="952015"/>
        <a:ext cx="927914" cy="9279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9E4966-5AC3-AB6F-4C20-6DF922F3CD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7E127-09EC-0420-A67D-5B3FEFA094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114E3-EB72-4289-9049-17265A51BA6A}" type="datetimeFigureOut">
              <a:rPr lang="fr-CA" smtClean="0"/>
              <a:t>2023-03-26</a:t>
            </a:fld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828F7D-F45A-AFD3-9EDB-7754664F68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27EA47-8C16-E621-6AE4-DAA74E6EB0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5FA0E-3D95-444E-816A-30267516843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3380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04971-0436-4FF9-A659-AF162B2919C9}" type="datetimeFigureOut">
              <a:rPr lang="fr-CA" smtClean="0"/>
              <a:t>2023-03-26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60004-A224-4EA3-B426-956995CC82F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2578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60004-A224-4EA3-B426-956995CC82F4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04483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60004-A224-4EA3-B426-956995CC82F4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5745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60004-A224-4EA3-B426-956995CC82F4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543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CA" i="0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60004-A224-4EA3-B426-956995CC82F4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5698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60004-A224-4EA3-B426-956995CC82F4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07634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60004-A224-4EA3-B426-956995CC82F4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920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60004-A224-4EA3-B426-956995CC82F4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546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60004-A224-4EA3-B426-956995CC82F4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9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60004-A224-4EA3-B426-956995CC82F4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106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60004-A224-4EA3-B426-956995CC82F4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602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60004-A224-4EA3-B426-956995CC82F4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5602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2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3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5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6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7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9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0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2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3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4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6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7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9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0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1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3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4.bin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8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9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0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ersion fac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8119070-0709-1754-9E1C-F28F613597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78295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8119070-0709-1754-9E1C-F28F613597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A5E4C0AC-847E-C835-2501-C733B2F948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1D873C9-8471-53B8-4167-3C97AA7B62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9" y="914509"/>
            <a:ext cx="5580063" cy="1068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3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  <a:p>
            <a:pPr lvl="1"/>
            <a:endParaRPr lang="en-CA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F916ECB-55F9-579E-314E-1DDA22F9AD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137558"/>
            <a:ext cx="5580063" cy="52367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tabLst>
                <a:tab pos="2397125" algn="l"/>
              </a:tabLst>
              <a:defRPr sz="22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61BA63A-6AF5-7981-6DA3-6B67CDC257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5707907"/>
            <a:ext cx="2128302" cy="582854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111FA9DE-22FE-0672-57EA-F296B0C1C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5326" t="22261" r="19176" b="13817"/>
          <a:stretch/>
        </p:blipFill>
        <p:spPr>
          <a:xfrm>
            <a:off x="-1" y="-1"/>
            <a:ext cx="6095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5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71514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00B1739-DD04-57D8-78E2-F2271F866E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325" y="1268413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A4AE9BB-0596-BE8E-414F-B4946A7F41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5325" y="1660565"/>
            <a:ext cx="5146276" cy="19376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1D00DDD-E70D-66E7-0DF6-82970DC6100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50400" y="1268413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1EC35B1-54DF-9F20-6D73-DC9B6AE829C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50400" y="1660565"/>
            <a:ext cx="5146276" cy="19376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EA7BB93-73EC-898A-F0F9-FE38A045AEE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94994" y="3941256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336BF63-A74C-337F-A63F-6D185BF613D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94994" y="4371067"/>
            <a:ext cx="5146276" cy="19376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0E07BD9-90EE-EE50-9688-C187251749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0070" y="3941256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6A42388-4C36-FB3C-8C63-172781A5A63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50070" y="4333409"/>
            <a:ext cx="5146276" cy="19760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FA8E9267-7FA0-AAB4-5B4D-BDCD07A4A76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40C4877-F164-CD35-60D8-9A5324073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928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990796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C5D4A4B-9AD9-113A-D1B6-631539FD5A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049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E94C770-58C9-96B1-0E9A-E1B1AACE27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9452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33CE73B-FEE5-4828-F7CD-57E21B34E7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452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8A19CED-EACC-6011-66DF-31D60C13E3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452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1839CDA4-CC66-59AD-123C-DEC6AF632D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7381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" name="Espace réservé de la date 6">
            <a:extLst>
              <a:ext uri="{FF2B5EF4-FFF2-40B4-BE49-F238E27FC236}">
                <a16:creationId xmlns:a16="http://schemas.microsoft.com/office/drawing/2014/main" id="{F3A833E0-2586-AEA3-AB37-B95453194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46F0C6F-EFBD-76ED-C24F-239F2BB1F5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3818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F564877-6D99-95E2-D38E-0C9ECB7707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6221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BE2CFC50-68F7-75B1-FBEC-60F8655CFB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6221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D562698A-AAC2-E265-4F09-6CA0083517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6221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43" name="Picture Placeholder 9">
            <a:extLst>
              <a:ext uri="{FF2B5EF4-FFF2-40B4-BE49-F238E27FC236}">
                <a16:creationId xmlns:a16="http://schemas.microsoft.com/office/drawing/2014/main" id="{5FA52C8B-5910-0C8D-8CF1-2F645263214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74150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7068BC15-1B32-597B-596B-D5127031E1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0604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209F1F7F-57D0-A7C5-2186-1913A80944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3007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03AF068B-7D4B-7E74-CAA8-1CDC73E0DE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3007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4FD96EB-5410-022E-048B-42735F3D0B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53007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E8237FBD-8521-056C-DD5B-FBDF322D1DE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40936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AB0B0B44-FE68-1923-D96A-841AA88167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97373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BD371619-CB24-02BA-2224-64D35CDA04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9776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24A7B008-408D-CD99-D60B-276A8269EFF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09776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F601B55A-8B6B-9CA7-C29B-826DF8565D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09776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53" name="Picture Placeholder 9">
            <a:extLst>
              <a:ext uri="{FF2B5EF4-FFF2-40B4-BE49-F238E27FC236}">
                <a16:creationId xmlns:a16="http://schemas.microsoft.com/office/drawing/2014/main" id="{05A0DB6F-5087-9F89-B0AD-8D147D2509D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997705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3974FD1-D3D7-3366-40EA-35BFFD3BD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2630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977A6BF-55EB-B6B3-3641-5C8A4B4C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NOVEMBRE 22</a:t>
            </a:r>
            <a:endParaRPr lang="fr-C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D2E06B6-4CFB-89F9-D40F-68EF92A352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5600" y="517202"/>
            <a:ext cx="5151076" cy="5791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B51EBDB-1E91-BA27-ED8D-F5942573402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95324" y="2112884"/>
            <a:ext cx="5151078" cy="4195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F52212-5BE6-ACD6-5DC2-912D324CA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5151076" cy="1394725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6140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316737FB-9A9D-49EA-6F10-F0298198CA3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33544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CE16250E-C0D8-9E87-0F53-D556DF274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7BF59F-AA7C-2C83-C54F-E5EFEFC98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6335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14949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4C182F4-2F29-DEC8-FBB1-84126F702B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268414"/>
            <a:ext cx="10801350" cy="5040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Enter text here</a:t>
            </a:r>
          </a:p>
          <a:p>
            <a:pPr lvl="0"/>
            <a:endParaRPr lang="en-AU"/>
          </a:p>
        </p:txBody>
      </p:sp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9BDB2DC9-BB62-AE2C-DDF1-E939FF7E6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61624A-FD67-5206-9D8B-BA915E5C2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7965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 not remove" hidden="1">
            <a:extLst>
              <a:ext uri="{FF2B5EF4-FFF2-40B4-BE49-F238E27FC236}">
                <a16:creationId xmlns:a16="http://schemas.microsoft.com/office/drawing/2014/main" id="{D8BB34AA-7BAC-0CA8-069B-B04479BC959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8313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743DA2-1876-ED01-1F92-AED392D6A6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5325" y="1260612"/>
            <a:ext cx="5146275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52AFA09-1F51-AD38-18B8-0BAD89B212E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5600" y="1268413"/>
            <a:ext cx="5151076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3" name="Espace réservé de la date 6">
            <a:extLst>
              <a:ext uri="{FF2B5EF4-FFF2-40B4-BE49-F238E27FC236}">
                <a16:creationId xmlns:a16="http://schemas.microsoft.com/office/drawing/2014/main" id="{53915294-1E62-01D5-532B-06B0C867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48231F-5F42-F533-56A4-E3AA3E4F6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507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45389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85596-F659-CA84-497E-2BD564B583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4" y="1268413"/>
            <a:ext cx="3335724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5F5244-106D-5AA4-1766-E935739E93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350257" y="1268413"/>
            <a:ext cx="3501583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just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244E78-3108-6668-900B-D5287565484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158537" y="1268413"/>
            <a:ext cx="3338138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just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6FE11634-290D-483B-51CC-CC791F274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DFCA90-D19C-6594-9F31-09D062392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8143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71514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00B1739-DD04-57D8-78E2-F2271F866E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325" y="1268413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A4AE9BB-0596-BE8E-414F-B4946A7F41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5325" y="1660565"/>
            <a:ext cx="5146276" cy="19376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tx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1D00DDD-E70D-66E7-0DF6-82970DC6100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50400" y="1268413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1EC35B1-54DF-9F20-6D73-DC9B6AE829C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50400" y="1660565"/>
            <a:ext cx="5146276" cy="19376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tx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EA7BB93-73EC-898A-F0F9-FE38A045AEE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94994" y="3941256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336BF63-A74C-337F-A63F-6D185BF613D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94994" y="4371067"/>
            <a:ext cx="5146276" cy="19376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tx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0E07BD9-90EE-EE50-9688-C187251749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0070" y="3941256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6A42388-4C36-FB3C-8C63-172781A5A63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50070" y="4333409"/>
            <a:ext cx="5146276" cy="19760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tx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FA8E9267-7FA0-AAB4-5B4D-BDCD07A4A76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D9CE8F-2448-2EF9-6A6C-39B304777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6093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990796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C5D4A4B-9AD9-113A-D1B6-631539FD5A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049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tx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E94C770-58C9-96B1-0E9A-E1B1AACE27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9452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33CE73B-FEE5-4828-F7CD-57E21B34E7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452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8A19CED-EACC-6011-66DF-31D60C13E3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452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1839CDA4-CC66-59AD-123C-DEC6AF632D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7381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" name="Espace réservé de la date 6">
            <a:extLst>
              <a:ext uri="{FF2B5EF4-FFF2-40B4-BE49-F238E27FC236}">
                <a16:creationId xmlns:a16="http://schemas.microsoft.com/office/drawing/2014/main" id="{F3A833E0-2586-AEA3-AB37-B95453194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46F0C6F-EFBD-76ED-C24F-239F2BB1F5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3818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tx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F564877-6D99-95E2-D38E-0C9ECB7707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6221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BE2CFC50-68F7-75B1-FBEC-60F8655CFB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6221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D562698A-AAC2-E265-4F09-6CA0083517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6221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43" name="Picture Placeholder 9">
            <a:extLst>
              <a:ext uri="{FF2B5EF4-FFF2-40B4-BE49-F238E27FC236}">
                <a16:creationId xmlns:a16="http://schemas.microsoft.com/office/drawing/2014/main" id="{5FA52C8B-5910-0C8D-8CF1-2F645263214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74150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7068BC15-1B32-597B-596B-D5127031E1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0604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tx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209F1F7F-57D0-A7C5-2186-1913A80944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3007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03AF068B-7D4B-7E74-CAA8-1CDC73E0DE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3007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4FD96EB-5410-022E-048B-42735F3D0B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53007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E8237FBD-8521-056C-DD5B-FBDF322D1DE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40936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AB0B0B44-FE68-1923-D96A-841AA88167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97373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tx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BD371619-CB24-02BA-2224-64D35CDA04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9776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24A7B008-408D-CD99-D60B-276A8269EFF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09776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F601B55A-8B6B-9CA7-C29B-826DF8565D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09776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53" name="Picture Placeholder 9">
            <a:extLst>
              <a:ext uri="{FF2B5EF4-FFF2-40B4-BE49-F238E27FC236}">
                <a16:creationId xmlns:a16="http://schemas.microsoft.com/office/drawing/2014/main" id="{05A0DB6F-5087-9F89-B0AD-8D147D2509D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997705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8547C-5E95-843C-B708-90473D44D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7870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977A6BF-55EB-B6B3-3641-5C8A4B4C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D2E06B6-4CFB-89F9-D40F-68EF92A352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5600" y="517202"/>
            <a:ext cx="5151076" cy="5791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tx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B51EBDB-1E91-BA27-ED8D-F5942573402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95324" y="2112884"/>
            <a:ext cx="5151078" cy="4195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tx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49366-3F68-B9C9-ABBA-4986EBED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5151076" cy="1370975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565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C7A591-3F2D-4E21-E7ED-351A6D5D2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11" y="5570429"/>
            <a:ext cx="2128302" cy="58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47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316737FB-9A9D-49EA-6F10-F0298198CA3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33544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CE16250E-C0D8-9E87-0F53-D556DF274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FC04B83-1566-8FD5-0C43-F0599B158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7156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14949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4C182F4-2F29-DEC8-FBB1-84126F702B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268414"/>
            <a:ext cx="10801350" cy="5040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Enter text here</a:t>
            </a:r>
          </a:p>
          <a:p>
            <a:pPr lvl="0"/>
            <a:endParaRPr lang="en-AU"/>
          </a:p>
        </p:txBody>
      </p:sp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9BDB2DC9-BB62-AE2C-DDF1-E939FF7E6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98A356-4470-4705-0A53-CCA51B893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7984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 not remove" hidden="1">
            <a:extLst>
              <a:ext uri="{FF2B5EF4-FFF2-40B4-BE49-F238E27FC236}">
                <a16:creationId xmlns:a16="http://schemas.microsoft.com/office/drawing/2014/main" id="{D8BB34AA-7BAC-0CA8-069B-B04479BC959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8313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743DA2-1876-ED01-1F92-AED392D6A6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5325" y="1260612"/>
            <a:ext cx="5146275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52AFA09-1F51-AD38-18B8-0BAD89B212E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5600" y="1268413"/>
            <a:ext cx="5151076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3" name="Espace réservé de la date 6">
            <a:extLst>
              <a:ext uri="{FF2B5EF4-FFF2-40B4-BE49-F238E27FC236}">
                <a16:creationId xmlns:a16="http://schemas.microsoft.com/office/drawing/2014/main" id="{53915294-1E62-01D5-532B-06B0C867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D1EFBA-0070-4AD8-F7A2-D51CE6D7F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2544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colum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45389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85596-F659-CA84-497E-2BD564B583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4" y="1268413"/>
            <a:ext cx="3335724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5F5244-106D-5AA4-1766-E935739E93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350257" y="1268413"/>
            <a:ext cx="3501583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just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244E78-3108-6668-900B-D5287565484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158537" y="1268413"/>
            <a:ext cx="3338138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just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6FE11634-290D-483B-51CC-CC791F274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2DEAD8E-044C-B9BB-EAE4-A7D31CA98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7243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71514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00B1739-DD04-57D8-78E2-F2271F866E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325" y="1268413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A4AE9BB-0596-BE8E-414F-B4946A7F41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5325" y="1660565"/>
            <a:ext cx="5146276" cy="19376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1D00DDD-E70D-66E7-0DF6-82970DC6100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50400" y="1268413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1EC35B1-54DF-9F20-6D73-DC9B6AE829C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50400" y="1660565"/>
            <a:ext cx="5146276" cy="19376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EA7BB93-73EC-898A-F0F9-FE38A045AEE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94994" y="3941256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336BF63-A74C-337F-A63F-6D185BF613D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94994" y="4371067"/>
            <a:ext cx="5146276" cy="19376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0E07BD9-90EE-EE50-9688-C187251749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0070" y="3941256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6A42388-4C36-FB3C-8C63-172781A5A63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50070" y="4333409"/>
            <a:ext cx="5146276" cy="19760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FA8E9267-7FA0-AAB4-5B4D-BDCD07A4A76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40C4877-F164-CD35-60D8-9A5324073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1817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990796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C5D4A4B-9AD9-113A-D1B6-631539FD5A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049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E94C770-58C9-96B1-0E9A-E1B1AACE27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9452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33CE73B-FEE5-4828-F7CD-57E21B34E7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452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8A19CED-EACC-6011-66DF-31D60C13E3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452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1839CDA4-CC66-59AD-123C-DEC6AF632D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7381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" name="Espace réservé de la date 6">
            <a:extLst>
              <a:ext uri="{FF2B5EF4-FFF2-40B4-BE49-F238E27FC236}">
                <a16:creationId xmlns:a16="http://schemas.microsoft.com/office/drawing/2014/main" id="{F3A833E0-2586-AEA3-AB37-B95453194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46F0C6F-EFBD-76ED-C24F-239F2BB1F5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3818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F564877-6D99-95E2-D38E-0C9ECB7707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6221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BE2CFC50-68F7-75B1-FBEC-60F8655CFB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6221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D562698A-AAC2-E265-4F09-6CA0083517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6221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43" name="Picture Placeholder 9">
            <a:extLst>
              <a:ext uri="{FF2B5EF4-FFF2-40B4-BE49-F238E27FC236}">
                <a16:creationId xmlns:a16="http://schemas.microsoft.com/office/drawing/2014/main" id="{5FA52C8B-5910-0C8D-8CF1-2F645263214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74150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7068BC15-1B32-597B-596B-D5127031E1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0604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209F1F7F-57D0-A7C5-2186-1913A80944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3007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03AF068B-7D4B-7E74-CAA8-1CDC73E0DE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3007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4FD96EB-5410-022E-048B-42735F3D0B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53007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E8237FBD-8521-056C-DD5B-FBDF322D1DE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40936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AB0B0B44-FE68-1923-D96A-841AA88167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97373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BD371619-CB24-02BA-2224-64D35CDA04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9776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24A7B008-408D-CD99-D60B-276A8269EFF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09776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F601B55A-8B6B-9CA7-C29B-826DF8565D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09776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53" name="Picture Placeholder 9">
            <a:extLst>
              <a:ext uri="{FF2B5EF4-FFF2-40B4-BE49-F238E27FC236}">
                <a16:creationId xmlns:a16="http://schemas.microsoft.com/office/drawing/2014/main" id="{05A0DB6F-5087-9F89-B0AD-8D147D2509D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997705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3974FD1-D3D7-3366-40EA-35BFFD3BD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3220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977A6BF-55EB-B6B3-3641-5C8A4B4C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NOVEMBRE 22</a:t>
            </a:r>
            <a:endParaRPr lang="fr-C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D2E06B6-4CFB-89F9-D40F-68EF92A352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5600" y="517202"/>
            <a:ext cx="5151076" cy="5791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B51EBDB-1E91-BA27-ED8D-F5942573402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95324" y="2112884"/>
            <a:ext cx="5151078" cy="4195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F52212-5BE6-ACD6-5DC2-912D324CA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5151076" cy="1394725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2579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316737FB-9A9D-49EA-6F10-F0298198CA3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33544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CE16250E-C0D8-9E87-0F53-D556DF274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CA"/>
              <a:t>NOVEMBRE 22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FC04B83-1566-8FD5-0C43-F0599B158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035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14949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4C182F4-2F29-DEC8-FBB1-84126F702B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268414"/>
            <a:ext cx="10801350" cy="5040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Enter text here</a:t>
            </a:r>
          </a:p>
          <a:p>
            <a:pPr lvl="0"/>
            <a:endParaRPr lang="en-AU"/>
          </a:p>
        </p:txBody>
      </p:sp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9BDB2DC9-BB62-AE2C-DDF1-E939FF7E6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CA"/>
              <a:t>NOVEMBRE 22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98A356-4470-4705-0A53-CCA51B893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1611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 not remove" hidden="1">
            <a:extLst>
              <a:ext uri="{FF2B5EF4-FFF2-40B4-BE49-F238E27FC236}">
                <a16:creationId xmlns:a16="http://schemas.microsoft.com/office/drawing/2014/main" id="{D8BB34AA-7BAC-0CA8-069B-B04479BC959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8313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743DA2-1876-ED01-1F92-AED392D6A6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5325" y="1260612"/>
            <a:ext cx="5146275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52AFA09-1F51-AD38-18B8-0BAD89B212E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5600" y="1268413"/>
            <a:ext cx="5151076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3" name="Espace réservé de la date 6">
            <a:extLst>
              <a:ext uri="{FF2B5EF4-FFF2-40B4-BE49-F238E27FC236}">
                <a16:creationId xmlns:a16="http://schemas.microsoft.com/office/drawing/2014/main" id="{53915294-1E62-01D5-532B-06B0C867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CA"/>
              <a:t>NOVEMBRE 22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D1EFBA-0070-4AD8-F7A2-D51CE6D7F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3176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n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82AD7B2-5EA4-7314-7C28-5FB3FF8737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3" b="12570"/>
          <a:stretch/>
        </p:blipFill>
        <p:spPr>
          <a:xfrm>
            <a:off x="-11875" y="0"/>
            <a:ext cx="9298380" cy="6858000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8119070-0709-1754-9E1C-F28F613597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45087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8119070-0709-1754-9E1C-F28F613597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B0214F95-D64C-0C5C-A146-55A9929BA4A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F6AAA9E9-AD46-1585-2930-54DCC422AB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9" y="914509"/>
            <a:ext cx="5580063" cy="1068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3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  <a:p>
            <a:pPr lvl="1"/>
            <a:endParaRPr lang="en-CA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4AF1D3FC-E2FE-6D30-558A-04F93A5681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137558"/>
            <a:ext cx="5580063" cy="52367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tabLst>
                <a:tab pos="2397125" algn="l"/>
              </a:tabLst>
              <a:defRPr sz="22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EFB633-600B-B87D-CF3A-52EE4C8100F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5707907"/>
            <a:ext cx="2128302" cy="58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47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colum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45389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85596-F659-CA84-497E-2BD564B583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4" y="1268413"/>
            <a:ext cx="3335724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5F5244-106D-5AA4-1766-E935739E93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350257" y="1268413"/>
            <a:ext cx="3501583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just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244E78-3108-6668-900B-D5287565484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158537" y="1268413"/>
            <a:ext cx="3338138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just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6FE11634-290D-483B-51CC-CC791F274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CA"/>
              <a:t>NOVEMBRE 22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2DEAD8E-044C-B9BB-EAE4-A7D31CA98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3895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71514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00B1739-DD04-57D8-78E2-F2271F866E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325" y="1268413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A4AE9BB-0596-BE8E-414F-B4946A7F41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5325" y="1660565"/>
            <a:ext cx="5146276" cy="19376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1D00DDD-E70D-66E7-0DF6-82970DC6100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50400" y="1268413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1EC35B1-54DF-9F20-6D73-DC9B6AE829C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50400" y="1660565"/>
            <a:ext cx="5146276" cy="19376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EA7BB93-73EC-898A-F0F9-FE38A045AEE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94994" y="3941256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336BF63-A74C-337F-A63F-6D185BF613D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94994" y="4371067"/>
            <a:ext cx="5146276" cy="19376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0E07BD9-90EE-EE50-9688-C187251749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0070" y="3941256"/>
            <a:ext cx="5146276" cy="312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7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6A42388-4C36-FB3C-8C63-172781A5A63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50070" y="4333409"/>
            <a:ext cx="5146276" cy="19760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FA8E9267-7FA0-AAB4-5B4D-BDCD07A4A76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CA"/>
              <a:t>NOVEMBRE 22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40C4877-F164-CD35-60D8-9A5324073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6554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990796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C5D4A4B-9AD9-113A-D1B6-631539FD5A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049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E94C770-58C9-96B1-0E9A-E1B1AACE27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9452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33CE73B-FEE5-4828-F7CD-57E21B34E7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452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8A19CED-EACC-6011-66DF-31D60C13E3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452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1839CDA4-CC66-59AD-123C-DEC6AF632D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7381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" name="Espace réservé de la date 6">
            <a:extLst>
              <a:ext uri="{FF2B5EF4-FFF2-40B4-BE49-F238E27FC236}">
                <a16:creationId xmlns:a16="http://schemas.microsoft.com/office/drawing/2014/main" id="{F3A833E0-2586-AEA3-AB37-B95453194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CA"/>
              <a:t>NOVEMBRE 22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46F0C6F-EFBD-76ED-C24F-239F2BB1F5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3818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F564877-6D99-95E2-D38E-0C9ECB7707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6221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BE2CFC50-68F7-75B1-FBEC-60F8655CFB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6221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D562698A-AAC2-E265-4F09-6CA0083517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6221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43" name="Picture Placeholder 9">
            <a:extLst>
              <a:ext uri="{FF2B5EF4-FFF2-40B4-BE49-F238E27FC236}">
                <a16:creationId xmlns:a16="http://schemas.microsoft.com/office/drawing/2014/main" id="{5FA52C8B-5910-0C8D-8CF1-2F645263214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74150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7068BC15-1B32-597B-596B-D5127031E1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0604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209F1F7F-57D0-A7C5-2186-1913A80944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3007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03AF068B-7D4B-7E74-CAA8-1CDC73E0DE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3007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4FD96EB-5410-022E-048B-42735F3D0B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53007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E8237FBD-8521-056C-DD5B-FBDF322D1DE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40936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AB0B0B44-FE68-1923-D96A-841AA88167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97373" y="3263677"/>
            <a:ext cx="2498970" cy="30450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insert team member description.</a:t>
            </a:r>
            <a:endParaRPr lang="en-US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BD371619-CB24-02BA-2224-64D35CDA04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9776" y="2514657"/>
            <a:ext cx="2498970" cy="2156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Name Surname</a:t>
            </a:r>
            <a:endParaRPr lang="en-US"/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24A7B008-408D-CD99-D60B-276A8269EFF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09776" y="2731140"/>
            <a:ext cx="2498970" cy="18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Title</a:t>
            </a:r>
            <a:endParaRPr lang="en-US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F601B55A-8B6B-9CA7-C29B-826DF8565D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09776" y="2914227"/>
            <a:ext cx="2498970" cy="2398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00" b="0">
                <a:solidFill>
                  <a:schemeClr val="accent1"/>
                </a:solidFill>
              </a:defRPr>
            </a:lvl1pPr>
            <a:lvl2pPr marL="180000" indent="0">
              <a:buNone/>
              <a:defRPr sz="1000"/>
            </a:lvl2pPr>
            <a:lvl3pPr marL="360000" indent="0">
              <a:buNone/>
              <a:defRPr sz="1000"/>
            </a:lvl3pPr>
            <a:lvl4pPr marL="540000" indent="0">
              <a:buNone/>
              <a:defRPr sz="1000"/>
            </a:lvl4pPr>
            <a:lvl5pPr marL="720000" indent="0">
              <a:buNone/>
              <a:defRPr sz="1000"/>
            </a:lvl5pPr>
          </a:lstStyle>
          <a:p>
            <a:pPr lvl="0"/>
            <a:r>
              <a:rPr lang="en-AU"/>
              <a:t>Credentials</a:t>
            </a:r>
          </a:p>
        </p:txBody>
      </p:sp>
      <p:sp>
        <p:nvSpPr>
          <p:cNvPr id="53" name="Picture Placeholder 9">
            <a:extLst>
              <a:ext uri="{FF2B5EF4-FFF2-40B4-BE49-F238E27FC236}">
                <a16:creationId xmlns:a16="http://schemas.microsoft.com/office/drawing/2014/main" id="{05A0DB6F-5087-9F89-B0AD-8D147D2509D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997705" y="1268413"/>
            <a:ext cx="2498970" cy="1134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3974FD1-D3D7-3366-40EA-35BFFD3BD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3331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977A6BF-55EB-B6B3-3641-5C8A4B4C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NOVEMBRE 22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D2E06B6-4CFB-89F9-D40F-68EF92A352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5600" y="517202"/>
            <a:ext cx="5151076" cy="57915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B51EBDB-1E91-BA27-ED8D-F5942573402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95324" y="2112884"/>
            <a:ext cx="5151078" cy="4195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dirty="0">
                <a:solidFill>
                  <a:schemeClr val="bg1"/>
                </a:solidFill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F52212-5BE6-ACD6-5DC2-912D324CA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5151076" cy="1394725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5763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mead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E6BEC54-895E-9CF0-7920-320135984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2" b="12570"/>
          <a:stretch/>
        </p:blipFill>
        <p:spPr>
          <a:xfrm>
            <a:off x="-11875" y="0"/>
            <a:ext cx="9298380" cy="6858000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8119070-0709-1754-9E1C-F28F613597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50610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8119070-0709-1754-9E1C-F28F613597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6BB4359D-03C5-F51F-075B-339AA0C9B2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9" y="914509"/>
            <a:ext cx="5580063" cy="1068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3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  <a:p>
            <a:pPr lvl="1"/>
            <a:endParaRPr lang="en-CA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9FFF020-1B56-1C49-E6E4-58907FB01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137558"/>
            <a:ext cx="5580063" cy="52367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tabLst>
                <a:tab pos="2397125" algn="l"/>
              </a:tabLst>
              <a:defRPr sz="22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CA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3422B1A-CEAB-7AB1-C262-FFF07867F9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24" y="5822307"/>
            <a:ext cx="1710563" cy="4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77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twi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5CF6B993-CFDB-52A1-1461-AD55402AC3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2" b="12570"/>
          <a:stretch/>
        </p:blipFill>
        <p:spPr>
          <a:xfrm>
            <a:off x="-11875" y="0"/>
            <a:ext cx="9298380" cy="6858000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8119070-0709-1754-9E1C-F28F613597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46150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8119070-0709-1754-9E1C-F28F613597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31FF97DD-180D-B708-914C-A5E0A068CF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9" y="914509"/>
            <a:ext cx="5580063" cy="106867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3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  <a:p>
            <a:pPr lvl="1"/>
            <a:endParaRPr lang="en-CA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19BBAED3-752C-27AA-1BCB-773C3DFFB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137558"/>
            <a:ext cx="5580063" cy="52367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tabLst>
                <a:tab pos="2397125" algn="l"/>
              </a:tabLst>
              <a:defRPr sz="22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C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06D3CD4-150E-A4EC-C56C-406B38CE3F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5707907"/>
            <a:ext cx="2128302" cy="58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61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316737FB-9A9D-49EA-6F10-F0298198CA3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33544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CE16250E-C0D8-9E87-0F53-D556DF274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FC04B83-1566-8FD5-0C43-F0599B158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802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14949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4C182F4-2F29-DEC8-FBB1-84126F702B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268414"/>
            <a:ext cx="10801350" cy="5040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Enter text here</a:t>
            </a:r>
          </a:p>
          <a:p>
            <a:pPr lvl="0"/>
            <a:endParaRPr lang="en-AU"/>
          </a:p>
        </p:txBody>
      </p:sp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9BDB2DC9-BB62-AE2C-DDF1-E939FF7E6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98A356-4470-4705-0A53-CCA51B893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6878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 not remove" hidden="1">
            <a:extLst>
              <a:ext uri="{FF2B5EF4-FFF2-40B4-BE49-F238E27FC236}">
                <a16:creationId xmlns:a16="http://schemas.microsoft.com/office/drawing/2014/main" id="{D8BB34AA-7BAC-0CA8-069B-B04479BC959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8313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743DA2-1876-ED01-1F92-AED392D6A6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5325" y="1260612"/>
            <a:ext cx="5146275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52AFA09-1F51-AD38-18B8-0BAD89B212E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5600" y="1268413"/>
            <a:ext cx="5151076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3" name="Espace réservé de la date 6">
            <a:extLst>
              <a:ext uri="{FF2B5EF4-FFF2-40B4-BE49-F238E27FC236}">
                <a16:creationId xmlns:a16="http://schemas.microsoft.com/office/drawing/2014/main" id="{53915294-1E62-01D5-532B-06B0C867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D1EFBA-0070-4AD8-F7A2-D51CE6D7F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14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colum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 not remove" hidden="1">
            <a:extLst>
              <a:ext uri="{FF2B5EF4-FFF2-40B4-BE49-F238E27FC236}">
                <a16:creationId xmlns:a16="http://schemas.microsoft.com/office/drawing/2014/main" id="{E6147342-F9C8-81B1-F192-5A046E2E31B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D5F06F3-D518-6FD4-EEFF-630BAD2B7A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45389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D5F06F3-D518-6FD4-EEFF-630BAD2B7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85596-F659-CA84-497E-2BD564B583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4" y="1268413"/>
            <a:ext cx="3335724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just"/>
            <a:r>
              <a:rPr lang="en-AU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5F5244-106D-5AA4-1766-E935739E93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350257" y="1268413"/>
            <a:ext cx="3501583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just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244E78-3108-6668-900B-D5287565484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158537" y="1268413"/>
            <a:ext cx="3338138" cy="5040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just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2" name="Espace réservé de la date 6">
            <a:extLst>
              <a:ext uri="{FF2B5EF4-FFF2-40B4-BE49-F238E27FC236}">
                <a16:creationId xmlns:a16="http://schemas.microsoft.com/office/drawing/2014/main" id="{6FE11634-290D-483B-51CC-CC791F274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2DEAD8E-044C-B9BB-EAE4-A7D31CA98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17202"/>
            <a:ext cx="10801350" cy="496009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text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1277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3.bin"/><Relationship Id="rId5" Type="http://schemas.openxmlformats.org/officeDocument/2006/relationships/tags" Target="../tags/tag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0.xml"/><Relationship Id="rId10" Type="http://schemas.openxmlformats.org/officeDocument/2006/relationships/oleObject" Target="../embeddings/oleObject7.bin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13" Type="http://schemas.openxmlformats.org/officeDocument/2006/relationships/image" Target="../media/image13.sv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7.xml"/><Relationship Id="rId10" Type="http://schemas.openxmlformats.org/officeDocument/2006/relationships/oleObject" Target="../embeddings/oleObject14.bin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4.xml"/><Relationship Id="rId10" Type="http://schemas.openxmlformats.org/officeDocument/2006/relationships/oleObject" Target="../embeddings/oleObject21.bin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1.xml"/><Relationship Id="rId10" Type="http://schemas.openxmlformats.org/officeDocument/2006/relationships/oleObject" Target="../embeddings/oleObject28.bin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616DE40-A5C0-3174-E9D7-BD41EF6C5F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237127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616DE40-A5C0-3174-E9D7-BD41EF6C5F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44509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1" r:id="rId1"/>
    <p:sldLayoutId id="214748373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pos="325" userDrawn="1">
          <p15:clr>
            <a:srgbClr val="F26B43"/>
          </p15:clr>
        </p15:guide>
        <p15:guide id="5" orient="horz" pos="4088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2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616DE40-A5C0-3174-E9D7-BD41EF6C5F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237127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06" imgH="306" progId="TCLayout.ActiveDocument.1">
                  <p:embed/>
                </p:oleObj>
              </mc:Choice>
              <mc:Fallback>
                <p:oleObj name="think-cell Slide" r:id="rId6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616DE40-A5C0-3174-E9D7-BD41EF6C5F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14002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6" r:id="rId1"/>
    <p:sldLayoutId id="2147483804" r:id="rId2"/>
    <p:sldLayoutId id="214748380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355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pos="325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616DE40-A5C0-3174-E9D7-BD41EF6C5F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237127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06" imgH="306" progId="TCLayout.ActiveDocument.1">
                  <p:embed/>
                </p:oleObj>
              </mc:Choice>
              <mc:Fallback>
                <p:oleObj name="think-cell Slide" r:id="rId10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616DE40-A5C0-3174-E9D7-BD41EF6C5F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phic 17">
            <a:extLst>
              <a:ext uri="{FF2B5EF4-FFF2-40B4-BE49-F238E27FC236}">
                <a16:creationId xmlns:a16="http://schemas.microsoft.com/office/drawing/2014/main" id="{B5EE3F50-1EE9-B37A-AD4F-06E75F859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7041" t="15673" r="18121" b="16089"/>
          <a:stretch/>
        </p:blipFill>
        <p:spPr>
          <a:xfrm>
            <a:off x="11664187" y="6278298"/>
            <a:ext cx="351219" cy="360000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4199F2-D726-BDE5-9F5A-15A6941C6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7200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09681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3" r:id="rId2"/>
    <p:sldLayoutId id="2147483776" r:id="rId3"/>
    <p:sldLayoutId id="2147483777" r:id="rId4"/>
    <p:sldLayoutId id="2147483778" r:id="rId5"/>
    <p:sldLayoutId id="2147483779" r:id="rId6"/>
    <p:sldLayoutId id="214748380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242" userDrawn="1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pos="438" userDrawn="1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799" userDrawn="1">
          <p15:clr>
            <a:srgbClr val="F26B43"/>
          </p15:clr>
        </p15:guide>
        <p15:guide id="8" pos="3976" userDrawn="1">
          <p15:clr>
            <a:srgbClr val="F26B43"/>
          </p15:clr>
        </p15:guide>
        <p15:guide id="9" pos="370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616DE40-A5C0-3174-E9D7-BD41EF6C5F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237127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06" imgH="306" progId="TCLayout.ActiveDocument.1">
                  <p:embed/>
                </p:oleObj>
              </mc:Choice>
              <mc:Fallback>
                <p:oleObj name="think-cell Slide" r:id="rId10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616DE40-A5C0-3174-E9D7-BD41EF6C5F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6">
            <a:extLst>
              <a:ext uri="{FF2B5EF4-FFF2-40B4-BE49-F238E27FC236}">
                <a16:creationId xmlns:a16="http://schemas.microsoft.com/office/drawing/2014/main" id="{FBDB87B6-2686-426D-2F8D-C045F9F16B20}"/>
              </a:ext>
            </a:extLst>
          </p:cNvPr>
          <p:cNvSpPr txBox="1">
            <a:spLocks/>
          </p:cNvSpPr>
          <p:nvPr userDrawn="1"/>
        </p:nvSpPr>
        <p:spPr>
          <a:xfrm>
            <a:off x="7514460" y="6381354"/>
            <a:ext cx="398221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100" b="0" i="0" kern="1200">
                <a:solidFill>
                  <a:srgbClr val="004B85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30"/>
              </a:spcBef>
            </a:pPr>
            <a:r>
              <a:rPr lang="en-US"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CONFIDENTIEL •</a:t>
            </a:r>
            <a:r>
              <a:rPr lang="en-US" sz="1000" spc="-145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81D60167-4931-47E6-BA6A-407CBD079E47}" type="slidenum">
              <a:rPr lang="en-US" sz="10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12700">
                <a:spcBef>
                  <a:spcPts val="30"/>
                </a:spcBef>
              </a:pPr>
              <a:t>‹n°›</a:t>
            </a:fld>
            <a:endParaRPr lang="en-US" sz="1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17">
            <a:extLst>
              <a:ext uri="{FF2B5EF4-FFF2-40B4-BE49-F238E27FC236}">
                <a16:creationId xmlns:a16="http://schemas.microsoft.com/office/drawing/2014/main" id="{B5EE3F50-1EE9-B37A-AD4F-06E75F859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7041" t="15673" r="18121" b="16089"/>
          <a:stretch/>
        </p:blipFill>
        <p:spPr>
          <a:xfrm>
            <a:off x="11664187" y="6278298"/>
            <a:ext cx="351219" cy="360000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4199F2-D726-BDE5-9F5A-15A6941C6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7200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16863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242" userDrawn="1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pos="438" userDrawn="1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799" userDrawn="1">
          <p15:clr>
            <a:srgbClr val="F26B43"/>
          </p15:clr>
        </p15:guide>
        <p15:guide id="8" pos="3704" userDrawn="1">
          <p15:clr>
            <a:srgbClr val="F26B43"/>
          </p15:clr>
        </p15:guide>
        <p15:guide id="9" pos="397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616DE40-A5C0-3174-E9D7-BD41EF6C5F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237127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06" imgH="306" progId="TCLayout.ActiveDocument.1">
                  <p:embed/>
                </p:oleObj>
              </mc:Choice>
              <mc:Fallback>
                <p:oleObj name="think-cell Slide" r:id="rId10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616DE40-A5C0-3174-E9D7-BD41EF6C5F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phic 17">
            <a:extLst>
              <a:ext uri="{FF2B5EF4-FFF2-40B4-BE49-F238E27FC236}">
                <a16:creationId xmlns:a16="http://schemas.microsoft.com/office/drawing/2014/main" id="{B5EE3F50-1EE9-B37A-AD4F-06E75F859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7041" t="15673" r="18121" b="16089"/>
          <a:stretch/>
        </p:blipFill>
        <p:spPr>
          <a:xfrm>
            <a:off x="11664187" y="6278298"/>
            <a:ext cx="351219" cy="360000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4199F2-D726-BDE5-9F5A-15A6941C6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7200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NOVEMBRE 22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022730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242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pos="438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orient="horz" pos="799">
          <p15:clr>
            <a:srgbClr val="F26B43"/>
          </p15:clr>
        </p15:guide>
        <p15:guide id="8" pos="3976">
          <p15:clr>
            <a:srgbClr val="F26B43"/>
          </p15:clr>
        </p15:guide>
        <p15:guide id="9" pos="370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616DE40-A5C0-3174-E9D7-BD41EF6C5F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237127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06" imgH="306" progId="TCLayout.ActiveDocument.1">
                  <p:embed/>
                </p:oleObj>
              </mc:Choice>
              <mc:Fallback>
                <p:oleObj name="think-cell Slide" r:id="rId10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616DE40-A5C0-3174-E9D7-BD41EF6C5F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phic 17">
            <a:extLst>
              <a:ext uri="{FF2B5EF4-FFF2-40B4-BE49-F238E27FC236}">
                <a16:creationId xmlns:a16="http://schemas.microsoft.com/office/drawing/2014/main" id="{B5EE3F50-1EE9-B37A-AD4F-06E75F859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7041" t="15673" r="18121" b="16089"/>
          <a:stretch/>
        </p:blipFill>
        <p:spPr>
          <a:xfrm>
            <a:off x="11664187" y="6278298"/>
            <a:ext cx="351219" cy="360000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4199F2-D726-BDE5-9F5A-15A6941C6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7200" y="6381354"/>
            <a:ext cx="2743200" cy="108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fr-FR" sz="1000" b="0" i="0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CA"/>
              <a:t>NOVEMBRE 22</a:t>
            </a:r>
          </a:p>
        </p:txBody>
      </p:sp>
    </p:spTree>
    <p:extLst>
      <p:ext uri="{BB962C8B-B14F-4D97-AF65-F5344CB8AC3E}">
        <p14:creationId xmlns:p14="http://schemas.microsoft.com/office/powerpoint/2010/main" val="1481017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242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pos="438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orient="horz" pos="799">
          <p15:clr>
            <a:srgbClr val="F26B43"/>
          </p15:clr>
        </p15:guide>
        <p15:guide id="8" pos="3976">
          <p15:clr>
            <a:srgbClr val="F26B43"/>
          </p15:clr>
        </p15:guide>
        <p15:guide id="9" pos="37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slideLayout" Target="../slideLayouts/slideLayout4.xml"/><Relationship Id="rId18" Type="http://schemas.microsoft.com/office/2007/relationships/hdphoto" Target="../media/hdphoto1.wdp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image" Target="../media/image16.png"/><Relationship Id="rId2" Type="http://schemas.openxmlformats.org/officeDocument/2006/relationships/tags" Target="../tags/tag62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5" Type="http://schemas.openxmlformats.org/officeDocument/2006/relationships/tags" Target="../tags/tag65.xml"/><Relationship Id="rId15" Type="http://schemas.openxmlformats.org/officeDocument/2006/relationships/image" Target="../media/image14.png"/><Relationship Id="rId10" Type="http://schemas.openxmlformats.org/officeDocument/2006/relationships/tags" Target="../tags/tag70.xml"/><Relationship Id="rId19" Type="http://schemas.openxmlformats.org/officeDocument/2006/relationships/image" Target="../media/image17.jpeg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46.xml"/><Relationship Id="rId13" Type="http://schemas.openxmlformats.org/officeDocument/2006/relationships/slideLayout" Target="../slideLayouts/slideLayout8.xml"/><Relationship Id="rId18" Type="http://schemas.openxmlformats.org/officeDocument/2006/relationships/image" Target="../media/image16.png"/><Relationship Id="rId3" Type="http://schemas.openxmlformats.org/officeDocument/2006/relationships/tags" Target="../tags/tag141.xml"/><Relationship Id="rId7" Type="http://schemas.openxmlformats.org/officeDocument/2006/relationships/tags" Target="../tags/tag145.xml"/><Relationship Id="rId12" Type="http://schemas.openxmlformats.org/officeDocument/2006/relationships/tags" Target="../tags/tag150.xml"/><Relationship Id="rId17" Type="http://schemas.openxmlformats.org/officeDocument/2006/relationships/image" Target="../media/image20.png"/><Relationship Id="rId2" Type="http://schemas.openxmlformats.org/officeDocument/2006/relationships/tags" Target="../tags/tag140.xml"/><Relationship Id="rId16" Type="http://schemas.openxmlformats.org/officeDocument/2006/relationships/image" Target="../media/image34.svg"/><Relationship Id="rId1" Type="http://schemas.openxmlformats.org/officeDocument/2006/relationships/tags" Target="../tags/tag139.xml"/><Relationship Id="rId6" Type="http://schemas.openxmlformats.org/officeDocument/2006/relationships/tags" Target="../tags/tag144.xml"/><Relationship Id="rId11" Type="http://schemas.openxmlformats.org/officeDocument/2006/relationships/tags" Target="../tags/tag149.xml"/><Relationship Id="rId5" Type="http://schemas.openxmlformats.org/officeDocument/2006/relationships/tags" Target="../tags/tag143.xml"/><Relationship Id="rId15" Type="http://schemas.openxmlformats.org/officeDocument/2006/relationships/image" Target="../media/image33.png"/><Relationship Id="rId10" Type="http://schemas.openxmlformats.org/officeDocument/2006/relationships/tags" Target="../tags/tag148.xml"/><Relationship Id="rId19" Type="http://schemas.microsoft.com/office/2007/relationships/hdphoto" Target="../media/hdphoto1.wdp"/><Relationship Id="rId4" Type="http://schemas.openxmlformats.org/officeDocument/2006/relationships/tags" Target="../tags/tag142.xml"/><Relationship Id="rId9" Type="http://schemas.openxmlformats.org/officeDocument/2006/relationships/tags" Target="../tags/tag147.xml"/><Relationship Id="rId1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53.xml"/><Relationship Id="rId7" Type="http://schemas.openxmlformats.org/officeDocument/2006/relationships/image" Target="../media/image20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154.xml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7" Type="http://schemas.microsoft.com/office/2007/relationships/hdphoto" Target="../media/hdphoto1.wdp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75.xml"/><Relationship Id="rId7" Type="http://schemas.openxmlformats.org/officeDocument/2006/relationships/slideLayout" Target="../slideLayouts/slideLayout8.xml"/><Relationship Id="rId12" Type="http://schemas.microsoft.com/office/2007/relationships/hdphoto" Target="../media/hdphoto1.wdp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16.png"/><Relationship Id="rId5" Type="http://schemas.openxmlformats.org/officeDocument/2006/relationships/tags" Target="../tags/tag77.xml"/><Relationship Id="rId10" Type="http://schemas.openxmlformats.org/officeDocument/2006/relationships/image" Target="../media/image20.png"/><Relationship Id="rId4" Type="http://schemas.openxmlformats.org/officeDocument/2006/relationships/tags" Target="../tags/tag76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microsoft.com/office/2007/relationships/hdphoto" Target="../media/hdphoto2.wdp"/><Relationship Id="rId18" Type="http://schemas.openxmlformats.org/officeDocument/2006/relationships/image" Target="../media/image15.png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image" Target="../media/image21.png"/><Relationship Id="rId17" Type="http://schemas.openxmlformats.org/officeDocument/2006/relationships/image" Target="../media/image25.svg"/><Relationship Id="rId2" Type="http://schemas.openxmlformats.org/officeDocument/2006/relationships/tags" Target="../tags/tag80.xml"/><Relationship Id="rId16" Type="http://schemas.openxmlformats.org/officeDocument/2006/relationships/image" Target="../media/image24.png"/><Relationship Id="rId20" Type="http://schemas.microsoft.com/office/2007/relationships/hdphoto" Target="../media/hdphoto1.wdp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83.xml"/><Relationship Id="rId15" Type="http://schemas.openxmlformats.org/officeDocument/2006/relationships/image" Target="../media/image23.svg"/><Relationship Id="rId10" Type="http://schemas.openxmlformats.org/officeDocument/2006/relationships/slideLayout" Target="../slideLayouts/slideLayout8.xml"/><Relationship Id="rId19" Type="http://schemas.openxmlformats.org/officeDocument/2006/relationships/image" Target="../media/image16.png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20.png"/><Relationship Id="rId3" Type="http://schemas.openxmlformats.org/officeDocument/2006/relationships/tags" Target="../tags/tag90.xml"/><Relationship Id="rId7" Type="http://schemas.openxmlformats.org/officeDocument/2006/relationships/notesSlide" Target="../notesSlides/notesSlide4.xml"/><Relationship Id="rId12" Type="http://schemas.microsoft.com/office/2007/relationships/diagramDrawing" Target="../diagrams/drawing1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26.xml"/><Relationship Id="rId11" Type="http://schemas.openxmlformats.org/officeDocument/2006/relationships/diagramColors" Target="../diagrams/colors1.xml"/><Relationship Id="rId5" Type="http://schemas.openxmlformats.org/officeDocument/2006/relationships/tags" Target="../tags/tag92.xml"/><Relationship Id="rId15" Type="http://schemas.microsoft.com/office/2007/relationships/hdphoto" Target="../media/hdphoto1.wdp"/><Relationship Id="rId10" Type="http://schemas.openxmlformats.org/officeDocument/2006/relationships/diagramQuickStyle" Target="../diagrams/quickStyle1.xml"/><Relationship Id="rId4" Type="http://schemas.openxmlformats.org/officeDocument/2006/relationships/tags" Target="../tags/tag91.xml"/><Relationship Id="rId9" Type="http://schemas.openxmlformats.org/officeDocument/2006/relationships/diagramLayout" Target="../diagrams/layout1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26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94.xml"/><Relationship Id="rId16" Type="http://schemas.microsoft.com/office/2007/relationships/hdphoto" Target="../media/hdphoto1.wdp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slideLayout" Target="../slideLayouts/slideLayout22.xml"/><Relationship Id="rId5" Type="http://schemas.openxmlformats.org/officeDocument/2006/relationships/tags" Target="../tags/tag97.xml"/><Relationship Id="rId15" Type="http://schemas.openxmlformats.org/officeDocument/2006/relationships/image" Target="../media/image16.png"/><Relationship Id="rId10" Type="http://schemas.openxmlformats.org/officeDocument/2006/relationships/tags" Target="../tags/tag102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slideLayout" Target="../slideLayouts/slideLayout22.xml"/><Relationship Id="rId3" Type="http://schemas.openxmlformats.org/officeDocument/2006/relationships/tags" Target="../tags/tag105.xml"/><Relationship Id="rId21" Type="http://schemas.openxmlformats.org/officeDocument/2006/relationships/image" Target="../media/image28.svg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image" Target="../media/image27.png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24" Type="http://schemas.microsoft.com/office/2007/relationships/hdphoto" Target="../media/hdphoto1.wdp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image" Target="../media/image16.png"/><Relationship Id="rId10" Type="http://schemas.openxmlformats.org/officeDocument/2006/relationships/tags" Target="../tags/tag112.xml"/><Relationship Id="rId19" Type="http://schemas.openxmlformats.org/officeDocument/2006/relationships/notesSlide" Target="../notesSlides/notesSlide6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0.png"/><Relationship Id="rId3" Type="http://schemas.openxmlformats.org/officeDocument/2006/relationships/tags" Target="../tags/tag122.xml"/><Relationship Id="rId7" Type="http://schemas.openxmlformats.org/officeDocument/2006/relationships/notesSlide" Target="../notesSlides/notesSlide7.xml"/><Relationship Id="rId12" Type="http://schemas.microsoft.com/office/2007/relationships/diagramDrawing" Target="../diagrams/drawing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Layout" Target="../slideLayouts/slideLayout29.xml"/><Relationship Id="rId11" Type="http://schemas.openxmlformats.org/officeDocument/2006/relationships/diagramColors" Target="../diagrams/colors2.xml"/><Relationship Id="rId5" Type="http://schemas.openxmlformats.org/officeDocument/2006/relationships/tags" Target="../tags/tag124.xml"/><Relationship Id="rId15" Type="http://schemas.microsoft.com/office/2007/relationships/hdphoto" Target="../media/hdphoto1.wdp"/><Relationship Id="rId10" Type="http://schemas.openxmlformats.org/officeDocument/2006/relationships/diagramQuickStyle" Target="../diagrams/quickStyle2.xml"/><Relationship Id="rId4" Type="http://schemas.openxmlformats.org/officeDocument/2006/relationships/tags" Target="../tags/tag123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0.png"/><Relationship Id="rId3" Type="http://schemas.openxmlformats.org/officeDocument/2006/relationships/tags" Target="../tags/tag127.xml"/><Relationship Id="rId7" Type="http://schemas.openxmlformats.org/officeDocument/2006/relationships/notesSlide" Target="../notesSlides/notesSlide8.xml"/><Relationship Id="rId12" Type="http://schemas.microsoft.com/office/2007/relationships/diagramDrawing" Target="../diagrams/drawing3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Layout" Target="../slideLayouts/slideLayout29.xml"/><Relationship Id="rId11" Type="http://schemas.openxmlformats.org/officeDocument/2006/relationships/diagramColors" Target="../diagrams/colors3.xml"/><Relationship Id="rId5" Type="http://schemas.openxmlformats.org/officeDocument/2006/relationships/tags" Target="../tags/tag129.xml"/><Relationship Id="rId15" Type="http://schemas.microsoft.com/office/2007/relationships/hdphoto" Target="../media/hdphoto1.wdp"/><Relationship Id="rId10" Type="http://schemas.openxmlformats.org/officeDocument/2006/relationships/diagramQuickStyle" Target="../diagrams/quickStyle3.xml"/><Relationship Id="rId4" Type="http://schemas.openxmlformats.org/officeDocument/2006/relationships/tags" Target="../tags/tag128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image" Target="../media/image30.png"/><Relationship Id="rId18" Type="http://schemas.microsoft.com/office/2007/relationships/hdphoto" Target="../media/hdphoto1.wdp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image" Target="../media/image29.png"/><Relationship Id="rId17" Type="http://schemas.openxmlformats.org/officeDocument/2006/relationships/image" Target="../media/image16.png"/><Relationship Id="rId2" Type="http://schemas.openxmlformats.org/officeDocument/2006/relationships/tags" Target="../tags/tag131.xml"/><Relationship Id="rId16" Type="http://schemas.openxmlformats.org/officeDocument/2006/relationships/image" Target="../media/image20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134.xml"/><Relationship Id="rId15" Type="http://schemas.openxmlformats.org/officeDocument/2006/relationships/image" Target="../media/image32.jpeg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35F28E-8C22-D86E-CFEF-2FE4005CDA88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6764594" y="1606633"/>
            <a:ext cx="5036730" cy="2129976"/>
          </a:xfrm>
        </p:spPr>
        <p:txBody>
          <a:bodyPr/>
          <a:lstStyle/>
          <a:p>
            <a:r>
              <a:rPr lang="fr-FR" sz="2400" dirty="0"/>
              <a:t>Comment anticiper les risques associés au développement d’un projet et favoriser une meilleure intégration de celui-ci dans son milieu en réalisant une étude d’impact volontaire par enjeu? </a:t>
            </a:r>
          </a:p>
          <a:p>
            <a:endParaRPr lang="fr-FR" sz="2400" dirty="0"/>
          </a:p>
          <a:p>
            <a:r>
              <a:rPr lang="fr-FR" sz="1600" dirty="0"/>
              <a:t>Le cas du projet d’usine de production d’hydroxyde de lithium à Bécancour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1BB85DC-DF53-CF68-AECF-B936FE47F4C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14344" y="3405614"/>
            <a:ext cx="169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latin typeface="Arial Rounded MT Bold" panose="020F0704030504030204" pitchFamily="34" charset="0"/>
              </a:rPr>
              <a:t>Benoît Gagnon</a:t>
            </a:r>
            <a:endParaRPr lang="fr-CA" sz="800" b="1" dirty="0">
              <a:latin typeface="Arial Rounded MT Bold" panose="020F070403050403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647A71E-1429-8779-2ECE-10270F08314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" r="8481" b="8290"/>
          <a:stretch/>
        </p:blipFill>
        <p:spPr>
          <a:xfrm>
            <a:off x="4247338" y="1701403"/>
            <a:ext cx="1432181" cy="1438176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6903FC1-661F-DB3D-A66A-371ADDC66F4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48" y="5854338"/>
            <a:ext cx="2560738" cy="434536"/>
          </a:xfrm>
          <a:prstGeom prst="rect">
            <a:avLst/>
          </a:prstGeom>
        </p:spPr>
      </p:pic>
      <p:pic>
        <p:nvPicPr>
          <p:cNvPr id="2" name="Image 1" descr="Une image contenant logo&#10;&#10;Description générée automatiquement">
            <a:extLst>
              <a:ext uri="{FF2B5EF4-FFF2-40B4-BE49-F238E27FC236}">
                <a16:creationId xmlns:a16="http://schemas.microsoft.com/office/drawing/2014/main" id="{CBFC8D1E-AE17-2A5C-8D3B-3D2AB404B69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049" b="94332" l="922" r="98683">
                        <a14:foregroundMark x1="17380" y1="32389" x2="16458" y2="64372"/>
                        <a14:foregroundMark x1="2370" y1="24696" x2="2633" y2="82591"/>
                        <a14:foregroundMark x1="4147" y1="51012" x2="15602" y2="48583"/>
                        <a14:foregroundMark x1="16590" y1="9312" x2="16524" y2="84615"/>
                        <a14:foregroundMark x1="1048" y1="74938" x2="987" y2="91093"/>
                        <a14:foregroundMark x1="1317" y1="4049" x2="1298" y2="8953"/>
                        <a14:foregroundMark x1="31797" y1="12955" x2="23371" y2="87449"/>
                        <a14:foregroundMark x1="23371" y1="87449" x2="31402" y2="90688"/>
                        <a14:foregroundMark x1="31929" y1="10526" x2="41080" y2="88259"/>
                        <a14:foregroundMark x1="45030" y1="10526" x2="56099" y2="12147"/>
                        <a14:foregroundMark x1="64304" y1="65816" x2="62541" y2="75304"/>
                        <a14:foregroundMark x1="74128" y1="12955" x2="72849" y2="19834"/>
                        <a14:foregroundMark x1="62541" y1="75304" x2="74589" y2="82996"/>
                        <a14:foregroundMark x1="83608" y1="7287" x2="83213" y2="79757"/>
                        <a14:foregroundMark x1="84003" y1="54656" x2="85319" y2="53036"/>
                        <a14:foregroundMark x1="94009" y1="49393" x2="98749" y2="49393"/>
                        <a14:foregroundMark x1="32126" y1="4858" x2="31666" y2="4858"/>
                        <a14:foregroundMark x1="40158" y1="94332" x2="41343" y2="93117"/>
                        <a14:backgroundMark x1="58855" y1="14980" x2="58525" y2="11741"/>
                        <a14:backgroundMark x1="68664" y1="33198" x2="67676" y2="49393"/>
                        <a14:backgroundMark x1="71165" y1="28745" x2="69190" y2="38057"/>
                        <a14:backgroundMark x1="73601" y1="26721" x2="69519" y2="28745"/>
                        <a14:backgroundMark x1="67149" y1="51417" x2="65701" y2="62348"/>
                        <a14:backgroundMark x1="65372" y1="51822" x2="65306" y2="65992"/>
                        <a14:backgroundMark x1="67281" y1="50607" x2="67610" y2="56275"/>
                        <a14:backgroundMark x1="67676" y1="44939" x2="67610" y2="55061"/>
                        <a14:backgroundMark x1="58394" y1="8097" x2="58262" y2="19028"/>
                        <a14:backgroundMark x1="527" y1="2024" x2="0" y2="2024"/>
                        <a14:backgroundMark x1="66" y1="8907" x2="0" y2="7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86" y="5953064"/>
            <a:ext cx="1575249" cy="25614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94C2CB8-C9F4-248B-025E-D3E22029F23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114344" y="3734424"/>
            <a:ext cx="16981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/>
              <a:t>Conseiller sénior en environnement</a:t>
            </a:r>
          </a:p>
          <a:p>
            <a:pPr algn="ctr"/>
            <a:endParaRPr lang="fr-CA" sz="800"/>
          </a:p>
          <a:p>
            <a:pPr algn="ctr"/>
            <a:r>
              <a:rPr lang="fr-CA" sz="1400"/>
              <a:t>HATCH</a:t>
            </a:r>
          </a:p>
          <a:p>
            <a:endParaRPr lang="fr-CA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0768EC-4358-934B-9391-16F232A224E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74941" y="3391550"/>
            <a:ext cx="1918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>
                <a:solidFill>
                  <a:srgbClr val="FFFFFF"/>
                </a:solidFill>
                <a:latin typeface="Arial Rounded MT Bold" panose="020F0704030504030204" pitchFamily="34" charset="0"/>
              </a:rPr>
              <a:t>Marie-Eve Martin</a:t>
            </a:r>
            <a:endParaRPr lang="fr-CA" sz="1600" b="1">
              <a:latin typeface="Arial Rounded MT Bold" panose="020F07040305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E51C23-2662-5D6E-2FAF-391CFEC8971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266487" y="3391550"/>
            <a:ext cx="169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latin typeface="Arial Rounded MT Bold" panose="020F0704030504030204" pitchFamily="34" charset="0"/>
              </a:rPr>
              <a:t>Julie Dontigny </a:t>
            </a:r>
            <a:endParaRPr lang="fr-CA" sz="800" b="1" dirty="0">
              <a:latin typeface="Arial Rounded MT Bold" panose="020F070403050403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DAACAFD-424E-2A45-A12F-2BCD1336A70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0090" r="20714" b="22166"/>
          <a:stretch/>
        </p:blipFill>
        <p:spPr>
          <a:xfrm>
            <a:off x="551628" y="1687339"/>
            <a:ext cx="1432181" cy="1438176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596D75F-B433-8CA3-D4BD-1C8FD93029AB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4" t="9665" r="16047" b="8341"/>
          <a:stretch/>
        </p:blipFill>
        <p:spPr>
          <a:xfrm>
            <a:off x="2399483" y="1687339"/>
            <a:ext cx="1432181" cy="1438176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876871D-E8BF-9BF5-FBCA-40F11412497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15701" y="3730104"/>
            <a:ext cx="1918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>
                <a:solidFill>
                  <a:srgbClr val="FFFFFF"/>
                </a:solidFill>
              </a:rPr>
              <a:t>Directrice de projets</a:t>
            </a:r>
          </a:p>
          <a:p>
            <a:pPr algn="ctr"/>
            <a:endParaRPr lang="fr-CA" sz="800">
              <a:solidFill>
                <a:srgbClr val="FFFFFF"/>
              </a:solidFill>
            </a:endParaRPr>
          </a:p>
          <a:p>
            <a:pPr algn="ctr"/>
            <a:r>
              <a:rPr lang="fr-CA" sz="1400"/>
              <a:t>Transfert Environnement et Société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B432644-44A2-82AA-6F3C-FA1605BF7F92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272045" y="3744168"/>
            <a:ext cx="1698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/>
              <a:t>Directrice régionale des services en Environnement et Développement Durable pour l’est du Canada</a:t>
            </a:r>
          </a:p>
          <a:p>
            <a:pPr algn="ctr"/>
            <a:endParaRPr lang="fr-CA" sz="800" dirty="0"/>
          </a:p>
          <a:p>
            <a:pPr algn="ctr"/>
            <a:r>
              <a:rPr lang="fr-CA" sz="1400" dirty="0"/>
              <a:t>HATCH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13265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C906D007-7798-B4EB-60A4-FACB7B8571D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317750" y="3873612"/>
            <a:ext cx="7867650" cy="2298108"/>
          </a:xfrm>
          <a:prstGeom prst="rightArrow">
            <a:avLst>
              <a:gd name="adj1" fmla="val 82736"/>
              <a:gd name="adj2" fmla="val 59091"/>
            </a:avLst>
          </a:prstGeom>
          <a:solidFill>
            <a:schemeClr val="tx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9882BB4-82B4-6BF0-5E1C-8EB11191228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5325" y="517202"/>
            <a:ext cx="11039475" cy="496009"/>
          </a:xfrm>
        </p:spPr>
        <p:txBody>
          <a:bodyPr/>
          <a:lstStyle/>
          <a:p>
            <a:r>
              <a:rPr lang="fr-FR" sz="2500"/>
              <a:t>Contributions au projet d’usine provenant de la participation publique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9263AC-9203-9CBD-EA9B-BDDF6CC903A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323713" y="1817892"/>
            <a:ext cx="1595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>
                <a:solidFill>
                  <a:schemeClr val="tx2">
                    <a:lumMod val="50000"/>
                  </a:schemeClr>
                </a:solidFill>
              </a:rPr>
              <a:t>Intégration harmonieuse du projet dans son milieu</a:t>
            </a:r>
          </a:p>
        </p:txBody>
      </p:sp>
      <p:pic>
        <p:nvPicPr>
          <p:cNvPr id="10" name="Graphique 9" descr="Mille contour">
            <a:extLst>
              <a:ext uri="{FF2B5EF4-FFF2-40B4-BE49-F238E27FC236}">
                <a16:creationId xmlns:a16="http://schemas.microsoft.com/office/drawing/2014/main" id="{F6633F7A-E101-6355-1B15-5C38E97B1C8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00127" y="3131534"/>
            <a:ext cx="1234673" cy="123467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EE74761-E43F-ECE2-355F-A77DB6FAEE4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185399" y="4601650"/>
            <a:ext cx="1871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>
                <a:solidFill>
                  <a:schemeClr val="tx2">
                    <a:lumMod val="50000"/>
                  </a:schemeClr>
                </a:solidFill>
              </a:rPr>
              <a:t>Atténuation des risques de réalisation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0A59B5-27F1-3887-D437-9473DAE0BD1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9136" y="1685946"/>
            <a:ext cx="1838325" cy="13818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/>
              <a:t>Composantes de projet bonifiées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90CE319-852B-1A1A-F646-504FC6E22F9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49136" y="4046248"/>
            <a:ext cx="1838325" cy="194180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CA"/>
              <a:t>Engagements ou mesures adaptés aux besoins exprimés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F7C41DDA-8276-9264-730C-F54B3584D59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17749" y="1207448"/>
            <a:ext cx="7867650" cy="2298108"/>
          </a:xfrm>
          <a:prstGeom prst="rightArrow">
            <a:avLst>
              <a:gd name="adj1" fmla="val 61184"/>
              <a:gd name="adj2" fmla="val 59091"/>
            </a:avLst>
          </a:prstGeom>
          <a:solidFill>
            <a:schemeClr val="tx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DC56837-EED8-919E-9491-C12114DFF9C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399427" y="1771726"/>
            <a:ext cx="71509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>
                <a:solidFill>
                  <a:schemeClr val="bg1"/>
                </a:solidFill>
              </a:rPr>
              <a:t>Conception du site pour maintenir les bandes riveraines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>
                <a:solidFill>
                  <a:schemeClr val="bg1"/>
                </a:solidFill>
              </a:rPr>
              <a:t>Localisation des activités ferroviaires et du stockage des conteneurs en fond de cour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>
                <a:solidFill>
                  <a:schemeClr val="bg1"/>
                </a:solidFill>
              </a:rPr>
              <a:t>Aménagement paysager intégrant des essences végétales culturellement valorisées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>
                <a:solidFill>
                  <a:schemeClr val="bg1"/>
                </a:solidFill>
              </a:rPr>
              <a:t>Sélection d’un site d’enfouissement à proximité de l’usine (4 km) pour la disposition des résidus de procédé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D5489CA-A1A5-8F8F-A78B-49608525976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399426" y="4114725"/>
            <a:ext cx="68683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>
                <a:solidFill>
                  <a:schemeClr val="bg1"/>
                </a:solidFill>
              </a:rPr>
              <a:t>Ouverture à soutenir des initiatives locales pour l’augmentation de places en services de garde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>
                <a:solidFill>
                  <a:schemeClr val="bg1"/>
                </a:solidFill>
              </a:rPr>
              <a:t>Réservation à l’avance des logements pour la période de construction prévenant la pression sur l’hébergement court terme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>
                <a:solidFill>
                  <a:schemeClr val="bg1"/>
                </a:solidFill>
              </a:rPr>
              <a:t>Coordination avec les établissements d’enseignement régionaux pour offrir de la formation ciblée sur les besoins de main-d’œuvre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>
                <a:solidFill>
                  <a:schemeClr val="bg1"/>
                </a:solidFill>
              </a:rPr>
              <a:t>Collaborer avec le GCNWA et son Programme d’aide à la gestion des urgences (PAGU) pour l’élaboration du programme des mesures d’urgence de l’usine</a:t>
            </a:r>
          </a:p>
        </p:txBody>
      </p:sp>
      <p:pic>
        <p:nvPicPr>
          <p:cNvPr id="14" name="Image 13" descr="Une image contenant logo&#10;&#10;Description générée automatiquement">
            <a:extLst>
              <a:ext uri="{FF2B5EF4-FFF2-40B4-BE49-F238E27FC236}">
                <a16:creationId xmlns:a16="http://schemas.microsoft.com/office/drawing/2014/main" id="{76E518BD-2417-7964-6104-0C816D5F8DD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67" y="6163594"/>
            <a:ext cx="2274849" cy="614677"/>
          </a:xfrm>
          <a:prstGeom prst="rect">
            <a:avLst/>
          </a:prstGeom>
        </p:spPr>
      </p:pic>
      <p:pic>
        <p:nvPicPr>
          <p:cNvPr id="17" name="Image 16" descr="Une image contenant logo&#10;&#10;Description générée automatiquement">
            <a:extLst>
              <a:ext uri="{FF2B5EF4-FFF2-40B4-BE49-F238E27FC236}">
                <a16:creationId xmlns:a16="http://schemas.microsoft.com/office/drawing/2014/main" id="{0BA977ED-9490-652C-7CE3-F4AE1E3B9FFA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049" b="94332" l="922" r="98683">
                        <a14:foregroundMark x1="17380" y1="32389" x2="16458" y2="64372"/>
                        <a14:foregroundMark x1="2370" y1="24696" x2="2633" y2="82591"/>
                        <a14:foregroundMark x1="4147" y1="51012" x2="15602" y2="48583"/>
                        <a14:foregroundMark x1="16590" y1="9312" x2="16524" y2="84615"/>
                        <a14:foregroundMark x1="1048" y1="74938" x2="987" y2="91093"/>
                        <a14:foregroundMark x1="1317" y1="4049" x2="1298" y2="8953"/>
                        <a14:foregroundMark x1="31797" y1="12955" x2="23371" y2="87449"/>
                        <a14:foregroundMark x1="23371" y1="87449" x2="31402" y2="90688"/>
                        <a14:foregroundMark x1="31929" y1="10526" x2="41080" y2="88259"/>
                        <a14:foregroundMark x1="45030" y1="10526" x2="56099" y2="12147"/>
                        <a14:foregroundMark x1="64304" y1="65816" x2="62541" y2="75304"/>
                        <a14:foregroundMark x1="74128" y1="12955" x2="72849" y2="19834"/>
                        <a14:foregroundMark x1="62541" y1="75304" x2="74589" y2="82996"/>
                        <a14:foregroundMark x1="83608" y1="7287" x2="83213" y2="79757"/>
                        <a14:foregroundMark x1="84003" y1="54656" x2="85319" y2="53036"/>
                        <a14:foregroundMark x1="94009" y1="49393" x2="98749" y2="49393"/>
                        <a14:foregroundMark x1="32126" y1="4858" x2="31666" y2="4858"/>
                        <a14:foregroundMark x1="40158" y1="94332" x2="41343" y2="93117"/>
                        <a14:backgroundMark x1="58855" y1="14980" x2="58525" y2="11741"/>
                        <a14:backgroundMark x1="68664" y1="33198" x2="67676" y2="49393"/>
                        <a14:backgroundMark x1="71165" y1="28745" x2="69190" y2="38057"/>
                        <a14:backgroundMark x1="73601" y1="26721" x2="69519" y2="28745"/>
                        <a14:backgroundMark x1="67149" y1="51417" x2="65701" y2="62348"/>
                        <a14:backgroundMark x1="65372" y1="51822" x2="65306" y2="65992"/>
                        <a14:backgroundMark x1="67281" y1="50607" x2="67610" y2="56275"/>
                        <a14:backgroundMark x1="67676" y1="44939" x2="67610" y2="55061"/>
                        <a14:backgroundMark x1="58394" y1="8097" x2="58262" y2="19028"/>
                        <a14:backgroundMark x1="527" y1="2024" x2="0" y2="2024"/>
                        <a14:backgroundMark x1="66" y1="8907" x2="0" y2="7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88" y="6355949"/>
            <a:ext cx="1358336" cy="2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9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8" grpId="0"/>
      <p:bldP spid="11" grpId="0"/>
      <p:bldP spid="6" grpId="0" animBg="1"/>
      <p:bldP spid="7" grpId="0" animBg="1"/>
      <p:bldP spid="9" grpId="0" animBg="1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F04A682-632A-C7D9-16CD-796AEFFEFD82}"/>
              </a:ext>
            </a:extLst>
          </p:cNvPr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95325" y="1401456"/>
            <a:ext cx="10801350" cy="493934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fr-CA" sz="1800"/>
              <a:t>Cette démarche permet de </a:t>
            </a:r>
            <a:r>
              <a:rPr lang="fr-CA" sz="1800" b="1"/>
              <a:t>distinguer</a:t>
            </a:r>
            <a:r>
              <a:rPr lang="fr-CA" sz="1800"/>
              <a:t> le processus réglementaire du processus d’évaluation environnementale.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fr-CA" sz="1800"/>
              <a:t>Rend l’échéancier de réalisation de l’évaluation environnementale plus </a:t>
            </a:r>
            <a:r>
              <a:rPr lang="fr-CA" sz="1800" b="1"/>
              <a:t>flexible.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fr-FR" sz="1800">
                <a:effectLst/>
              </a:rPr>
              <a:t>La démarche a permis de soutenir une </a:t>
            </a:r>
            <a:r>
              <a:rPr lang="fr-FR" sz="1800" b="1">
                <a:effectLst/>
              </a:rPr>
              <a:t>réflexion globale </a:t>
            </a:r>
            <a:r>
              <a:rPr lang="fr-FR" sz="1800">
                <a:effectLst/>
              </a:rPr>
              <a:t>avec les acteurs économiques et communautaires, a favorisé les </a:t>
            </a:r>
            <a:r>
              <a:rPr lang="fr-FR" sz="1800" b="1">
                <a:effectLst/>
              </a:rPr>
              <a:t>échanges </a:t>
            </a:r>
            <a:r>
              <a:rPr lang="fr-FR" sz="1800">
                <a:effectLst/>
              </a:rPr>
              <a:t>avec les parties prenantes et </a:t>
            </a:r>
            <a:r>
              <a:rPr lang="fr-FR" sz="1800"/>
              <a:t>généré</a:t>
            </a:r>
            <a:r>
              <a:rPr lang="fr-FR" sz="1800">
                <a:effectLst/>
              </a:rPr>
              <a:t> une </a:t>
            </a:r>
            <a:r>
              <a:rPr lang="fr-FR" sz="1800" b="1">
                <a:effectLst/>
              </a:rPr>
              <a:t>concertation</a:t>
            </a:r>
            <a:r>
              <a:rPr lang="fr-FR" sz="1800">
                <a:effectLst/>
              </a:rPr>
              <a:t> auprès des acteurs régionaux.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fr-FR" sz="1800"/>
              <a:t>La </a:t>
            </a:r>
            <a:r>
              <a:rPr lang="fr-FR" sz="1800" b="1"/>
              <a:t>reconnaissance </a:t>
            </a:r>
            <a:r>
              <a:rPr lang="fr-FR" sz="1800"/>
              <a:t>par Nemaska Lithium de l’enjeu sur les Droits de la Nation W8banaki a permis de raffermir la relation entre les parties.</a:t>
            </a:r>
            <a:endParaRPr lang="fr-FR" sz="1800">
              <a:effectLst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fr-FR" sz="1800"/>
              <a:t>Attention à la confusion possible entre Enjeux, CVE et sources d’impact.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fr-FR" sz="1800" b="1"/>
              <a:t>Rappel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fr-FR" sz="1800"/>
              <a:t>Importance d’impliquer plusieurs experts, les parties prenantes et les Premières Nations tôt dans la démarche d’étude et de consultation publique.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fr-CA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9882BB4-82B4-6BF0-5E1C-8EB11191228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5325" y="517202"/>
            <a:ext cx="11039475" cy="496009"/>
          </a:xfrm>
        </p:spPr>
        <p:txBody>
          <a:bodyPr/>
          <a:lstStyle/>
          <a:p>
            <a:r>
              <a:rPr lang="fr-FR"/>
              <a:t>Leçons apprises de la démarche volontaire par enjeux</a:t>
            </a:r>
          </a:p>
        </p:txBody>
      </p:sp>
      <p:pic>
        <p:nvPicPr>
          <p:cNvPr id="2" name="Image 1" descr="Une image contenant logo&#10;&#10;Description générée automatiquement">
            <a:extLst>
              <a:ext uri="{FF2B5EF4-FFF2-40B4-BE49-F238E27FC236}">
                <a16:creationId xmlns:a16="http://schemas.microsoft.com/office/drawing/2014/main" id="{33B6277F-06A0-931A-8ED4-9496EAA30CB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67" y="6163594"/>
            <a:ext cx="2274849" cy="614677"/>
          </a:xfrm>
          <a:prstGeom prst="rect">
            <a:avLst/>
          </a:prstGeom>
        </p:spPr>
      </p:pic>
      <p:pic>
        <p:nvPicPr>
          <p:cNvPr id="3" name="Image 2" descr="Une image contenant logo&#10;&#10;Description générée automatiquement">
            <a:extLst>
              <a:ext uri="{FF2B5EF4-FFF2-40B4-BE49-F238E27FC236}">
                <a16:creationId xmlns:a16="http://schemas.microsoft.com/office/drawing/2014/main" id="{2A0E1BF3-2FFB-50FD-B36A-1E190E64C76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49" b="94332" l="922" r="98683">
                        <a14:foregroundMark x1="17380" y1="32389" x2="16458" y2="64372"/>
                        <a14:foregroundMark x1="2370" y1="24696" x2="2633" y2="82591"/>
                        <a14:foregroundMark x1="4147" y1="51012" x2="15602" y2="48583"/>
                        <a14:foregroundMark x1="16590" y1="9312" x2="16524" y2="84615"/>
                        <a14:foregroundMark x1="1048" y1="74938" x2="987" y2="91093"/>
                        <a14:foregroundMark x1="1317" y1="4049" x2="1298" y2="8953"/>
                        <a14:foregroundMark x1="31797" y1="12955" x2="23371" y2="87449"/>
                        <a14:foregroundMark x1="23371" y1="87449" x2="31402" y2="90688"/>
                        <a14:foregroundMark x1="31929" y1="10526" x2="41080" y2="88259"/>
                        <a14:foregroundMark x1="45030" y1="10526" x2="56099" y2="12147"/>
                        <a14:foregroundMark x1="64304" y1="65816" x2="62541" y2="75304"/>
                        <a14:foregroundMark x1="74128" y1="12955" x2="72849" y2="19834"/>
                        <a14:foregroundMark x1="62541" y1="75304" x2="74589" y2="82996"/>
                        <a14:foregroundMark x1="83608" y1="7287" x2="83213" y2="79757"/>
                        <a14:foregroundMark x1="84003" y1="54656" x2="85319" y2="53036"/>
                        <a14:foregroundMark x1="94009" y1="49393" x2="98749" y2="49393"/>
                        <a14:foregroundMark x1="32126" y1="4858" x2="31666" y2="4858"/>
                        <a14:foregroundMark x1="40158" y1="94332" x2="41343" y2="93117"/>
                        <a14:backgroundMark x1="58855" y1="14980" x2="58525" y2="11741"/>
                        <a14:backgroundMark x1="68664" y1="33198" x2="67676" y2="49393"/>
                        <a14:backgroundMark x1="71165" y1="28745" x2="69190" y2="38057"/>
                        <a14:backgroundMark x1="73601" y1="26721" x2="69519" y2="28745"/>
                        <a14:backgroundMark x1="67149" y1="51417" x2="65701" y2="62348"/>
                        <a14:backgroundMark x1="65372" y1="51822" x2="65306" y2="65992"/>
                        <a14:backgroundMark x1="67281" y1="50607" x2="67610" y2="56275"/>
                        <a14:backgroundMark x1="67676" y1="44939" x2="67610" y2="55061"/>
                        <a14:backgroundMark x1="58394" y1="8097" x2="58262" y2="19028"/>
                        <a14:backgroundMark x1="527" y1="2024" x2="0" y2="2024"/>
                        <a14:backgroundMark x1="66" y1="8907" x2="0" y2="7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88" y="6355949"/>
            <a:ext cx="1358336" cy="2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0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A1F1D51-2D57-6E1A-3AF8-D332858A426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1702645"/>
            <a:ext cx="12192000" cy="21390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1500">
                <a:latin typeface="Arial"/>
                <a:cs typeface="Arial"/>
              </a:rPr>
              <a:t>MERCI</a:t>
            </a:r>
            <a:endParaRPr lang="fr-CA" sz="4800">
              <a:latin typeface="Arial"/>
              <a:cs typeface="Arial"/>
            </a:endParaRPr>
          </a:p>
          <a:p>
            <a:endParaRPr lang="fr-CA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DA561035-7305-53D2-8C16-BE0E6E99536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14" y="5605166"/>
            <a:ext cx="3597738" cy="610507"/>
          </a:xfrm>
          <a:prstGeom prst="rect">
            <a:avLst/>
          </a:prstGeom>
        </p:spPr>
      </p:pic>
      <p:pic>
        <p:nvPicPr>
          <p:cNvPr id="8" name="Image 7" descr="Une image contenant logo&#10;&#10;Description générée automatiquement">
            <a:extLst>
              <a:ext uri="{FF2B5EF4-FFF2-40B4-BE49-F238E27FC236}">
                <a16:creationId xmlns:a16="http://schemas.microsoft.com/office/drawing/2014/main" id="{6330D221-8C68-1705-50E8-F2E3CDE32CC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49" b="94332" l="922" r="98683">
                        <a14:foregroundMark x1="17380" y1="32389" x2="16458" y2="64372"/>
                        <a14:foregroundMark x1="2370" y1="24696" x2="2633" y2="82591"/>
                        <a14:foregroundMark x1="4147" y1="51012" x2="15602" y2="48583"/>
                        <a14:foregroundMark x1="16590" y1="9312" x2="16524" y2="84615"/>
                        <a14:foregroundMark x1="1048" y1="74938" x2="987" y2="91093"/>
                        <a14:foregroundMark x1="1317" y1="4049" x2="1298" y2="8953"/>
                        <a14:foregroundMark x1="31797" y1="12955" x2="23371" y2="87449"/>
                        <a14:foregroundMark x1="23371" y1="87449" x2="31402" y2="90688"/>
                        <a14:foregroundMark x1="31929" y1="10526" x2="41080" y2="88259"/>
                        <a14:foregroundMark x1="45030" y1="10526" x2="56099" y2="12147"/>
                        <a14:foregroundMark x1="64304" y1="65816" x2="62541" y2="75304"/>
                        <a14:foregroundMark x1="74128" y1="12955" x2="72849" y2="19834"/>
                        <a14:foregroundMark x1="62541" y1="75304" x2="74589" y2="82996"/>
                        <a14:foregroundMark x1="83608" y1="7287" x2="83213" y2="79757"/>
                        <a14:foregroundMark x1="84003" y1="54656" x2="85319" y2="53036"/>
                        <a14:foregroundMark x1="94009" y1="49393" x2="98749" y2="49393"/>
                        <a14:foregroundMark x1="32126" y1="4858" x2="31666" y2="4858"/>
                        <a14:foregroundMark x1="40158" y1="94332" x2="41343" y2="93117"/>
                        <a14:backgroundMark x1="58855" y1="14980" x2="58525" y2="11741"/>
                        <a14:backgroundMark x1="68664" y1="33198" x2="67676" y2="49393"/>
                        <a14:backgroundMark x1="71165" y1="28745" x2="69190" y2="38057"/>
                        <a14:backgroundMark x1="73601" y1="26721" x2="69519" y2="28745"/>
                        <a14:backgroundMark x1="67149" y1="51417" x2="65701" y2="62348"/>
                        <a14:backgroundMark x1="65372" y1="51822" x2="65306" y2="65992"/>
                        <a14:backgroundMark x1="67281" y1="50607" x2="67610" y2="56275"/>
                        <a14:backgroundMark x1="67676" y1="44939" x2="67610" y2="55061"/>
                        <a14:backgroundMark x1="58394" y1="8097" x2="58262" y2="19028"/>
                        <a14:backgroundMark x1="527" y1="2024" x2="0" y2="2024"/>
                        <a14:backgroundMark x1="66" y1="8907" x2="0" y2="7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2" y="5700082"/>
            <a:ext cx="2587059" cy="42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9882BB4-82B4-6BF0-5E1C-8EB11191228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325" y="517202"/>
            <a:ext cx="11039475" cy="496009"/>
          </a:xfrm>
        </p:spPr>
        <p:txBody>
          <a:bodyPr/>
          <a:lstStyle/>
          <a:p>
            <a:r>
              <a:rPr lang="fr-FR" sz="2400"/>
              <a:t>La demande pour les véhicules électriques en constante augmentation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AF3023-CB5D-F9AF-C2DA-EB09A68232E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95325" y="1426726"/>
            <a:ext cx="5259705" cy="4004547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101600" dist="88900" dir="13500000" algn="br" rotWithShape="0">
              <a:prstClr val="black">
                <a:alpha val="36000"/>
              </a:prstClr>
            </a:outerShdw>
          </a:effectLst>
        </p:spPr>
      </p:pic>
      <p:sp>
        <p:nvSpPr>
          <p:cNvPr id="2" name="Espace réservé du contenu 4">
            <a:extLst>
              <a:ext uri="{FF2B5EF4-FFF2-40B4-BE49-F238E27FC236}">
                <a16:creationId xmlns:a16="http://schemas.microsoft.com/office/drawing/2014/main" id="{AD45E259-9663-2B4A-076B-4A20EDE203F0}"/>
              </a:ext>
            </a:extLst>
          </p:cNvPr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360321" y="905616"/>
            <a:ext cx="5179695" cy="3754873"/>
          </a:xfrm>
        </p:spPr>
        <p:txBody>
          <a:bodyPr/>
          <a:lstStyle/>
          <a:p>
            <a:endParaRPr lang="fr-FR">
              <a:solidFill>
                <a:schemeClr val="accent1"/>
              </a:solidFill>
            </a:endParaRPr>
          </a:p>
          <a:p>
            <a:pPr algn="ctr">
              <a:spcAft>
                <a:spcPts val="1500"/>
              </a:spcAft>
              <a:buClr>
                <a:schemeClr val="accent1"/>
              </a:buClr>
            </a:pPr>
            <a:r>
              <a:rPr lang="fr-CA" sz="1800"/>
              <a:t>Augmentation de </a:t>
            </a:r>
            <a:r>
              <a:rPr lang="fr-CA" sz="3600" b="1">
                <a:solidFill>
                  <a:schemeClr val="accent1"/>
                </a:solidFill>
                <a:latin typeface="Arial Rounded MT Bold" panose="020F0704030504030204" pitchFamily="34" charset="0"/>
              </a:rPr>
              <a:t>578 % </a:t>
            </a:r>
            <a:r>
              <a:rPr lang="fr-CA" sz="1800"/>
              <a:t>de 2018 à 2022</a:t>
            </a:r>
          </a:p>
          <a:p>
            <a:pPr algn="ctr">
              <a:spcAft>
                <a:spcPts val="1500"/>
              </a:spcAft>
              <a:buClr>
                <a:schemeClr val="accent1"/>
              </a:buClr>
            </a:pPr>
            <a:endParaRPr lang="fr-CA" sz="800" b="1"/>
          </a:p>
          <a:p>
            <a:pPr algn="ctr">
              <a:spcAft>
                <a:spcPts val="1500"/>
              </a:spcAft>
              <a:buClr>
                <a:schemeClr val="accent1"/>
              </a:buClr>
            </a:pPr>
            <a:r>
              <a:rPr lang="fr-CA" sz="3600" b="1">
                <a:solidFill>
                  <a:schemeClr val="accent1"/>
                </a:solidFill>
                <a:latin typeface="Arial Rounded MT Bold" panose="020F0704030504030204" pitchFamily="34" charset="0"/>
              </a:rPr>
              <a:t>170 592 </a:t>
            </a:r>
            <a:r>
              <a:rPr lang="fr-CA" sz="1800"/>
              <a:t>véhicules électriques en 2022</a:t>
            </a:r>
          </a:p>
          <a:p>
            <a:pPr algn="ctr">
              <a:spcAft>
                <a:spcPts val="1500"/>
              </a:spcAft>
              <a:buClr>
                <a:schemeClr val="accent1"/>
              </a:buClr>
            </a:pPr>
            <a:r>
              <a:rPr lang="fr-CA" sz="1800"/>
              <a:t> </a:t>
            </a:r>
          </a:p>
          <a:p>
            <a:pPr algn="ctr">
              <a:spcAft>
                <a:spcPts val="1500"/>
              </a:spcAft>
              <a:buClr>
                <a:schemeClr val="accent1"/>
              </a:buClr>
            </a:pPr>
            <a:r>
              <a:rPr lang="fr-CA" sz="3600" b="1">
                <a:solidFill>
                  <a:schemeClr val="accent1"/>
                </a:solidFill>
                <a:latin typeface="Arial Rounded MT Bold" panose="020F0704030504030204" pitchFamily="34" charset="0"/>
              </a:rPr>
              <a:t>1,6 millions </a:t>
            </a:r>
            <a:r>
              <a:rPr lang="fr-CA" sz="1800"/>
              <a:t>de véhicules électriques pour la fin de 2030</a:t>
            </a:r>
          </a:p>
          <a:p>
            <a:pPr algn="ctr">
              <a:spcAft>
                <a:spcPts val="1500"/>
              </a:spcAft>
              <a:buClr>
                <a:schemeClr val="accent1"/>
              </a:buClr>
            </a:pPr>
            <a:endParaRPr lang="fr-CA" sz="1800"/>
          </a:p>
          <a:p>
            <a:pPr algn="ctr">
              <a:spcAft>
                <a:spcPts val="1500"/>
              </a:spcAft>
              <a:buClr>
                <a:schemeClr val="accent1"/>
              </a:buClr>
            </a:pPr>
            <a:r>
              <a:rPr lang="fr-CA" sz="1800"/>
              <a:t>Fin de la vente de véhicules automobiles et de camions légers à essence à partir de </a:t>
            </a:r>
            <a:r>
              <a:rPr lang="fr-CA" sz="3600" b="1">
                <a:solidFill>
                  <a:schemeClr val="accent1"/>
                </a:solidFill>
                <a:latin typeface="Arial Rounded MT Bold" panose="020F0704030504030204" pitchFamily="34" charset="0"/>
              </a:rPr>
              <a:t>2035</a:t>
            </a:r>
          </a:p>
          <a:p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5926F0-DAED-74CE-717F-A8A41005F0A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692171" y="6222929"/>
            <a:ext cx="1653436" cy="496009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Image 10" descr="Une image contenant logo&#10;&#10;Description générée automatiquement">
            <a:extLst>
              <a:ext uri="{FF2B5EF4-FFF2-40B4-BE49-F238E27FC236}">
                <a16:creationId xmlns:a16="http://schemas.microsoft.com/office/drawing/2014/main" id="{F94767BF-C907-518E-1574-168C42DB8D7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67" y="6163594"/>
            <a:ext cx="2274849" cy="614677"/>
          </a:xfrm>
          <a:prstGeom prst="rect">
            <a:avLst/>
          </a:prstGeom>
        </p:spPr>
      </p:pic>
      <p:pic>
        <p:nvPicPr>
          <p:cNvPr id="6" name="Image 5" descr="Une image contenant logo&#10;&#10;Description générée automatiquement">
            <a:extLst>
              <a:ext uri="{FF2B5EF4-FFF2-40B4-BE49-F238E27FC236}">
                <a16:creationId xmlns:a16="http://schemas.microsoft.com/office/drawing/2014/main" id="{BEF278FE-FBC7-6603-4895-5A8DC43F78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9" b="94332" l="922" r="98683">
                        <a14:foregroundMark x1="17380" y1="32389" x2="16458" y2="64372"/>
                        <a14:foregroundMark x1="2370" y1="24696" x2="2633" y2="82591"/>
                        <a14:foregroundMark x1="4147" y1="51012" x2="15602" y2="48583"/>
                        <a14:foregroundMark x1="16590" y1="9312" x2="16524" y2="84615"/>
                        <a14:foregroundMark x1="1048" y1="74938" x2="987" y2="91093"/>
                        <a14:foregroundMark x1="1317" y1="4049" x2="1298" y2="8953"/>
                        <a14:foregroundMark x1="31797" y1="12955" x2="23371" y2="87449"/>
                        <a14:foregroundMark x1="23371" y1="87449" x2="31402" y2="90688"/>
                        <a14:foregroundMark x1="31929" y1="10526" x2="41080" y2="88259"/>
                        <a14:foregroundMark x1="45030" y1="10526" x2="56099" y2="12147"/>
                        <a14:foregroundMark x1="64304" y1="65816" x2="62541" y2="75304"/>
                        <a14:foregroundMark x1="74128" y1="12955" x2="72849" y2="19834"/>
                        <a14:foregroundMark x1="62541" y1="75304" x2="74589" y2="82996"/>
                        <a14:foregroundMark x1="83608" y1="7287" x2="83213" y2="79757"/>
                        <a14:foregroundMark x1="84003" y1="54656" x2="85319" y2="53036"/>
                        <a14:foregroundMark x1="94009" y1="49393" x2="98749" y2="49393"/>
                        <a14:foregroundMark x1="32126" y1="4858" x2="31666" y2="4858"/>
                        <a14:foregroundMark x1="40158" y1="94332" x2="41343" y2="93117"/>
                        <a14:backgroundMark x1="58855" y1="14980" x2="58525" y2="11741"/>
                        <a14:backgroundMark x1="68664" y1="33198" x2="67676" y2="49393"/>
                        <a14:backgroundMark x1="71165" y1="28745" x2="69190" y2="38057"/>
                        <a14:backgroundMark x1="73601" y1="26721" x2="69519" y2="28745"/>
                        <a14:backgroundMark x1="67149" y1="51417" x2="65701" y2="62348"/>
                        <a14:backgroundMark x1="65372" y1="51822" x2="65306" y2="65992"/>
                        <a14:backgroundMark x1="67281" y1="50607" x2="67610" y2="56275"/>
                        <a14:backgroundMark x1="67676" y1="44939" x2="67610" y2="55061"/>
                        <a14:backgroundMark x1="58394" y1="8097" x2="58262" y2="19028"/>
                        <a14:backgroundMark x1="527" y1="2024" x2="0" y2="2024"/>
                        <a14:backgroundMark x1="66" y1="8907" x2="0" y2="7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88" y="6355949"/>
            <a:ext cx="1358336" cy="2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0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F8CE457-CCE6-0A62-495A-A5EA5717B6F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2800"/>
              <a:t>Un projet intégré de production de lithium au Québec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E534DD-F949-2950-9DC8-40C8D305A2A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95325" y="1268413"/>
            <a:ext cx="5184775" cy="5040312"/>
          </a:xfrm>
          <a:prstGeom prst="rect">
            <a:avLst/>
          </a:prstGeom>
          <a:noFill/>
          <a:ln w="952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contenu 4">
            <a:extLst>
              <a:ext uri="{FF2B5EF4-FFF2-40B4-BE49-F238E27FC236}">
                <a16:creationId xmlns:a16="http://schemas.microsoft.com/office/drawing/2014/main" id="{E2649935-A10A-450C-15BD-4610EB7A0852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367255" y="1205759"/>
            <a:ext cx="5179695" cy="35026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>
              <a:solidFill>
                <a:schemeClr val="accent1"/>
              </a:solidFill>
            </a:endParaRP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CA" sz="1800"/>
              <a:t>Comment sera accueilli le projet par la population et la communauté autochtone locale? </a:t>
            </a:r>
          </a:p>
          <a:p>
            <a:pPr>
              <a:spcAft>
                <a:spcPts val="1500"/>
              </a:spcAft>
              <a:buClr>
                <a:schemeClr val="accent1"/>
              </a:buClr>
            </a:pPr>
            <a:endParaRPr lang="fr-CA" sz="1800"/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CA" sz="1800"/>
              <a:t>Quels sont les enjeux auxquels s’expose le projet en s’implantant à Bécancour?</a:t>
            </a:r>
          </a:p>
          <a:p>
            <a:pPr>
              <a:spcAft>
                <a:spcPts val="1500"/>
              </a:spcAft>
              <a:buClr>
                <a:schemeClr val="accent1"/>
              </a:buClr>
            </a:pPr>
            <a:r>
              <a:rPr lang="fr-CA" sz="1800"/>
              <a:t> </a:t>
            </a: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CA" sz="1800"/>
              <a:t>Y a-t-il des chances que le projet échoue en raison de son acceptabilité sociale? </a:t>
            </a:r>
          </a:p>
          <a:p>
            <a:pPr>
              <a:spcAft>
                <a:spcPts val="1500"/>
              </a:spcAft>
              <a:buClr>
                <a:schemeClr val="accent1"/>
              </a:buClr>
            </a:pPr>
            <a:endParaRPr lang="fr-CA" sz="1800"/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CA" sz="1800"/>
              <a:t>Comment se positionner comme agent catalyseur de concertation dans le milieu?</a:t>
            </a: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CA">
              <a:solidFill>
                <a:srgbClr val="231F20"/>
              </a:solidFill>
              <a:latin typeface="Work Sans" pitchFamily="2" charset="0"/>
            </a:endParaRPr>
          </a:p>
          <a:p>
            <a:pPr>
              <a:spcAft>
                <a:spcPts val="1500"/>
              </a:spcAft>
              <a:buClr>
                <a:schemeClr val="accent1"/>
              </a:buClr>
            </a:pPr>
            <a:endParaRPr lang="fr-CA">
              <a:solidFill>
                <a:srgbClr val="231F20"/>
              </a:solidFill>
              <a:latin typeface="Work Sans" pitchFamily="2" charset="0"/>
            </a:endParaRPr>
          </a:p>
          <a:p>
            <a:pPr>
              <a:spcAft>
                <a:spcPts val="1500"/>
              </a:spcAft>
              <a:buClr>
                <a:schemeClr val="accent1"/>
              </a:buClr>
            </a:pPr>
            <a:endParaRPr lang="fr-FR"/>
          </a:p>
          <a:p>
            <a:endParaRPr lang="fr-FR"/>
          </a:p>
        </p:txBody>
      </p:sp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93E9158D-4C26-9AD8-BA92-4FDF5AB63E9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biLevel thresh="25000"/>
            <a:alphaModFix amt="5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09" b="99543" l="9636" r="89936">
                        <a14:foregroundMark x1="37152" y1="11301" x2="27302" y2="6050"/>
                        <a14:foregroundMark x1="62099" y1="78767" x2="53961" y2="81621"/>
                        <a14:foregroundMark x1="44111" y1="91667" x2="35011" y2="95890"/>
                        <a14:foregroundMark x1="34154" y1="90297" x2="30942" y2="92352"/>
                        <a14:foregroundMark x1="57816" y1="18493" x2="57495" y2="18493"/>
                        <a14:foregroundMark x1="30193" y1="96119" x2="30193" y2="96119"/>
                        <a14:foregroundMark x1="35546" y1="5594" x2="35653" y2="6735"/>
                        <a14:foregroundMark x1="26874" y1="4909" x2="27730" y2="6735"/>
                        <a14:foregroundMark x1="29872" y1="97260" x2="29872" y2="97260"/>
                        <a14:foregroundMark x1="29764" y1="97146" x2="29764" y2="97146"/>
                        <a14:foregroundMark x1="40257" y1="98858" x2="40257" y2="98858"/>
                        <a14:foregroundMark x1="40257" y1="99087" x2="40257" y2="99087"/>
                        <a14:foregroundMark x1="40364" y1="99087" x2="40364" y2="99087"/>
                        <a14:foregroundMark x1="24732" y1="13014" x2="24732" y2="13014"/>
                        <a14:foregroundMark x1="25054" y1="13014" x2="25054" y2="13014"/>
                        <a14:foregroundMark x1="24946" y1="12785" x2="24946" y2="12785"/>
                        <a14:foregroundMark x1="24946" y1="13014" x2="24946" y2="13014"/>
                        <a14:foregroundMark x1="25054" y1="13242" x2="25054" y2="13242"/>
                        <a14:backgroundMark x1="49786" y1="25913" x2="48501" y2="28082"/>
                        <a14:backgroundMark x1="40364" y1="99315" x2="37506" y2="99791"/>
                        <a14:backgroundMark x1="37901" y1="99429" x2="36831" y2="99543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953">
            <a:off x="131587" y="674775"/>
            <a:ext cx="6704597" cy="5414706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1B27583B-E547-55B2-1195-F5796A472360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171616" y="3878433"/>
            <a:ext cx="1978120" cy="904385"/>
            <a:chOff x="2171616" y="3878433"/>
            <a:chExt cx="1978120" cy="904385"/>
          </a:xfrm>
        </p:grpSpPr>
        <p:pic>
          <p:nvPicPr>
            <p:cNvPr id="11" name="Graphique 10" descr="Outils d'exploitation minière contour">
              <a:extLst>
                <a:ext uri="{FF2B5EF4-FFF2-40B4-BE49-F238E27FC236}">
                  <a16:creationId xmlns:a16="http://schemas.microsoft.com/office/drawing/2014/main" id="{4B34CCB5-F9C6-1845-3A5E-36383C039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228386" y="3923590"/>
              <a:ext cx="389720" cy="38972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659272C-48FA-27B0-D379-4DB049104AA1}"/>
                </a:ext>
              </a:extLst>
            </p:cNvPr>
            <p:cNvSpPr/>
            <p:nvPr/>
          </p:nvSpPr>
          <p:spPr>
            <a:xfrm>
              <a:off x="2171616" y="3878433"/>
              <a:ext cx="499390" cy="487777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FFC96F2-BDD1-D26C-4047-B14DC3C2DCB9}"/>
                </a:ext>
              </a:extLst>
            </p:cNvPr>
            <p:cNvSpPr/>
            <p:nvPr/>
          </p:nvSpPr>
          <p:spPr>
            <a:xfrm>
              <a:off x="2357245" y="4580253"/>
              <a:ext cx="128132" cy="128132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8D17CB65-874F-1D44-BE24-1510D7C74ABD}"/>
                </a:ext>
              </a:extLst>
            </p:cNvPr>
            <p:cNvCxnSpPr>
              <a:endCxn id="20" idx="6"/>
            </p:cNvCxnSpPr>
            <p:nvPr/>
          </p:nvCxnSpPr>
          <p:spPr>
            <a:xfrm>
              <a:off x="2421311" y="4384738"/>
              <a:ext cx="0" cy="19551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BCAEB4F-57C5-06DC-7713-0EED2E5E7D91}"/>
                </a:ext>
              </a:extLst>
            </p:cNvPr>
            <p:cNvSpPr txBox="1"/>
            <p:nvPr/>
          </p:nvSpPr>
          <p:spPr>
            <a:xfrm>
              <a:off x="2431596" y="4505819"/>
              <a:ext cx="1718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200" err="1">
                  <a:solidFill>
                    <a:schemeClr val="accent1"/>
                  </a:solidFill>
                </a:rPr>
                <a:t>Whabouchi</a:t>
              </a:r>
              <a:endParaRPr lang="fr-CA" sz="1200">
                <a:solidFill>
                  <a:schemeClr val="accent1"/>
                </a:solidFill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48B094C-A98E-C233-B736-9C09E4787CA8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3234190" y="4859882"/>
            <a:ext cx="2005280" cy="1042743"/>
            <a:chOff x="3234190" y="4859882"/>
            <a:chExt cx="2005280" cy="1042743"/>
          </a:xfrm>
        </p:grpSpPr>
        <p:pic>
          <p:nvPicPr>
            <p:cNvPr id="17" name="Graphique 16" descr="Production contour">
              <a:extLst>
                <a:ext uri="{FF2B5EF4-FFF2-40B4-BE49-F238E27FC236}">
                  <a16:creationId xmlns:a16="http://schemas.microsoft.com/office/drawing/2014/main" id="{9162A841-163A-69BE-D5C3-5FD271ABA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285262" y="4897404"/>
              <a:ext cx="417758" cy="408044"/>
            </a:xfrm>
            <a:prstGeom prst="rect">
              <a:avLst/>
            </a:prstGeom>
          </p:spPr>
        </p:pic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342A200A-B093-435E-9D4D-D1BE94FF024F}"/>
                </a:ext>
              </a:extLst>
            </p:cNvPr>
            <p:cNvSpPr/>
            <p:nvPr/>
          </p:nvSpPr>
          <p:spPr>
            <a:xfrm>
              <a:off x="3234190" y="4859882"/>
              <a:ext cx="499390" cy="487777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45E62B3C-40D9-0933-E349-729228F3526E}"/>
                </a:ext>
              </a:extLst>
            </p:cNvPr>
            <p:cNvSpPr/>
            <p:nvPr/>
          </p:nvSpPr>
          <p:spPr>
            <a:xfrm>
              <a:off x="3419819" y="5700060"/>
              <a:ext cx="128132" cy="128132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E5A40875-52A2-13FC-C158-05999F02E9F2}"/>
                </a:ext>
              </a:extLst>
            </p:cNvPr>
            <p:cNvCxnSpPr>
              <a:stCxn id="18" idx="4"/>
            </p:cNvCxnSpPr>
            <p:nvPr/>
          </p:nvCxnSpPr>
          <p:spPr>
            <a:xfrm>
              <a:off x="3483885" y="5347659"/>
              <a:ext cx="0" cy="38335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365DB92-40D7-4161-E6D5-B296A284275D}"/>
                </a:ext>
              </a:extLst>
            </p:cNvPr>
            <p:cNvSpPr txBox="1"/>
            <p:nvPr/>
          </p:nvSpPr>
          <p:spPr>
            <a:xfrm>
              <a:off x="3521330" y="5625626"/>
              <a:ext cx="1718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200">
                  <a:solidFill>
                    <a:schemeClr val="accent1"/>
                  </a:solidFill>
                </a:rPr>
                <a:t>Bécancour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4230BA2F-6497-598A-2AC0-4B9C5AF6DB0E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2446338" y="5760437"/>
            <a:ext cx="915984" cy="276999"/>
            <a:chOff x="2446338" y="5760437"/>
            <a:chExt cx="915984" cy="276999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F60DE70-FA3F-2FB0-79F1-06A2C0048111}"/>
                </a:ext>
              </a:extLst>
            </p:cNvPr>
            <p:cNvSpPr/>
            <p:nvPr/>
          </p:nvSpPr>
          <p:spPr>
            <a:xfrm>
              <a:off x="3234190" y="5838559"/>
              <a:ext cx="128132" cy="128132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EE915A8-90F4-AF8E-863A-F0CEAAE61557}"/>
                </a:ext>
              </a:extLst>
            </p:cNvPr>
            <p:cNvSpPr txBox="1"/>
            <p:nvPr/>
          </p:nvSpPr>
          <p:spPr>
            <a:xfrm>
              <a:off x="2446338" y="5760437"/>
              <a:ext cx="8016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200">
                  <a:solidFill>
                    <a:schemeClr val="accent1"/>
                  </a:solidFill>
                </a:rPr>
                <a:t>Montréal</a:t>
              </a:r>
            </a:p>
          </p:txBody>
        </p:sp>
      </p:grp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9262EA4-5BB4-EE5E-1C1D-67D0B7A5F78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063" y="6294844"/>
            <a:ext cx="1903142" cy="322947"/>
          </a:xfrm>
          <a:prstGeom prst="rect">
            <a:avLst/>
          </a:prstGeom>
        </p:spPr>
      </p:pic>
      <p:pic>
        <p:nvPicPr>
          <p:cNvPr id="3" name="Image 2" descr="Une image contenant logo&#10;&#10;Description générée automatiquement">
            <a:extLst>
              <a:ext uri="{FF2B5EF4-FFF2-40B4-BE49-F238E27FC236}">
                <a16:creationId xmlns:a16="http://schemas.microsoft.com/office/drawing/2014/main" id="{91564CCD-F6BB-6363-BE19-F53DD3DCA22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049" b="94332" l="922" r="98683">
                        <a14:foregroundMark x1="17380" y1="32389" x2="16458" y2="64372"/>
                        <a14:foregroundMark x1="2370" y1="24696" x2="2633" y2="82591"/>
                        <a14:foregroundMark x1="4147" y1="51012" x2="15602" y2="48583"/>
                        <a14:foregroundMark x1="16590" y1="9312" x2="16524" y2="84615"/>
                        <a14:foregroundMark x1="1048" y1="74938" x2="987" y2="91093"/>
                        <a14:foregroundMark x1="1317" y1="4049" x2="1298" y2="8953"/>
                        <a14:foregroundMark x1="31797" y1="12955" x2="23371" y2="87449"/>
                        <a14:foregroundMark x1="23371" y1="87449" x2="31402" y2="90688"/>
                        <a14:foregroundMark x1="31929" y1="10526" x2="41080" y2="88259"/>
                        <a14:foregroundMark x1="45030" y1="10526" x2="56099" y2="12147"/>
                        <a14:foregroundMark x1="64304" y1="65816" x2="62541" y2="75304"/>
                        <a14:foregroundMark x1="74128" y1="12955" x2="72849" y2="19834"/>
                        <a14:foregroundMark x1="62541" y1="75304" x2="74589" y2="82996"/>
                        <a14:foregroundMark x1="83608" y1="7287" x2="83213" y2="79757"/>
                        <a14:foregroundMark x1="84003" y1="54656" x2="85319" y2="53036"/>
                        <a14:foregroundMark x1="94009" y1="49393" x2="98749" y2="49393"/>
                        <a14:foregroundMark x1="32126" y1="4858" x2="31666" y2="4858"/>
                        <a14:foregroundMark x1="40158" y1="94332" x2="41343" y2="93117"/>
                        <a14:backgroundMark x1="58855" y1="14980" x2="58525" y2="11741"/>
                        <a14:backgroundMark x1="68664" y1="33198" x2="67676" y2="49393"/>
                        <a14:backgroundMark x1="71165" y1="28745" x2="69190" y2="38057"/>
                        <a14:backgroundMark x1="73601" y1="26721" x2="69519" y2="28745"/>
                        <a14:backgroundMark x1="67149" y1="51417" x2="65701" y2="62348"/>
                        <a14:backgroundMark x1="65372" y1="51822" x2="65306" y2="65992"/>
                        <a14:backgroundMark x1="67281" y1="50607" x2="67610" y2="56275"/>
                        <a14:backgroundMark x1="67676" y1="44939" x2="67610" y2="55061"/>
                        <a14:backgroundMark x1="58394" y1="8097" x2="58262" y2="19028"/>
                        <a14:backgroundMark x1="527" y1="2024" x2="0" y2="2024"/>
                        <a14:backgroundMark x1="66" y1="8907" x2="0" y2="7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88" y="6355949"/>
            <a:ext cx="1358336" cy="2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5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F04A682-632A-C7D9-16CD-796AEFFEFD82}"/>
              </a:ext>
            </a:extLst>
          </p:cNvPr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>
          <a:xfrm>
            <a:off x="652372" y="1499191"/>
            <a:ext cx="6034178" cy="5110969"/>
          </a:xfrm>
        </p:spPr>
        <p:txBody>
          <a:bodyPr lIns="0" tIns="0" rIns="0" bIns="0" anchor="t">
            <a:noAutofit/>
          </a:bodyPr>
          <a:lstStyle/>
          <a:p>
            <a:endParaRPr lang="fr-FR" sz="1400" dirty="0">
              <a:solidFill>
                <a:schemeClr val="accent1"/>
              </a:solidFill>
            </a:endParaRP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Réflexion globale et transparente sur le projet (contexte volontaire de la démarche)</a:t>
            </a: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Cibler la discussion autour des préoccupations que le projet soulève parmi les parties prenantes</a:t>
            </a: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Approche efficace et bien coordonnée avec le projet (transition vers l’ingénierie détaillée)</a:t>
            </a:r>
          </a:p>
          <a:p>
            <a:pPr marL="742950" lvl="1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Faciliter la prise de décision quant aux choix des mesures d’atténuation</a:t>
            </a: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Rapport d’étude synthèse et « convivial » à lire</a:t>
            </a:r>
            <a:endParaRPr lang="fr-FR" sz="1400" dirty="0">
              <a:cs typeface="Arial"/>
            </a:endParaRP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Démontrer une rigueur méthodologique</a:t>
            </a:r>
          </a:p>
          <a:p>
            <a:pPr marL="742950" lvl="1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Approche alignée avec le « Guide sur la méthode d’analyse des impacts structurée par enjeux » (MELCC, 2021)</a:t>
            </a: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Démarche itérative pour identifier les enjeux et les composantes de l’environnement (</a:t>
            </a:r>
            <a:r>
              <a:rPr lang="fr-FR" sz="1400" dirty="0" err="1"/>
              <a:t>CVEs</a:t>
            </a:r>
            <a:r>
              <a:rPr lang="fr-FR" sz="1400" dirty="0"/>
              <a:t>) liées</a:t>
            </a:r>
            <a:endParaRPr lang="fr-FR" sz="1400" dirty="0">
              <a:cs typeface="Arial"/>
            </a:endParaRPr>
          </a:p>
          <a:p>
            <a:pPr marL="742950" lvl="1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9 enjeux, 16 </a:t>
            </a:r>
            <a:r>
              <a:rPr lang="fr-FR" sz="1400" dirty="0" err="1">
                <a:solidFill>
                  <a:schemeClr val="bg1"/>
                </a:solidFill>
              </a:rPr>
              <a:t>CVEs</a:t>
            </a:r>
            <a:endParaRPr lang="fr-FR" sz="1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9882BB4-82B4-6BF0-5E1C-8EB11191228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0614" y="501984"/>
            <a:ext cx="10766560" cy="1394725"/>
          </a:xfrm>
        </p:spPr>
        <p:txBody>
          <a:bodyPr/>
          <a:lstStyle/>
          <a:p>
            <a:r>
              <a:rPr lang="fr-FR" sz="3200" dirty="0"/>
              <a:t>Évaluation environnementale et sociale</a:t>
            </a:r>
            <a:br>
              <a:rPr lang="fr-FR" sz="3200" dirty="0"/>
            </a:br>
            <a:r>
              <a:rPr lang="fr-FR" sz="2800" b="1" dirty="0"/>
              <a:t>Pourquoi</a:t>
            </a:r>
            <a:r>
              <a:rPr lang="fr-FR" sz="2800" dirty="0"/>
              <a:t> choisir l’approche par enjeux?</a:t>
            </a:r>
            <a:endParaRPr lang="fr-FR" sz="3200" dirty="0"/>
          </a:p>
        </p:txBody>
      </p:sp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9B1E86C2-743D-69DE-7DA4-015AD637918E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92549180"/>
              </p:ext>
            </p:extLst>
          </p:nvPr>
        </p:nvGraphicFramePr>
        <p:xfrm>
          <a:off x="5905206" y="1499191"/>
          <a:ext cx="6124688" cy="4084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Image 2" descr="Une image contenant logo&#10;&#10;Description générée automatiquement">
            <a:extLst>
              <a:ext uri="{FF2B5EF4-FFF2-40B4-BE49-F238E27FC236}">
                <a16:creationId xmlns:a16="http://schemas.microsoft.com/office/drawing/2014/main" id="{D0728BAB-B38E-6038-D2C3-9ECDFC5856B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67" y="6163594"/>
            <a:ext cx="2274849" cy="614677"/>
          </a:xfrm>
          <a:prstGeom prst="rect">
            <a:avLst/>
          </a:prstGeom>
        </p:spPr>
      </p:pic>
      <p:pic>
        <p:nvPicPr>
          <p:cNvPr id="6" name="Image 5" descr="Une image contenant logo&#10;&#10;Description générée automatiquement">
            <a:extLst>
              <a:ext uri="{FF2B5EF4-FFF2-40B4-BE49-F238E27FC236}">
                <a16:creationId xmlns:a16="http://schemas.microsoft.com/office/drawing/2014/main" id="{C50C0D13-E475-7788-578D-DDEF05CBB3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49" b="94332" l="922" r="98683">
                        <a14:foregroundMark x1="17380" y1="32389" x2="16458" y2="64372"/>
                        <a14:foregroundMark x1="2370" y1="24696" x2="2633" y2="82591"/>
                        <a14:foregroundMark x1="4147" y1="51012" x2="15602" y2="48583"/>
                        <a14:foregroundMark x1="16590" y1="9312" x2="16524" y2="84615"/>
                        <a14:foregroundMark x1="1048" y1="74938" x2="987" y2="91093"/>
                        <a14:foregroundMark x1="1317" y1="4049" x2="1298" y2="8953"/>
                        <a14:foregroundMark x1="31797" y1="12955" x2="23371" y2="87449"/>
                        <a14:foregroundMark x1="23371" y1="87449" x2="31402" y2="90688"/>
                        <a14:foregroundMark x1="31929" y1="10526" x2="41080" y2="88259"/>
                        <a14:foregroundMark x1="45030" y1="10526" x2="56099" y2="12147"/>
                        <a14:foregroundMark x1="64304" y1="65816" x2="62541" y2="75304"/>
                        <a14:foregroundMark x1="74128" y1="12955" x2="72849" y2="19834"/>
                        <a14:foregroundMark x1="62541" y1="75304" x2="74589" y2="82996"/>
                        <a14:foregroundMark x1="83608" y1="7287" x2="83213" y2="79757"/>
                        <a14:foregroundMark x1="84003" y1="54656" x2="85319" y2="53036"/>
                        <a14:foregroundMark x1="94009" y1="49393" x2="98749" y2="49393"/>
                        <a14:foregroundMark x1="32126" y1="4858" x2="31666" y2="4858"/>
                        <a14:foregroundMark x1="40158" y1="94332" x2="41343" y2="93117"/>
                        <a14:backgroundMark x1="58855" y1="14980" x2="58525" y2="11741"/>
                        <a14:backgroundMark x1="68664" y1="33198" x2="67676" y2="49393"/>
                        <a14:backgroundMark x1="71165" y1="28745" x2="69190" y2="38057"/>
                        <a14:backgroundMark x1="73601" y1="26721" x2="69519" y2="28745"/>
                        <a14:backgroundMark x1="67149" y1="51417" x2="65701" y2="62348"/>
                        <a14:backgroundMark x1="65372" y1="51822" x2="65306" y2="65992"/>
                        <a14:backgroundMark x1="67281" y1="50607" x2="67610" y2="56275"/>
                        <a14:backgroundMark x1="67676" y1="44939" x2="67610" y2="55061"/>
                        <a14:backgroundMark x1="58394" y1="8097" x2="58262" y2="19028"/>
                        <a14:backgroundMark x1="527" y1="2024" x2="0" y2="2024"/>
                        <a14:backgroundMark x1="66" y1="8907" x2="0" y2="7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88" y="6355949"/>
            <a:ext cx="1358336" cy="2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0"/>
      <p:bldGraphic spid="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9882BB4-82B4-6BF0-5E1C-8EB11191228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325" y="551690"/>
            <a:ext cx="11039475" cy="496009"/>
          </a:xfrm>
        </p:spPr>
        <p:txBody>
          <a:bodyPr/>
          <a:lstStyle/>
          <a:p>
            <a:r>
              <a:rPr lang="fr-FR" sz="2800"/>
              <a:t>L’approche par enjeu pour alléger le processus d’étude d’impact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6FC9A6-8EFB-CD9C-7A07-A0EFDD3218A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291386" y="1675555"/>
            <a:ext cx="4287378" cy="3831514"/>
          </a:xfrm>
          <a:prstGeom prst="rect">
            <a:avLst/>
          </a:prstGeom>
          <a:noFill/>
        </p:spPr>
      </p:pic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1C48D3C8-76D0-3446-C8C5-74C58F01AC22}"/>
              </a:ext>
            </a:extLst>
          </p:cNvPr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325" y="1309113"/>
            <a:ext cx="4294199" cy="5124745"/>
          </a:xfrm>
        </p:spPr>
        <p:txBody>
          <a:bodyPr/>
          <a:lstStyle/>
          <a:p>
            <a:endParaRPr lang="fr-FR" sz="1100" dirty="0">
              <a:solidFill>
                <a:schemeClr val="accent1"/>
              </a:solidFill>
            </a:endParaRP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CA" sz="1400" dirty="0"/>
              <a:t>Approche par enjeux est plus intégratrice</a:t>
            </a:r>
            <a:br>
              <a:rPr lang="fr-CA" sz="1400" dirty="0"/>
            </a:br>
            <a:r>
              <a:rPr lang="fr-CA" sz="1400" dirty="0"/>
              <a:t>(multi-dimensionnelle)</a:t>
            </a: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CA" sz="1400" dirty="0"/>
              <a:t>Complexité au niveau de l’analyse</a:t>
            </a: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CA" sz="1400" dirty="0"/>
              <a:t>Chaque enjeu est appuyé généralement par plusieurs </a:t>
            </a:r>
            <a:r>
              <a:rPr lang="fr-CA" sz="1400" dirty="0" err="1"/>
              <a:t>CVEs</a:t>
            </a:r>
            <a:endParaRPr lang="fr-CA" sz="1400" dirty="0"/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CA" sz="1400" dirty="0"/>
              <a:t>La même CVE peut s’appliquer à plus d’un enjeu  </a:t>
            </a:r>
            <a:br>
              <a:rPr lang="fr-CA" sz="1400" dirty="0"/>
            </a:br>
            <a:r>
              <a:rPr lang="fr-CA" sz="1400" dirty="0"/>
              <a:t>(ex. : qualité de l’air se retrouve dans 4 enjeux)</a:t>
            </a: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CA" sz="1400" dirty="0"/>
              <a:t>Confusion possible entre sources d’impact et enjeux</a:t>
            </a:r>
          </a:p>
          <a:p>
            <a:pPr marL="742950" lvl="1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CA" sz="1300" dirty="0"/>
              <a:t>Gestion des résidus de procédés</a:t>
            </a:r>
          </a:p>
          <a:p>
            <a:pPr marL="742950" lvl="1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CA" sz="1300" dirty="0"/>
              <a:t>Augmentation de la circulation routière</a:t>
            </a: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CA" sz="1400" dirty="0"/>
              <a:t>Équipe multidisciplinaire a travaillé dès le début de manière collaborative (ateliers, groupes de travail)</a:t>
            </a:r>
            <a:endParaRPr lang="fr-CA" sz="1200" dirty="0"/>
          </a:p>
          <a:p>
            <a:pPr>
              <a:spcAft>
                <a:spcPts val="1500"/>
              </a:spcAft>
              <a:buClr>
                <a:schemeClr val="accent1"/>
              </a:buClr>
            </a:pPr>
            <a:endParaRPr lang="fr-FR" sz="1100" dirty="0"/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CA" sz="1100" dirty="0"/>
          </a:p>
          <a:p>
            <a:pPr>
              <a:spcAft>
                <a:spcPts val="1500"/>
              </a:spcAft>
              <a:buClr>
                <a:schemeClr val="accent1"/>
              </a:buClr>
            </a:pPr>
            <a:endParaRPr lang="fr-CA" sz="1100" b="0" i="0" dirty="0">
              <a:solidFill>
                <a:srgbClr val="231F20"/>
              </a:solidFill>
              <a:effectLst/>
              <a:latin typeface="Work Sans" pitchFamily="2" charset="0"/>
            </a:endParaRP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CA" sz="1100" b="0" i="0" dirty="0">
              <a:solidFill>
                <a:srgbClr val="231F20"/>
              </a:solidFill>
              <a:effectLst/>
              <a:latin typeface="Work Sans" pitchFamily="2" charset="0"/>
            </a:endParaRPr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100" dirty="0"/>
          </a:p>
          <a:p>
            <a:endParaRPr lang="fr-FR" sz="11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CB75A9-4AE1-CA99-1883-78842F54269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633653" y="1404488"/>
            <a:ext cx="2296095" cy="4542313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DDB2FA5-ABDC-E1A4-DE31-72EA85A46D0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195888" y="1076119"/>
            <a:ext cx="6733860" cy="5097460"/>
            <a:chOff x="6096000" y="1126131"/>
            <a:chExt cx="5836414" cy="5097460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0AC1502B-14B9-8B5B-2CF4-02249C3F8A1B}"/>
                </a:ext>
              </a:extLst>
            </p:cNvPr>
            <p:cNvSpPr txBox="1"/>
            <p:nvPr/>
          </p:nvSpPr>
          <p:spPr>
            <a:xfrm>
              <a:off x="6096000" y="1126132"/>
              <a:ext cx="3797562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 enjeux</a:t>
              </a: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CCAF55-2929-98F1-DBD0-D754386696FB}"/>
                </a:ext>
              </a:extLst>
            </p:cNvPr>
            <p:cNvSpPr/>
            <p:nvPr/>
          </p:nvSpPr>
          <p:spPr>
            <a:xfrm>
              <a:off x="6096000" y="1443816"/>
              <a:ext cx="3797562" cy="4542313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F1C57EF-5D50-5D60-17D3-5F3BD6132A08}"/>
                </a:ext>
              </a:extLst>
            </p:cNvPr>
            <p:cNvSpPr txBox="1"/>
            <p:nvPr/>
          </p:nvSpPr>
          <p:spPr>
            <a:xfrm>
              <a:off x="6925685" y="1769959"/>
              <a:ext cx="4788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900" b="0" i="0" u="none" strike="noStrike" kern="1200" cap="none" spc="0" normalizeH="0" baseline="0" noProof="0">
                  <a:ln>
                    <a:noFill/>
                  </a:ln>
                  <a:solidFill>
                    <a:srgbClr val="83C57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Qualité de l’air</a:t>
              </a:r>
              <a:endPara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83C578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C474A9-02D7-2DFA-319D-04B443A1D765}"/>
                </a:ext>
              </a:extLst>
            </p:cNvPr>
            <p:cNvSpPr/>
            <p:nvPr/>
          </p:nvSpPr>
          <p:spPr>
            <a:xfrm>
              <a:off x="6248400" y="1877681"/>
              <a:ext cx="4406440" cy="4345910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9B9FC62-451B-8D1F-F7C5-8D43F0980822}"/>
                </a:ext>
              </a:extLst>
            </p:cNvPr>
            <p:cNvSpPr txBox="1"/>
            <p:nvPr/>
          </p:nvSpPr>
          <p:spPr>
            <a:xfrm>
              <a:off x="9942328" y="1126131"/>
              <a:ext cx="1990086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 </a:t>
              </a:r>
              <a:r>
                <a:rPr kumimoji="0" lang="fr-CA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CVEs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C08C6B6-D561-2688-1C7E-146988BFDB9E}"/>
                </a:ext>
              </a:extLst>
            </p:cNvPr>
            <p:cNvSpPr txBox="1"/>
            <p:nvPr/>
          </p:nvSpPr>
          <p:spPr>
            <a:xfrm>
              <a:off x="9941135" y="1561444"/>
              <a:ext cx="1973421" cy="4562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Économie circulaire</a:t>
              </a:r>
              <a:endParaRPr lang="fr-CA" sz="10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Environnement sonore</a:t>
              </a:r>
              <a:endParaRPr lang="fr-CA" sz="10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Gaz à effet de </a:t>
              </a:r>
              <a:r>
                <a:rPr lang="fr-CA" sz="1000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serre (GES)</a:t>
              </a:r>
              <a:endParaRPr lang="fr-CA" sz="1000" i="0" u="none" strike="noStrike" dirty="0">
                <a:effectLst/>
                <a:latin typeface="Arial" panose="020B0604020202020204" pitchFamily="34" charset="0"/>
              </a:endParaRPr>
            </a:p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Qualité des sols</a:t>
              </a:r>
            </a:p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Qualité des eaux de surface et souterraines</a:t>
              </a:r>
            </a:p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Milieux humides</a:t>
              </a:r>
              <a:endParaRPr lang="fr-CA" sz="1000" i="0" u="none" strike="noStrike" dirty="0">
                <a:effectLst/>
                <a:latin typeface="Arial" panose="020B0604020202020204" pitchFamily="34" charset="0"/>
              </a:endParaRPr>
            </a:p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Qualité de l’air</a:t>
              </a:r>
            </a:p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Qualité de vie et santé publique allochtone</a:t>
              </a:r>
            </a:p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Qualité de vie et santé publique autochtone</a:t>
              </a:r>
            </a:p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Utilisation du territoire</a:t>
              </a:r>
            </a:p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Paysage</a:t>
              </a:r>
              <a:endParaRPr lang="fr-CA" sz="1000" i="0" u="none" strike="noStrike" dirty="0">
                <a:effectLst/>
                <a:latin typeface="Arial" panose="020B0604020202020204" pitchFamily="34" charset="0"/>
              </a:endParaRPr>
            </a:p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Santé et sécurité des travailleurs</a:t>
              </a:r>
              <a:endParaRPr lang="fr-CA" sz="1000" i="0" u="none" strike="noStrike" dirty="0">
                <a:effectLst/>
                <a:latin typeface="Arial" panose="020B0604020202020204" pitchFamily="34" charset="0"/>
              </a:endParaRPr>
            </a:p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Économie régionale</a:t>
              </a:r>
            </a:p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Niveau de vie</a:t>
              </a:r>
              <a:endParaRPr lang="fr-CA" sz="1000" i="0" u="none" strike="noStrike" dirty="0">
                <a:effectLst/>
                <a:latin typeface="Arial" panose="020B0604020202020204" pitchFamily="34" charset="0"/>
              </a:endParaRPr>
            </a:p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Espèces fauniques et floristiques d’importance culturelle</a:t>
              </a:r>
              <a:endParaRPr lang="fr-CA" sz="1000" i="0" u="none" strike="noStrike" dirty="0">
                <a:effectLst/>
                <a:latin typeface="Arial" panose="020B0604020202020204" pitchFamily="34" charset="0"/>
              </a:endParaRPr>
            </a:p>
            <a:p>
              <a:pPr marL="171450" indent="-171450" algn="l" rtl="0" eaLnBrk="1" fontAlgn="ctr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fr-CA" sz="1000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Faune terrestre et aquatique</a:t>
              </a:r>
              <a:endParaRPr lang="fr-CA" sz="1000" i="0" u="none" strike="noStrike" dirty="0">
                <a:effectLst/>
                <a:latin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2436B5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BF189F9A-B299-FB48-94EA-F66B5174BD4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491793" y="1769959"/>
            <a:ext cx="55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900" b="0" i="0" u="none" strike="noStrike" kern="1200" cap="none" spc="0" normalizeH="0" baseline="0" noProof="0">
                <a:ln>
                  <a:noFill/>
                </a:ln>
                <a:solidFill>
                  <a:srgbClr val="83C578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Qualité de l’air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83C578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9E95AA4-1D43-DBED-BAD1-30F478421A5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491793" y="2991396"/>
            <a:ext cx="55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900" b="0" i="0" u="none" strike="noStrike" kern="1200" cap="none" spc="0" normalizeH="0" baseline="0" noProof="0">
                <a:ln>
                  <a:noFill/>
                </a:ln>
                <a:solidFill>
                  <a:srgbClr val="83C578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Qualité de l’air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83C578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0F552E0-C617-2115-AC61-C1D624D6107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888728" y="2991396"/>
            <a:ext cx="55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900" b="0" i="0" u="none" strike="noStrike" kern="1200" cap="none" spc="0" normalizeH="0" baseline="0" noProof="0">
                <a:ln>
                  <a:noFill/>
                </a:ln>
                <a:solidFill>
                  <a:srgbClr val="83C578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Qualité de l’air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83C578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Image 18" descr="Une image contenant logo&#10;&#10;Description générée automatiquement">
            <a:extLst>
              <a:ext uri="{FF2B5EF4-FFF2-40B4-BE49-F238E27FC236}">
                <a16:creationId xmlns:a16="http://schemas.microsoft.com/office/drawing/2014/main" id="{EFAF6C3D-10DE-796A-93CF-1F7DDEDFE03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67" y="6163594"/>
            <a:ext cx="2274849" cy="614677"/>
          </a:xfrm>
          <a:prstGeom prst="rect">
            <a:avLst/>
          </a:prstGeom>
        </p:spPr>
      </p:pic>
      <p:pic>
        <p:nvPicPr>
          <p:cNvPr id="20" name="Image 19" descr="Une image contenant logo&#10;&#10;Description générée automatiquement">
            <a:extLst>
              <a:ext uri="{FF2B5EF4-FFF2-40B4-BE49-F238E27FC236}">
                <a16:creationId xmlns:a16="http://schemas.microsoft.com/office/drawing/2014/main" id="{B33A7054-BB9D-A4C2-EF80-D31542D1621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049" b="94332" l="922" r="98683">
                        <a14:foregroundMark x1="17380" y1="32389" x2="16458" y2="64372"/>
                        <a14:foregroundMark x1="2370" y1="24696" x2="2633" y2="82591"/>
                        <a14:foregroundMark x1="4147" y1="51012" x2="15602" y2="48583"/>
                        <a14:foregroundMark x1="16590" y1="9312" x2="16524" y2="84615"/>
                        <a14:foregroundMark x1="1048" y1="74938" x2="987" y2="91093"/>
                        <a14:foregroundMark x1="1317" y1="4049" x2="1298" y2="8953"/>
                        <a14:foregroundMark x1="31797" y1="12955" x2="23371" y2="87449"/>
                        <a14:foregroundMark x1="23371" y1="87449" x2="31402" y2="90688"/>
                        <a14:foregroundMark x1="31929" y1="10526" x2="41080" y2="88259"/>
                        <a14:foregroundMark x1="45030" y1="10526" x2="56099" y2="12147"/>
                        <a14:foregroundMark x1="64304" y1="65816" x2="62541" y2="75304"/>
                        <a14:foregroundMark x1="74128" y1="12955" x2="72849" y2="19834"/>
                        <a14:foregroundMark x1="62541" y1="75304" x2="74589" y2="82996"/>
                        <a14:foregroundMark x1="83608" y1="7287" x2="83213" y2="79757"/>
                        <a14:foregroundMark x1="84003" y1="54656" x2="85319" y2="53036"/>
                        <a14:foregroundMark x1="94009" y1="49393" x2="98749" y2="49393"/>
                        <a14:foregroundMark x1="32126" y1="4858" x2="31666" y2="4858"/>
                        <a14:foregroundMark x1="40158" y1="94332" x2="41343" y2="93117"/>
                        <a14:backgroundMark x1="58855" y1="14980" x2="58525" y2="11741"/>
                        <a14:backgroundMark x1="68664" y1="33198" x2="67676" y2="49393"/>
                        <a14:backgroundMark x1="71165" y1="28745" x2="69190" y2="38057"/>
                        <a14:backgroundMark x1="73601" y1="26721" x2="69519" y2="28745"/>
                        <a14:backgroundMark x1="67149" y1="51417" x2="65701" y2="62348"/>
                        <a14:backgroundMark x1="65372" y1="51822" x2="65306" y2="65992"/>
                        <a14:backgroundMark x1="67281" y1="50607" x2="67610" y2="56275"/>
                        <a14:backgroundMark x1="67676" y1="44939" x2="67610" y2="55061"/>
                        <a14:backgroundMark x1="58394" y1="8097" x2="58262" y2="19028"/>
                        <a14:backgroundMark x1="527" y1="2024" x2="0" y2="2024"/>
                        <a14:backgroundMark x1="66" y1="8907" x2="0" y2="7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88" y="6355949"/>
            <a:ext cx="1358336" cy="2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2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uiExpand="1" build="p"/>
      <p:bldP spid="12" grpId="0" animBg="1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9882BB4-82B4-6BF0-5E1C-8EB11191228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325" y="517202"/>
            <a:ext cx="11039475" cy="496009"/>
          </a:xfrm>
        </p:spPr>
        <p:txBody>
          <a:bodyPr/>
          <a:lstStyle/>
          <a:p>
            <a:r>
              <a:rPr lang="fr-FR" sz="2800"/>
              <a:t>L’ÉIE classique et l’approche par enjeu : similitudes et différences</a:t>
            </a:r>
          </a:p>
        </p:txBody>
      </p:sp>
      <p:graphicFrame>
        <p:nvGraphicFramePr>
          <p:cNvPr id="6" name="Tableau 2">
            <a:extLst>
              <a:ext uri="{FF2B5EF4-FFF2-40B4-BE49-F238E27FC236}">
                <a16:creationId xmlns:a16="http://schemas.microsoft.com/office/drawing/2014/main" id="{43BD1998-19F9-A071-A7D0-8FCC4E76FA16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00541" y="1051766"/>
          <a:ext cx="11039475" cy="5046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0816">
                  <a:extLst>
                    <a:ext uri="{9D8B030D-6E8A-4147-A177-3AD203B41FA5}">
                      <a16:colId xmlns:a16="http://schemas.microsoft.com/office/drawing/2014/main" val="2444559274"/>
                    </a:ext>
                  </a:extLst>
                </a:gridCol>
                <a:gridCol w="1898789">
                  <a:extLst>
                    <a:ext uri="{9D8B030D-6E8A-4147-A177-3AD203B41FA5}">
                      <a16:colId xmlns:a16="http://schemas.microsoft.com/office/drawing/2014/main" val="569776014"/>
                    </a:ext>
                  </a:extLst>
                </a:gridCol>
                <a:gridCol w="2039870">
                  <a:extLst>
                    <a:ext uri="{9D8B030D-6E8A-4147-A177-3AD203B41FA5}">
                      <a16:colId xmlns:a16="http://schemas.microsoft.com/office/drawing/2014/main" val="2916729188"/>
                    </a:ext>
                  </a:extLst>
                </a:gridCol>
              </a:tblGrid>
              <a:tr h="740406">
                <a:tc>
                  <a:txBody>
                    <a:bodyPr/>
                    <a:lstStyle/>
                    <a:p>
                      <a:r>
                        <a:rPr lang="fr-CA"/>
                        <a:t>Éléments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ÉIE classique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Approche par enjeu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5730385"/>
                  </a:ext>
                </a:extLst>
              </a:tr>
              <a:tr h="428965">
                <a:tc>
                  <a:txBody>
                    <a:bodyPr/>
                    <a:lstStyle/>
                    <a:p>
                      <a:r>
                        <a:rPr lang="fr-CA"/>
                        <a:t>Définition des enjeux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fr-CA" sz="2400" b="1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482045"/>
                  </a:ext>
                </a:extLst>
              </a:tr>
              <a:tr h="428965">
                <a:tc>
                  <a:txBody>
                    <a:bodyPr/>
                    <a:lstStyle/>
                    <a:p>
                      <a:r>
                        <a:rPr lang="fr-CA"/>
                        <a:t>Identification des CVE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859754"/>
                  </a:ext>
                </a:extLst>
              </a:tr>
              <a:tr h="423089">
                <a:tc>
                  <a:txBody>
                    <a:bodyPr/>
                    <a:lstStyle/>
                    <a:p>
                      <a:r>
                        <a:rPr lang="fr-CA"/>
                        <a:t>Matrice d’interrelations entre éléments du milieu et sources d’impact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180925"/>
                  </a:ext>
                </a:extLst>
              </a:tr>
              <a:tr h="423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/>
                        <a:t>Matrice d’interrelations entre les </a:t>
                      </a:r>
                      <a:r>
                        <a:rPr lang="fr-CA" err="1"/>
                        <a:t>CVEs</a:t>
                      </a:r>
                      <a:r>
                        <a:rPr lang="fr-CA"/>
                        <a:t> et sources d’impact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541516"/>
                  </a:ext>
                </a:extLst>
              </a:tr>
              <a:tr h="428965">
                <a:tc>
                  <a:txBody>
                    <a:bodyPr/>
                    <a:lstStyle/>
                    <a:p>
                      <a:r>
                        <a:rPr lang="fr-CA"/>
                        <a:t>Matrice d’évaluation des impacts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319928"/>
                  </a:ext>
                </a:extLst>
              </a:tr>
              <a:tr h="428965">
                <a:tc>
                  <a:txBody>
                    <a:bodyPr/>
                    <a:lstStyle/>
                    <a:p>
                      <a:r>
                        <a:rPr lang="fr-CA"/>
                        <a:t>Description et inventaires exhaustifs du milieu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80808"/>
                  </a:ext>
                </a:extLst>
              </a:tr>
              <a:tr h="428965">
                <a:tc>
                  <a:txBody>
                    <a:bodyPr/>
                    <a:lstStyle/>
                    <a:p>
                      <a:r>
                        <a:rPr lang="fr-CA"/>
                        <a:t>Description et inventaires ciblés du milieu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24203"/>
                  </a:ext>
                </a:extLst>
              </a:tr>
              <a:tr h="428965">
                <a:tc>
                  <a:txBody>
                    <a:bodyPr/>
                    <a:lstStyle/>
                    <a:p>
                      <a:r>
                        <a:rPr lang="fr-CA"/>
                        <a:t>Évaluation des impacts par CVE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020256"/>
                  </a:ext>
                </a:extLst>
              </a:tr>
              <a:tr h="428965">
                <a:tc>
                  <a:txBody>
                    <a:bodyPr/>
                    <a:lstStyle/>
                    <a:p>
                      <a:r>
                        <a:rPr lang="fr-CA"/>
                        <a:t>Synthèse des impacts par enjeu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921385"/>
                  </a:ext>
                </a:extLst>
              </a:tr>
              <a:tr h="428965">
                <a:tc>
                  <a:txBody>
                    <a:bodyPr/>
                    <a:lstStyle/>
                    <a:p>
                      <a:r>
                        <a:rPr lang="fr-CA"/>
                        <a:t>Mesures d’atténuation courantes (phases travaux)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234905"/>
                  </a:ext>
                </a:extLst>
              </a:tr>
            </a:tbl>
          </a:graphicData>
        </a:graphic>
      </p:graphicFrame>
      <p:pic>
        <p:nvPicPr>
          <p:cNvPr id="8" name="Graphique 7" descr="Case cochée avec un remplissage uni">
            <a:extLst>
              <a:ext uri="{FF2B5EF4-FFF2-40B4-BE49-F238E27FC236}">
                <a16:creationId xmlns:a16="http://schemas.microsoft.com/office/drawing/2014/main" id="{C5DBA9B6-94D9-B9FC-DC02-86390DFB21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8158" t="29224" r="28920" b="30137"/>
          <a:stretch/>
        </p:blipFill>
        <p:spPr>
          <a:xfrm>
            <a:off x="8389142" y="1838083"/>
            <a:ext cx="422524" cy="400050"/>
          </a:xfrm>
          <a:prstGeom prst="rect">
            <a:avLst/>
          </a:prstGeom>
        </p:spPr>
      </p:pic>
      <p:pic>
        <p:nvPicPr>
          <p:cNvPr id="9" name="Graphique 8" descr="Case cochée avec un remplissage uni">
            <a:extLst>
              <a:ext uri="{FF2B5EF4-FFF2-40B4-BE49-F238E27FC236}">
                <a16:creationId xmlns:a16="http://schemas.microsoft.com/office/drawing/2014/main" id="{6178A57E-6527-BA39-33BD-D7FDB096788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8158" t="29224" r="28920" b="30137"/>
          <a:stretch/>
        </p:blipFill>
        <p:spPr>
          <a:xfrm>
            <a:off x="10357011" y="1838083"/>
            <a:ext cx="422524" cy="400050"/>
          </a:xfrm>
          <a:prstGeom prst="rect">
            <a:avLst/>
          </a:prstGeom>
        </p:spPr>
      </p:pic>
      <p:pic>
        <p:nvPicPr>
          <p:cNvPr id="12" name="Graphique 11" descr="Case cochée avec un remplissage uni">
            <a:extLst>
              <a:ext uri="{FF2B5EF4-FFF2-40B4-BE49-F238E27FC236}">
                <a16:creationId xmlns:a16="http://schemas.microsoft.com/office/drawing/2014/main" id="{5CB7687F-7133-1C7F-E5CE-900026E4B90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8158" t="29224" r="28920" b="30137"/>
          <a:stretch/>
        </p:blipFill>
        <p:spPr>
          <a:xfrm>
            <a:off x="10357011" y="2280335"/>
            <a:ext cx="422524" cy="400050"/>
          </a:xfrm>
          <a:prstGeom prst="rect">
            <a:avLst/>
          </a:prstGeom>
        </p:spPr>
      </p:pic>
      <p:pic>
        <p:nvPicPr>
          <p:cNvPr id="13" name="Graphique 12" descr="Case cochée avec un remplissage uni">
            <a:extLst>
              <a:ext uri="{FF2B5EF4-FFF2-40B4-BE49-F238E27FC236}">
                <a16:creationId xmlns:a16="http://schemas.microsoft.com/office/drawing/2014/main" id="{0988D0E7-E6B2-3318-CCF7-8C7D8A8A149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8158" t="29224" r="28920" b="30137"/>
          <a:stretch/>
        </p:blipFill>
        <p:spPr>
          <a:xfrm>
            <a:off x="8389142" y="2687840"/>
            <a:ext cx="422524" cy="400050"/>
          </a:xfrm>
          <a:prstGeom prst="rect">
            <a:avLst/>
          </a:prstGeom>
        </p:spPr>
      </p:pic>
      <p:pic>
        <p:nvPicPr>
          <p:cNvPr id="16" name="Graphique 15" descr="Case cochée avec un remplissage uni">
            <a:extLst>
              <a:ext uri="{FF2B5EF4-FFF2-40B4-BE49-F238E27FC236}">
                <a16:creationId xmlns:a16="http://schemas.microsoft.com/office/drawing/2014/main" id="{502BA72C-0704-F43B-19E5-A78EDD7153F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8158" t="29224" r="28920" b="30137"/>
          <a:stretch/>
        </p:blipFill>
        <p:spPr>
          <a:xfrm>
            <a:off x="10361936" y="3569593"/>
            <a:ext cx="422524" cy="400050"/>
          </a:xfrm>
          <a:prstGeom prst="rect">
            <a:avLst/>
          </a:prstGeom>
        </p:spPr>
      </p:pic>
      <p:pic>
        <p:nvPicPr>
          <p:cNvPr id="17" name="Graphique 16" descr="Case cochée avec un remplissage uni">
            <a:extLst>
              <a:ext uri="{FF2B5EF4-FFF2-40B4-BE49-F238E27FC236}">
                <a16:creationId xmlns:a16="http://schemas.microsoft.com/office/drawing/2014/main" id="{80DA4336-338D-E995-7333-77416817A0D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8158" t="29224" r="28920" b="30137"/>
          <a:stretch/>
        </p:blipFill>
        <p:spPr>
          <a:xfrm>
            <a:off x="8389142" y="3991401"/>
            <a:ext cx="422524" cy="400050"/>
          </a:xfrm>
          <a:prstGeom prst="rect">
            <a:avLst/>
          </a:prstGeom>
        </p:spPr>
      </p:pic>
      <p:pic>
        <p:nvPicPr>
          <p:cNvPr id="18" name="Graphique 17" descr="Case cochée avec un remplissage uni">
            <a:extLst>
              <a:ext uri="{FF2B5EF4-FFF2-40B4-BE49-F238E27FC236}">
                <a16:creationId xmlns:a16="http://schemas.microsoft.com/office/drawing/2014/main" id="{A57E343A-1479-6903-22D6-867FD26AF0D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8158" t="29224" r="28920" b="30137"/>
          <a:stretch/>
        </p:blipFill>
        <p:spPr>
          <a:xfrm>
            <a:off x="10350542" y="4410503"/>
            <a:ext cx="422524" cy="400050"/>
          </a:xfrm>
          <a:prstGeom prst="rect">
            <a:avLst/>
          </a:prstGeom>
        </p:spPr>
      </p:pic>
      <p:pic>
        <p:nvPicPr>
          <p:cNvPr id="19" name="Graphique 18" descr="Case cochée avec un remplissage uni">
            <a:extLst>
              <a:ext uri="{FF2B5EF4-FFF2-40B4-BE49-F238E27FC236}">
                <a16:creationId xmlns:a16="http://schemas.microsoft.com/office/drawing/2014/main" id="{3E752D95-4DBF-BEE0-B22A-D1FB1099016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8158" t="29224" r="28920" b="30137"/>
          <a:stretch/>
        </p:blipFill>
        <p:spPr>
          <a:xfrm>
            <a:off x="10350542" y="4850804"/>
            <a:ext cx="422524" cy="400050"/>
          </a:xfrm>
          <a:prstGeom prst="rect">
            <a:avLst/>
          </a:prstGeom>
        </p:spPr>
      </p:pic>
      <p:pic>
        <p:nvPicPr>
          <p:cNvPr id="2" name="Graphique 1" descr="Case cochée avec un remplissage uni">
            <a:extLst>
              <a:ext uri="{FF2B5EF4-FFF2-40B4-BE49-F238E27FC236}">
                <a16:creationId xmlns:a16="http://schemas.microsoft.com/office/drawing/2014/main" id="{54CEF162-3428-63F3-FC6E-BAC0FB0BFD3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8158" t="29224" r="28920" b="30137"/>
          <a:stretch/>
        </p:blipFill>
        <p:spPr>
          <a:xfrm>
            <a:off x="8389142" y="3555983"/>
            <a:ext cx="430853" cy="400050"/>
          </a:xfrm>
          <a:prstGeom prst="rect">
            <a:avLst/>
          </a:prstGeom>
        </p:spPr>
      </p:pic>
      <p:pic>
        <p:nvPicPr>
          <p:cNvPr id="3" name="Graphique 2" descr="Case cochée avec un remplissage uni">
            <a:extLst>
              <a:ext uri="{FF2B5EF4-FFF2-40B4-BE49-F238E27FC236}">
                <a16:creationId xmlns:a16="http://schemas.microsoft.com/office/drawing/2014/main" id="{15D71FE8-E79E-9DAA-5386-B73E170F8B49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8158" t="29224" r="28920" b="30137"/>
          <a:stretch/>
        </p:blipFill>
        <p:spPr>
          <a:xfrm>
            <a:off x="10350729" y="3141644"/>
            <a:ext cx="422524" cy="400050"/>
          </a:xfrm>
          <a:prstGeom prst="rect">
            <a:avLst/>
          </a:prstGeom>
        </p:spPr>
      </p:pic>
      <p:pic>
        <p:nvPicPr>
          <p:cNvPr id="5" name="Graphique 4" descr="Case cochée avec un remplissage uni">
            <a:extLst>
              <a:ext uri="{FF2B5EF4-FFF2-40B4-BE49-F238E27FC236}">
                <a16:creationId xmlns:a16="http://schemas.microsoft.com/office/drawing/2014/main" id="{C31598F8-88C5-44B8-7271-89B3B4113EF9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8158" t="29224" r="28920" b="30137"/>
          <a:stretch/>
        </p:blipFill>
        <p:spPr>
          <a:xfrm>
            <a:off x="10357011" y="5271785"/>
            <a:ext cx="422524" cy="400050"/>
          </a:xfrm>
          <a:prstGeom prst="rect">
            <a:avLst/>
          </a:prstGeom>
        </p:spPr>
      </p:pic>
      <p:pic>
        <p:nvPicPr>
          <p:cNvPr id="7" name="Graphique 6" descr="Case cochée avec un remplissage uni">
            <a:extLst>
              <a:ext uri="{FF2B5EF4-FFF2-40B4-BE49-F238E27FC236}">
                <a16:creationId xmlns:a16="http://schemas.microsoft.com/office/drawing/2014/main" id="{DB995F78-0560-A173-ED18-EFDDDFD70E26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8158" t="29224" r="28920" b="30137"/>
          <a:stretch/>
        </p:blipFill>
        <p:spPr>
          <a:xfrm>
            <a:off x="8389142" y="5732276"/>
            <a:ext cx="422524" cy="400050"/>
          </a:xfrm>
          <a:prstGeom prst="rect">
            <a:avLst/>
          </a:prstGeom>
        </p:spPr>
      </p:pic>
      <p:pic>
        <p:nvPicPr>
          <p:cNvPr id="11" name="Graphique 10" descr="Case cochée avec un remplissage uni">
            <a:extLst>
              <a:ext uri="{FF2B5EF4-FFF2-40B4-BE49-F238E27FC236}">
                <a16:creationId xmlns:a16="http://schemas.microsoft.com/office/drawing/2014/main" id="{9C132024-787F-4B95-7148-022F8E17C400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8158" t="29224" r="28920" b="30137"/>
          <a:stretch/>
        </p:blipFill>
        <p:spPr>
          <a:xfrm>
            <a:off x="10359569" y="5708721"/>
            <a:ext cx="422524" cy="400050"/>
          </a:xfrm>
          <a:prstGeom prst="rect">
            <a:avLst/>
          </a:prstGeom>
        </p:spPr>
      </p:pic>
      <p:pic>
        <p:nvPicPr>
          <p:cNvPr id="15" name="Image 14" descr="Une image contenant logo&#10;&#10;Description générée automatiquement">
            <a:extLst>
              <a:ext uri="{FF2B5EF4-FFF2-40B4-BE49-F238E27FC236}">
                <a16:creationId xmlns:a16="http://schemas.microsoft.com/office/drawing/2014/main" id="{129B982C-F014-A6FD-754B-14551757F7CA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67" y="6163594"/>
            <a:ext cx="2274849" cy="614677"/>
          </a:xfrm>
          <a:prstGeom prst="rect">
            <a:avLst/>
          </a:prstGeom>
        </p:spPr>
      </p:pic>
      <p:pic>
        <p:nvPicPr>
          <p:cNvPr id="20" name="Image 19" descr="Une image contenant logo&#10;&#10;Description générée automatiquement">
            <a:extLst>
              <a:ext uri="{FF2B5EF4-FFF2-40B4-BE49-F238E27FC236}">
                <a16:creationId xmlns:a16="http://schemas.microsoft.com/office/drawing/2014/main" id="{5BA8A09B-5663-7BE7-250D-9BF2DA1015A6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49" b="94332" l="922" r="98683">
                        <a14:foregroundMark x1="17380" y1="32389" x2="16458" y2="64372"/>
                        <a14:foregroundMark x1="2370" y1="24696" x2="2633" y2="82591"/>
                        <a14:foregroundMark x1="4147" y1="51012" x2="15602" y2="48583"/>
                        <a14:foregroundMark x1="16590" y1="9312" x2="16524" y2="84615"/>
                        <a14:foregroundMark x1="1048" y1="74938" x2="987" y2="91093"/>
                        <a14:foregroundMark x1="1317" y1="4049" x2="1298" y2="8953"/>
                        <a14:foregroundMark x1="31797" y1="12955" x2="23371" y2="87449"/>
                        <a14:foregroundMark x1="23371" y1="87449" x2="31402" y2="90688"/>
                        <a14:foregroundMark x1="31929" y1="10526" x2="41080" y2="88259"/>
                        <a14:foregroundMark x1="45030" y1="10526" x2="56099" y2="12147"/>
                        <a14:foregroundMark x1="64304" y1="65816" x2="62541" y2="75304"/>
                        <a14:foregroundMark x1="74128" y1="12955" x2="72849" y2="19834"/>
                        <a14:foregroundMark x1="62541" y1="75304" x2="74589" y2="82996"/>
                        <a14:foregroundMark x1="83608" y1="7287" x2="83213" y2="79757"/>
                        <a14:foregroundMark x1="84003" y1="54656" x2="85319" y2="53036"/>
                        <a14:foregroundMark x1="94009" y1="49393" x2="98749" y2="49393"/>
                        <a14:foregroundMark x1="32126" y1="4858" x2="31666" y2="4858"/>
                        <a14:foregroundMark x1="40158" y1="94332" x2="41343" y2="93117"/>
                        <a14:backgroundMark x1="58855" y1="14980" x2="58525" y2="11741"/>
                        <a14:backgroundMark x1="68664" y1="33198" x2="67676" y2="49393"/>
                        <a14:backgroundMark x1="71165" y1="28745" x2="69190" y2="38057"/>
                        <a14:backgroundMark x1="73601" y1="26721" x2="69519" y2="28745"/>
                        <a14:backgroundMark x1="67149" y1="51417" x2="65701" y2="62348"/>
                        <a14:backgroundMark x1="65372" y1="51822" x2="65306" y2="65992"/>
                        <a14:backgroundMark x1="67281" y1="50607" x2="67610" y2="56275"/>
                        <a14:backgroundMark x1="67676" y1="44939" x2="67610" y2="55061"/>
                        <a14:backgroundMark x1="58394" y1="8097" x2="58262" y2="19028"/>
                        <a14:backgroundMark x1="527" y1="2024" x2="0" y2="2024"/>
                        <a14:backgroundMark x1="66" y1="8907" x2="0" y2="7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88" y="6355949"/>
            <a:ext cx="1358336" cy="2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5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9882BB4-82B4-6BF0-5E1C-8EB11191228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325" y="517202"/>
            <a:ext cx="11039475" cy="496009"/>
          </a:xfrm>
        </p:spPr>
        <p:txBody>
          <a:bodyPr vert="horz" lIns="0" tIns="0" rIns="0" bIns="0" anchor="t"/>
          <a:lstStyle/>
          <a:p>
            <a:r>
              <a:rPr lang="fr-FR" sz="2800"/>
              <a:t>Exemple d’enjeu et des </a:t>
            </a:r>
            <a:r>
              <a:rPr lang="fr-FR" sz="2800" err="1"/>
              <a:t>CVEs</a:t>
            </a:r>
            <a:r>
              <a:rPr lang="fr-FR" sz="2800"/>
              <a:t> associées : qualité de vie des résidents</a:t>
            </a:r>
          </a:p>
        </p:txBody>
      </p:sp>
      <p:graphicFrame>
        <p:nvGraphicFramePr>
          <p:cNvPr id="6" name="Diagram 11">
            <a:extLst>
              <a:ext uri="{FF2B5EF4-FFF2-40B4-BE49-F238E27FC236}">
                <a16:creationId xmlns:a16="http://schemas.microsoft.com/office/drawing/2014/main" id="{FAF39A98-D240-B07F-0B4A-83DFCE1F8D1E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5826294" y="1013211"/>
          <a:ext cx="6805748" cy="509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28B241C9-CC47-6CA6-39D3-4BDE7D07575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11978512"/>
              </p:ext>
            </p:extLst>
          </p:nvPr>
        </p:nvGraphicFramePr>
        <p:xfrm>
          <a:off x="347999" y="1151261"/>
          <a:ext cx="6039153" cy="48162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4301">
                  <a:extLst>
                    <a:ext uri="{9D8B030D-6E8A-4147-A177-3AD203B41FA5}">
                      <a16:colId xmlns:a16="http://schemas.microsoft.com/office/drawing/2014/main" val="2396852565"/>
                    </a:ext>
                  </a:extLst>
                </a:gridCol>
                <a:gridCol w="3224852">
                  <a:extLst>
                    <a:ext uri="{9D8B030D-6E8A-4147-A177-3AD203B41FA5}">
                      <a16:colId xmlns:a16="http://schemas.microsoft.com/office/drawing/2014/main" val="3929554010"/>
                    </a:ext>
                  </a:extLst>
                </a:gridCol>
              </a:tblGrid>
              <a:tr h="387696"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Enjeux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CVE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201676"/>
                  </a:ext>
                </a:extLst>
              </a:tr>
              <a:tr h="452312">
                <a:tc>
                  <a:txBody>
                    <a:bodyPr/>
                    <a:lstStyle/>
                    <a:p>
                      <a:r>
                        <a:rPr lang="fr-CA" sz="1100"/>
                        <a:t>Enjeu #1 – Gestion des résidus de procédés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 dirty="0"/>
                        <a:t>Économie circulaire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0244349"/>
                  </a:ext>
                </a:extLst>
              </a:tr>
              <a:tr h="474572">
                <a:tc>
                  <a:txBody>
                    <a:bodyPr/>
                    <a:lstStyle/>
                    <a:p>
                      <a:r>
                        <a:rPr lang="fr-CA" sz="1100"/>
                        <a:t>Enjeu #2 – Augmentation de la circulation routière et ferroviaire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 dirty="0"/>
                        <a:t>Environnement sonore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4826064"/>
                  </a:ext>
                </a:extLst>
              </a:tr>
              <a:tr h="284743">
                <a:tc>
                  <a:txBody>
                    <a:bodyPr/>
                    <a:lstStyle/>
                    <a:p>
                      <a:r>
                        <a:rPr lang="fr-CA" sz="1100"/>
                        <a:t>Enjeu #3 – Changement climatique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 dirty="0"/>
                        <a:t>Gaz à effet de serre (GES)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9197338"/>
                  </a:ext>
                </a:extLst>
              </a:tr>
              <a:tr h="664401">
                <a:tc>
                  <a:txBody>
                    <a:bodyPr/>
                    <a:lstStyle/>
                    <a:p>
                      <a:r>
                        <a:rPr lang="fr-CA" sz="1100"/>
                        <a:t>Enjeu #4 – Protection des eaux souterraines, des milieux humides et hydriques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 dirty="0"/>
                        <a:t>Qualité des sols</a:t>
                      </a:r>
                      <a:br>
                        <a:rPr lang="fr-CA" sz="1100" dirty="0"/>
                      </a:br>
                      <a:r>
                        <a:rPr lang="fr-CA" sz="1100" dirty="0"/>
                        <a:t>Qualité des eaux de surface et souterraines</a:t>
                      </a:r>
                      <a:br>
                        <a:rPr lang="fr-CA" sz="1100" dirty="0"/>
                      </a:br>
                      <a:r>
                        <a:rPr lang="fr-CA" sz="1100" dirty="0"/>
                        <a:t>Milieux humides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3896866"/>
                  </a:ext>
                </a:extLst>
              </a:tr>
              <a:tr h="1044058">
                <a:tc>
                  <a:txBody>
                    <a:bodyPr/>
                    <a:lstStyle/>
                    <a:p>
                      <a:r>
                        <a:rPr lang="fr-CA" sz="1100"/>
                        <a:t>Enjeu #5 – Qualité de vie des résidents de la zone d’étude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 dirty="0"/>
                        <a:t>Qualité de l’air</a:t>
                      </a:r>
                      <a:br>
                        <a:rPr lang="fr-CA" sz="1100" dirty="0"/>
                      </a:br>
                      <a:r>
                        <a:rPr lang="fr-CA" sz="1100" dirty="0"/>
                        <a:t>Qualité de vie et santé publique allochtone</a:t>
                      </a:r>
                      <a:br>
                        <a:rPr lang="fr-CA" sz="1100" dirty="0"/>
                      </a:br>
                      <a:r>
                        <a:rPr lang="fr-CA" sz="1100" dirty="0"/>
                        <a:t>Qualité de vie et santé publique autochtone</a:t>
                      </a:r>
                      <a:br>
                        <a:rPr lang="fr-CA" sz="1100" dirty="0"/>
                      </a:br>
                      <a:r>
                        <a:rPr lang="fr-CA" sz="1100" dirty="0"/>
                        <a:t>Utilisation du territoire</a:t>
                      </a:r>
                      <a:br>
                        <a:rPr lang="fr-CA" sz="1100" dirty="0"/>
                      </a:br>
                      <a:r>
                        <a:rPr lang="fr-CA" sz="1100" dirty="0"/>
                        <a:t>Paysage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950336"/>
                  </a:ext>
                </a:extLst>
              </a:tr>
              <a:tr h="284743">
                <a:tc>
                  <a:txBody>
                    <a:bodyPr/>
                    <a:lstStyle/>
                    <a:p>
                      <a:r>
                        <a:rPr lang="fr-CA" sz="1100"/>
                        <a:t>Enjeu #6 – Sécurité publique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 dirty="0"/>
                        <a:t>Santé et sécurité des travailleurs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7764870"/>
                  </a:ext>
                </a:extLst>
              </a:tr>
              <a:tr h="474572">
                <a:tc>
                  <a:txBody>
                    <a:bodyPr/>
                    <a:lstStyle/>
                    <a:p>
                      <a:r>
                        <a:rPr lang="fr-CA" sz="1100"/>
                        <a:t>Enjeu #7 – Attentes socio-économiques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 dirty="0"/>
                        <a:t>Économie régionale</a:t>
                      </a:r>
                      <a:br>
                        <a:rPr lang="fr-CA" sz="1100" dirty="0"/>
                      </a:br>
                      <a:r>
                        <a:rPr lang="fr-CA" sz="1100" dirty="0"/>
                        <a:t>Niveau de vie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0144698"/>
                  </a:ext>
                </a:extLst>
              </a:tr>
              <a:tr h="474572">
                <a:tc>
                  <a:txBody>
                    <a:bodyPr/>
                    <a:lstStyle/>
                    <a:p>
                      <a:r>
                        <a:rPr lang="fr-CA" sz="1100"/>
                        <a:t>Enjeu #8 – Droit de la Nation W8banaki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 dirty="0"/>
                        <a:t>Espèces fauniques et floristiques d’importance culturelle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7992752"/>
                  </a:ext>
                </a:extLst>
              </a:tr>
              <a:tr h="274618">
                <a:tc>
                  <a:txBody>
                    <a:bodyPr/>
                    <a:lstStyle/>
                    <a:p>
                      <a:r>
                        <a:rPr lang="fr-CA" sz="1100"/>
                        <a:t>Enjeu #9 – Biodiversité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 dirty="0"/>
                        <a:t>Faune terrestre et aquatique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7349144"/>
                  </a:ext>
                </a:extLst>
              </a:tr>
            </a:tbl>
          </a:graphicData>
        </a:graphic>
      </p:graphicFrame>
      <p:pic>
        <p:nvPicPr>
          <p:cNvPr id="3" name="Image 2" descr="Une image contenant logo&#10;&#10;Description générée automatiquement">
            <a:extLst>
              <a:ext uri="{FF2B5EF4-FFF2-40B4-BE49-F238E27FC236}">
                <a16:creationId xmlns:a16="http://schemas.microsoft.com/office/drawing/2014/main" id="{8E5AEE7F-45DB-A47B-971E-5F265A1EAAC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67" y="6163594"/>
            <a:ext cx="2274849" cy="614677"/>
          </a:xfrm>
          <a:prstGeom prst="rect">
            <a:avLst/>
          </a:prstGeom>
        </p:spPr>
      </p:pic>
      <p:pic>
        <p:nvPicPr>
          <p:cNvPr id="5" name="Image 4" descr="Une image contenant logo&#10;&#10;Description générée automatiquement">
            <a:extLst>
              <a:ext uri="{FF2B5EF4-FFF2-40B4-BE49-F238E27FC236}">
                <a16:creationId xmlns:a16="http://schemas.microsoft.com/office/drawing/2014/main" id="{5D021ADE-1A9E-7A8C-538A-339B1D22AEB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49" b="94332" l="922" r="98683">
                        <a14:foregroundMark x1="17380" y1="32389" x2="16458" y2="64372"/>
                        <a14:foregroundMark x1="2370" y1="24696" x2="2633" y2="82591"/>
                        <a14:foregroundMark x1="4147" y1="51012" x2="15602" y2="48583"/>
                        <a14:foregroundMark x1="16590" y1="9312" x2="16524" y2="84615"/>
                        <a14:foregroundMark x1="1048" y1="74938" x2="987" y2="91093"/>
                        <a14:foregroundMark x1="1317" y1="4049" x2="1298" y2="8953"/>
                        <a14:foregroundMark x1="31797" y1="12955" x2="23371" y2="87449"/>
                        <a14:foregroundMark x1="23371" y1="87449" x2="31402" y2="90688"/>
                        <a14:foregroundMark x1="31929" y1="10526" x2="41080" y2="88259"/>
                        <a14:foregroundMark x1="45030" y1="10526" x2="56099" y2="12147"/>
                        <a14:foregroundMark x1="64304" y1="65816" x2="62541" y2="75304"/>
                        <a14:foregroundMark x1="74128" y1="12955" x2="72849" y2="19834"/>
                        <a14:foregroundMark x1="62541" y1="75304" x2="74589" y2="82996"/>
                        <a14:foregroundMark x1="83608" y1="7287" x2="83213" y2="79757"/>
                        <a14:foregroundMark x1="84003" y1="54656" x2="85319" y2="53036"/>
                        <a14:foregroundMark x1="94009" y1="49393" x2="98749" y2="49393"/>
                        <a14:foregroundMark x1="32126" y1="4858" x2="31666" y2="4858"/>
                        <a14:foregroundMark x1="40158" y1="94332" x2="41343" y2="93117"/>
                        <a14:backgroundMark x1="58855" y1="14980" x2="58525" y2="11741"/>
                        <a14:backgroundMark x1="68664" y1="33198" x2="67676" y2="49393"/>
                        <a14:backgroundMark x1="71165" y1="28745" x2="69190" y2="38057"/>
                        <a14:backgroundMark x1="73601" y1="26721" x2="69519" y2="28745"/>
                        <a14:backgroundMark x1="67149" y1="51417" x2="65701" y2="62348"/>
                        <a14:backgroundMark x1="65372" y1="51822" x2="65306" y2="65992"/>
                        <a14:backgroundMark x1="67281" y1="50607" x2="67610" y2="56275"/>
                        <a14:backgroundMark x1="67676" y1="44939" x2="67610" y2="55061"/>
                        <a14:backgroundMark x1="58394" y1="8097" x2="58262" y2="19028"/>
                        <a14:backgroundMark x1="527" y1="2024" x2="0" y2="2024"/>
                        <a14:backgroundMark x1="66" y1="8907" x2="0" y2="7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88" y="6355949"/>
            <a:ext cx="1358336" cy="2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9882BB4-82B4-6BF0-5E1C-8EB11191228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325" y="517202"/>
            <a:ext cx="11039475" cy="496009"/>
          </a:xfrm>
        </p:spPr>
        <p:txBody>
          <a:bodyPr vert="horz" lIns="0" tIns="0" rIns="0" bIns="0" anchor="t"/>
          <a:lstStyle/>
          <a:p>
            <a:r>
              <a:rPr lang="fr-FR" sz="2800"/>
              <a:t>Exemple d’enjeu et des </a:t>
            </a:r>
            <a:r>
              <a:rPr lang="fr-FR" sz="2800" err="1"/>
              <a:t>CVEs</a:t>
            </a:r>
            <a:r>
              <a:rPr lang="fr-FR" sz="2800"/>
              <a:t> associées : augmentation de la circulation</a:t>
            </a:r>
          </a:p>
        </p:txBody>
      </p:sp>
      <p:graphicFrame>
        <p:nvGraphicFramePr>
          <p:cNvPr id="5" name="Diagram 11">
            <a:extLst>
              <a:ext uri="{FF2B5EF4-FFF2-40B4-BE49-F238E27FC236}">
                <a16:creationId xmlns:a16="http://schemas.microsoft.com/office/drawing/2014/main" id="{72ACA2E9-BFF7-AEF6-E60C-4F775553132C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5826294" y="1013211"/>
          <a:ext cx="6805748" cy="509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Image 2" descr="Une image contenant logo&#10;&#10;Description générée automatiquement">
            <a:extLst>
              <a:ext uri="{FF2B5EF4-FFF2-40B4-BE49-F238E27FC236}">
                <a16:creationId xmlns:a16="http://schemas.microsoft.com/office/drawing/2014/main" id="{69AD0835-C211-29A4-52FF-57CCBC02B20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67" y="6163594"/>
            <a:ext cx="2274849" cy="614677"/>
          </a:xfrm>
          <a:prstGeom prst="rect">
            <a:avLst/>
          </a:prstGeom>
        </p:spPr>
      </p:pic>
      <p:pic>
        <p:nvPicPr>
          <p:cNvPr id="6" name="Image 5" descr="Une image contenant logo&#10;&#10;Description générée automatiquement">
            <a:extLst>
              <a:ext uri="{FF2B5EF4-FFF2-40B4-BE49-F238E27FC236}">
                <a16:creationId xmlns:a16="http://schemas.microsoft.com/office/drawing/2014/main" id="{EED5CAFF-E4CF-534B-E77D-C67614705CE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49" b="94332" l="922" r="98683">
                        <a14:foregroundMark x1="17380" y1="32389" x2="16458" y2="64372"/>
                        <a14:foregroundMark x1="2370" y1="24696" x2="2633" y2="82591"/>
                        <a14:foregroundMark x1="4147" y1="51012" x2="15602" y2="48583"/>
                        <a14:foregroundMark x1="16590" y1="9312" x2="16524" y2="84615"/>
                        <a14:foregroundMark x1="1048" y1="74938" x2="987" y2="91093"/>
                        <a14:foregroundMark x1="1317" y1="4049" x2="1298" y2="8953"/>
                        <a14:foregroundMark x1="31797" y1="12955" x2="23371" y2="87449"/>
                        <a14:foregroundMark x1="23371" y1="87449" x2="31402" y2="90688"/>
                        <a14:foregroundMark x1="31929" y1="10526" x2="41080" y2="88259"/>
                        <a14:foregroundMark x1="45030" y1="10526" x2="56099" y2="12147"/>
                        <a14:foregroundMark x1="64304" y1="65816" x2="62541" y2="75304"/>
                        <a14:foregroundMark x1="74128" y1="12955" x2="72849" y2="19834"/>
                        <a14:foregroundMark x1="62541" y1="75304" x2="74589" y2="82996"/>
                        <a14:foregroundMark x1="83608" y1="7287" x2="83213" y2="79757"/>
                        <a14:foregroundMark x1="84003" y1="54656" x2="85319" y2="53036"/>
                        <a14:foregroundMark x1="94009" y1="49393" x2="98749" y2="49393"/>
                        <a14:foregroundMark x1="32126" y1="4858" x2="31666" y2="4858"/>
                        <a14:foregroundMark x1="40158" y1="94332" x2="41343" y2="93117"/>
                        <a14:backgroundMark x1="58855" y1="14980" x2="58525" y2="11741"/>
                        <a14:backgroundMark x1="68664" y1="33198" x2="67676" y2="49393"/>
                        <a14:backgroundMark x1="71165" y1="28745" x2="69190" y2="38057"/>
                        <a14:backgroundMark x1="73601" y1="26721" x2="69519" y2="28745"/>
                        <a14:backgroundMark x1="67149" y1="51417" x2="65701" y2="62348"/>
                        <a14:backgroundMark x1="65372" y1="51822" x2="65306" y2="65992"/>
                        <a14:backgroundMark x1="67281" y1="50607" x2="67610" y2="56275"/>
                        <a14:backgroundMark x1="67676" y1="44939" x2="67610" y2="55061"/>
                        <a14:backgroundMark x1="58394" y1="8097" x2="58262" y2="19028"/>
                        <a14:backgroundMark x1="527" y1="2024" x2="0" y2="2024"/>
                        <a14:backgroundMark x1="66" y1="8907" x2="0" y2="7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88" y="6355949"/>
            <a:ext cx="1358336" cy="220874"/>
          </a:xfrm>
          <a:prstGeom prst="rect">
            <a:avLst/>
          </a:prstGeom>
        </p:spPr>
      </p:pic>
      <p:graphicFrame>
        <p:nvGraphicFramePr>
          <p:cNvPr id="7" name="Tableau 2">
            <a:extLst>
              <a:ext uri="{FF2B5EF4-FFF2-40B4-BE49-F238E27FC236}">
                <a16:creationId xmlns:a16="http://schemas.microsoft.com/office/drawing/2014/main" id="{03627A5B-E4B1-9589-451E-3E1593CC74D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08157" y="1509220"/>
          <a:ext cx="6039153" cy="48162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4301">
                  <a:extLst>
                    <a:ext uri="{9D8B030D-6E8A-4147-A177-3AD203B41FA5}">
                      <a16:colId xmlns:a16="http://schemas.microsoft.com/office/drawing/2014/main" val="2396852565"/>
                    </a:ext>
                  </a:extLst>
                </a:gridCol>
                <a:gridCol w="3224852">
                  <a:extLst>
                    <a:ext uri="{9D8B030D-6E8A-4147-A177-3AD203B41FA5}">
                      <a16:colId xmlns:a16="http://schemas.microsoft.com/office/drawing/2014/main" val="3929554010"/>
                    </a:ext>
                  </a:extLst>
                </a:gridCol>
              </a:tblGrid>
              <a:tr h="387696"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Enjeux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CVE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201676"/>
                  </a:ext>
                </a:extLst>
              </a:tr>
              <a:tr h="452312">
                <a:tc>
                  <a:txBody>
                    <a:bodyPr/>
                    <a:lstStyle/>
                    <a:p>
                      <a:r>
                        <a:rPr lang="fr-CA" sz="1100"/>
                        <a:t>Enjeu #1 – Gestion des résidus de procédés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/>
                        <a:t>Économie circulaire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0244349"/>
                  </a:ext>
                </a:extLst>
              </a:tr>
              <a:tr h="474572">
                <a:tc>
                  <a:txBody>
                    <a:bodyPr/>
                    <a:lstStyle/>
                    <a:p>
                      <a:r>
                        <a:rPr lang="fr-CA" sz="1100"/>
                        <a:t>Enjeu #2 – Augmentation de la circulation routière et ferroviaire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/>
                        <a:t>Environnement sonore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4826064"/>
                  </a:ext>
                </a:extLst>
              </a:tr>
              <a:tr h="284743">
                <a:tc>
                  <a:txBody>
                    <a:bodyPr/>
                    <a:lstStyle/>
                    <a:p>
                      <a:r>
                        <a:rPr lang="fr-CA" sz="1100"/>
                        <a:t>Enjeu #3 – Changement climatique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/>
                        <a:t>Gaz à effet de serre (GES)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9197338"/>
                  </a:ext>
                </a:extLst>
              </a:tr>
              <a:tr h="664401">
                <a:tc>
                  <a:txBody>
                    <a:bodyPr/>
                    <a:lstStyle/>
                    <a:p>
                      <a:r>
                        <a:rPr lang="fr-CA" sz="1100"/>
                        <a:t>Enjeu #4 – Protection des eaux souterraines, des milieux humides et hydriques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/>
                        <a:t>Qualité des sols</a:t>
                      </a:r>
                      <a:br>
                        <a:rPr lang="fr-CA" sz="1100"/>
                      </a:br>
                      <a:r>
                        <a:rPr lang="fr-CA" sz="1100"/>
                        <a:t>Qualité des eaux de surface et souterraines</a:t>
                      </a:r>
                      <a:br>
                        <a:rPr lang="fr-CA" sz="1100"/>
                      </a:br>
                      <a:r>
                        <a:rPr lang="fr-CA" sz="1100"/>
                        <a:t>Milieux humides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3896866"/>
                  </a:ext>
                </a:extLst>
              </a:tr>
              <a:tr h="1044058">
                <a:tc>
                  <a:txBody>
                    <a:bodyPr/>
                    <a:lstStyle/>
                    <a:p>
                      <a:r>
                        <a:rPr lang="fr-CA" sz="1100"/>
                        <a:t>Enjeu #5 – Qualité de vie des résidents de la zone d’étude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/>
                        <a:t>Qualité de l’air</a:t>
                      </a:r>
                      <a:br>
                        <a:rPr lang="fr-CA" sz="1100"/>
                      </a:br>
                      <a:r>
                        <a:rPr lang="fr-CA" sz="1100"/>
                        <a:t>Qualité de vie et santé publique allochtone</a:t>
                      </a:r>
                      <a:br>
                        <a:rPr lang="fr-CA" sz="1100"/>
                      </a:br>
                      <a:r>
                        <a:rPr lang="fr-CA" sz="1100"/>
                        <a:t>Qualité de vie et santé publique autochtone</a:t>
                      </a:r>
                      <a:br>
                        <a:rPr lang="fr-CA" sz="1100"/>
                      </a:br>
                      <a:r>
                        <a:rPr lang="fr-CA" sz="1100"/>
                        <a:t>Utilisation du territoire</a:t>
                      </a:r>
                      <a:br>
                        <a:rPr lang="fr-CA" sz="1100"/>
                      </a:br>
                      <a:r>
                        <a:rPr lang="fr-CA" sz="1100"/>
                        <a:t>Paysage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950336"/>
                  </a:ext>
                </a:extLst>
              </a:tr>
              <a:tr h="284743">
                <a:tc>
                  <a:txBody>
                    <a:bodyPr/>
                    <a:lstStyle/>
                    <a:p>
                      <a:r>
                        <a:rPr lang="fr-CA" sz="1100"/>
                        <a:t>Enjeu #6 – Sécurité publique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/>
                        <a:t>Santé et sécurité des travailleurs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7764870"/>
                  </a:ext>
                </a:extLst>
              </a:tr>
              <a:tr h="474572">
                <a:tc>
                  <a:txBody>
                    <a:bodyPr/>
                    <a:lstStyle/>
                    <a:p>
                      <a:r>
                        <a:rPr lang="fr-CA" sz="1100"/>
                        <a:t>Enjeu #7 – Attentes socio-économiques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/>
                        <a:t>Économie régionale</a:t>
                      </a:r>
                      <a:br>
                        <a:rPr lang="fr-CA" sz="1100"/>
                      </a:br>
                      <a:r>
                        <a:rPr lang="fr-CA" sz="1100"/>
                        <a:t>Niveau de vie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0144698"/>
                  </a:ext>
                </a:extLst>
              </a:tr>
              <a:tr h="474572">
                <a:tc>
                  <a:txBody>
                    <a:bodyPr/>
                    <a:lstStyle/>
                    <a:p>
                      <a:r>
                        <a:rPr lang="fr-CA" sz="1100"/>
                        <a:t>Enjeu #8 – Droit de la Nation W8banaki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/>
                        <a:t>Espèces fauniques et floristiques d’importance culturelle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7992752"/>
                  </a:ext>
                </a:extLst>
              </a:tr>
              <a:tr h="274618">
                <a:tc>
                  <a:txBody>
                    <a:bodyPr/>
                    <a:lstStyle/>
                    <a:p>
                      <a:r>
                        <a:rPr lang="fr-CA" sz="1100"/>
                        <a:t>Enjeu #9 – Biodiversité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100"/>
                        <a:t>Faune terrestre et aquatique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7349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811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9882BB4-82B4-6BF0-5E1C-8EB11191228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325" y="517202"/>
            <a:ext cx="11039475" cy="496009"/>
          </a:xfrm>
        </p:spPr>
        <p:txBody>
          <a:bodyPr vert="horz" lIns="0" tIns="0" rIns="0" bIns="0" anchor="t"/>
          <a:lstStyle/>
          <a:p>
            <a:r>
              <a:rPr lang="fr-FR" sz="2500"/>
              <a:t>Les facteurs de succès de la démarche de participation publique </a:t>
            </a:r>
          </a:p>
        </p:txBody>
      </p:sp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EABA7817-8EB0-D0BF-8DD0-33826FE4F82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66787" y="1263665"/>
            <a:ext cx="5248275" cy="36920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AU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fr-FR"/>
              <a:t>Avoir offert diverses occasions de contribuer à l’ÉES, à des publics variés, à différentes étapes de l’avancement du projet.</a:t>
            </a:r>
          </a:p>
          <a:p>
            <a:pPr marL="342900" indent="-342900"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fr-FR"/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fr-FR"/>
              <a:t>Avoir laissé les attentes et les besoins des publics teinter le processus de consultation et d’élaboration de l’ÉES.</a:t>
            </a:r>
          </a:p>
          <a:p>
            <a:pPr marL="342900" indent="-342900"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fr-FR"/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fr-FR"/>
              <a:t>Avoir favorisé la collaboration au sein de l’équipe de projet du promoteur et de ses consultants.</a:t>
            </a:r>
          </a:p>
          <a:p>
            <a:pPr>
              <a:spcAft>
                <a:spcPts val="1500"/>
              </a:spcAft>
              <a:buClr>
                <a:schemeClr val="accent1"/>
              </a:buClr>
            </a:pPr>
            <a:endParaRPr lang="fr-FR"/>
          </a:p>
          <a:p>
            <a:pPr marL="342900" indent="-342900">
              <a:spcAft>
                <a:spcPts val="1500"/>
              </a:spcAft>
              <a:buClr>
                <a:schemeClr val="accent1"/>
              </a:buClr>
              <a:buFont typeface="+mj-lt"/>
              <a:buAutoNum type="arabicPeriod"/>
            </a:pPr>
            <a:endParaRPr lang="fr-FR"/>
          </a:p>
          <a:p>
            <a:pPr marL="285750" indent="-285750"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/>
          </a:p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A816D3-B296-D168-0434-EDB6976F82B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150332" y="1572914"/>
            <a:ext cx="4584468" cy="307355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4B7DD30-C487-6710-5C37-1060B92F8F1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089877" y="5705929"/>
            <a:ext cx="383180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consultationsnemaskalithium.com</a:t>
            </a:r>
            <a:endParaRPr lang="fr-FR" sz="1400" b="1">
              <a:solidFill>
                <a:schemeClr val="accent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1197FFB-EAAA-3BA6-DCE5-86077A8967D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3" t="13696" r="18600"/>
          <a:stretch/>
        </p:blipFill>
        <p:spPr>
          <a:xfrm>
            <a:off x="6915178" y="1649498"/>
            <a:ext cx="4819622" cy="36355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275A72-F623-363E-B48D-6D59CF6B4C1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56" r="10357" b="-2"/>
          <a:stretch/>
        </p:blipFill>
        <p:spPr>
          <a:xfrm>
            <a:off x="8459423" y="3627345"/>
            <a:ext cx="2083047" cy="2038255"/>
          </a:xfrm>
          <a:prstGeom prst="rect">
            <a:avLst/>
          </a:prstGeom>
          <a:noFill/>
        </p:spPr>
      </p:pic>
      <p:pic>
        <p:nvPicPr>
          <p:cNvPr id="10" name="Image 9" descr="Une image contenant texte, personne, intérieur, plafond&#10;&#10;Description générée automatiquement">
            <a:extLst>
              <a:ext uri="{FF2B5EF4-FFF2-40B4-BE49-F238E27FC236}">
                <a16:creationId xmlns:a16="http://schemas.microsoft.com/office/drawing/2014/main" id="{2FAF3051-E069-DF3C-5E97-0E556A4E5E8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 b="12891"/>
          <a:stretch/>
        </p:blipFill>
        <p:spPr>
          <a:xfrm>
            <a:off x="7535427" y="1089795"/>
            <a:ext cx="3931040" cy="2332216"/>
          </a:xfrm>
          <a:prstGeom prst="rect">
            <a:avLst/>
          </a:prstGeom>
        </p:spPr>
      </p:pic>
      <p:pic>
        <p:nvPicPr>
          <p:cNvPr id="13" name="Image 12" descr="Une image contenant logo&#10;&#10;Description générée automatiquement">
            <a:extLst>
              <a:ext uri="{FF2B5EF4-FFF2-40B4-BE49-F238E27FC236}">
                <a16:creationId xmlns:a16="http://schemas.microsoft.com/office/drawing/2014/main" id="{9590895E-F9CA-59E6-2AD8-E34F8C7F6AE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67" y="6163594"/>
            <a:ext cx="2274849" cy="614677"/>
          </a:xfrm>
          <a:prstGeom prst="rect">
            <a:avLst/>
          </a:prstGeom>
        </p:spPr>
      </p:pic>
      <p:pic>
        <p:nvPicPr>
          <p:cNvPr id="14" name="Image 13" descr="Une image contenant logo&#10;&#10;Description générée automatiquement">
            <a:extLst>
              <a:ext uri="{FF2B5EF4-FFF2-40B4-BE49-F238E27FC236}">
                <a16:creationId xmlns:a16="http://schemas.microsoft.com/office/drawing/2014/main" id="{E7330630-8CE5-AC03-7E68-5531F46CFB2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049" b="94332" l="922" r="98683">
                        <a14:foregroundMark x1="17380" y1="32389" x2="16458" y2="64372"/>
                        <a14:foregroundMark x1="2370" y1="24696" x2="2633" y2="82591"/>
                        <a14:foregroundMark x1="4147" y1="51012" x2="15602" y2="48583"/>
                        <a14:foregroundMark x1="16590" y1="9312" x2="16524" y2="84615"/>
                        <a14:foregroundMark x1="1048" y1="74938" x2="987" y2="91093"/>
                        <a14:foregroundMark x1="1317" y1="4049" x2="1298" y2="8953"/>
                        <a14:foregroundMark x1="31797" y1="12955" x2="23371" y2="87449"/>
                        <a14:foregroundMark x1="23371" y1="87449" x2="31402" y2="90688"/>
                        <a14:foregroundMark x1="31929" y1="10526" x2="41080" y2="88259"/>
                        <a14:foregroundMark x1="45030" y1="10526" x2="56099" y2="12147"/>
                        <a14:foregroundMark x1="64304" y1="65816" x2="62541" y2="75304"/>
                        <a14:foregroundMark x1="74128" y1="12955" x2="72849" y2="19834"/>
                        <a14:foregroundMark x1="62541" y1="75304" x2="74589" y2="82996"/>
                        <a14:foregroundMark x1="83608" y1="7287" x2="83213" y2="79757"/>
                        <a14:foregroundMark x1="84003" y1="54656" x2="85319" y2="53036"/>
                        <a14:foregroundMark x1="94009" y1="49393" x2="98749" y2="49393"/>
                        <a14:foregroundMark x1="32126" y1="4858" x2="31666" y2="4858"/>
                        <a14:foregroundMark x1="40158" y1="94332" x2="41343" y2="93117"/>
                        <a14:backgroundMark x1="58855" y1="14980" x2="58525" y2="11741"/>
                        <a14:backgroundMark x1="68664" y1="33198" x2="67676" y2="49393"/>
                        <a14:backgroundMark x1="71165" y1="28745" x2="69190" y2="38057"/>
                        <a14:backgroundMark x1="73601" y1="26721" x2="69519" y2="28745"/>
                        <a14:backgroundMark x1="67149" y1="51417" x2="65701" y2="62348"/>
                        <a14:backgroundMark x1="65372" y1="51822" x2="65306" y2="65992"/>
                        <a14:backgroundMark x1="67281" y1="50607" x2="67610" y2="56275"/>
                        <a14:backgroundMark x1="67676" y1="44939" x2="67610" y2="55061"/>
                        <a14:backgroundMark x1="58394" y1="8097" x2="58262" y2="19028"/>
                        <a14:backgroundMark x1="527" y1="2024" x2="0" y2="2024"/>
                        <a14:backgroundMark x1="66" y1="8907" x2="0" y2="74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88" y="6355949"/>
            <a:ext cx="1358336" cy="22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9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H_FLYSHEET_STYLE" val="1"/>
  <p:tag name="THINKCELLPRESENTATIONDONOTDELETE" val="&lt;?xml version=&quot;1.0&quot; encoding=&quot;UTF-16&quot; standalone=&quot;yes&quot;?&gt;&lt;root reqver=&quot;27037&quot;&gt;&lt;version val=&quot;32962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Y-%m-%d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NELI_Title slides">
  <a:themeElements>
    <a:clrScheme name="NEMASKA LITHIUM">
      <a:dk1>
        <a:srgbClr val="000000"/>
      </a:dk1>
      <a:lt1>
        <a:srgbClr val="FFFFFF"/>
      </a:lt1>
      <a:dk2>
        <a:srgbClr val="000A47"/>
      </a:dk2>
      <a:lt2>
        <a:srgbClr val="D9DEE8"/>
      </a:lt2>
      <a:accent1>
        <a:srgbClr val="2436B5"/>
      </a:accent1>
      <a:accent2>
        <a:srgbClr val="8398A9"/>
      </a:accent2>
      <a:accent3>
        <a:srgbClr val="57E3E8"/>
      </a:accent3>
      <a:accent4>
        <a:srgbClr val="B257BD"/>
      </a:accent4>
      <a:accent5>
        <a:srgbClr val="83C578"/>
      </a:accent5>
      <a:accent6>
        <a:srgbClr val="FFD14A"/>
      </a:accent6>
      <a:hlink>
        <a:srgbClr val="2436B5"/>
      </a:hlink>
      <a:folHlink>
        <a:srgbClr val="000A4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accent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  <a:effectLst/>
      </a:spPr>
      <a:bodyPr/>
      <a:lstStyle/>
      <a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LG" id="{670CCCF7-5487-4CFE-BFA5-ED81C7B2D445}" vid="{BC42EBEC-FFAA-42E6-9CE5-4792243F559D}"/>
    </a:ext>
  </a:extLst>
</a:theme>
</file>

<file path=ppt/theme/theme2.xml><?xml version="1.0" encoding="utf-8"?>
<a:theme xmlns:a="http://schemas.openxmlformats.org/drawingml/2006/main" name="NELI_Section slides">
  <a:themeElements>
    <a:clrScheme name="NEMASKA LITHIUM">
      <a:dk1>
        <a:srgbClr val="000000"/>
      </a:dk1>
      <a:lt1>
        <a:srgbClr val="FFFFFF"/>
      </a:lt1>
      <a:dk2>
        <a:srgbClr val="000A47"/>
      </a:dk2>
      <a:lt2>
        <a:srgbClr val="D9DEE8"/>
      </a:lt2>
      <a:accent1>
        <a:srgbClr val="2436B5"/>
      </a:accent1>
      <a:accent2>
        <a:srgbClr val="8398A9"/>
      </a:accent2>
      <a:accent3>
        <a:srgbClr val="57E3E8"/>
      </a:accent3>
      <a:accent4>
        <a:srgbClr val="B257BD"/>
      </a:accent4>
      <a:accent5>
        <a:srgbClr val="83C578"/>
      </a:accent5>
      <a:accent6>
        <a:srgbClr val="FFD14A"/>
      </a:accent6>
      <a:hlink>
        <a:srgbClr val="2436B5"/>
      </a:hlink>
      <a:folHlink>
        <a:srgbClr val="000A4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accent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  <a:effectLst/>
      </a:spPr>
      <a:bodyPr/>
      <a:lstStyle/>
      <a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LG" id="{670CCCF7-5487-4CFE-BFA5-ED81C7B2D445}" vid="{BC42EBEC-FFAA-42E6-9CE5-4792243F559D}"/>
    </a:ext>
  </a:extLst>
</a:theme>
</file>

<file path=ppt/theme/theme3.xml><?xml version="1.0" encoding="utf-8"?>
<a:theme xmlns:a="http://schemas.openxmlformats.org/drawingml/2006/main" name="NELI_Light slides">
  <a:themeElements>
    <a:clrScheme name="NEMASKA LITHIUM">
      <a:dk1>
        <a:srgbClr val="000000"/>
      </a:dk1>
      <a:lt1>
        <a:srgbClr val="FFFFFF"/>
      </a:lt1>
      <a:dk2>
        <a:srgbClr val="000A47"/>
      </a:dk2>
      <a:lt2>
        <a:srgbClr val="D9DEE8"/>
      </a:lt2>
      <a:accent1>
        <a:srgbClr val="2436B5"/>
      </a:accent1>
      <a:accent2>
        <a:srgbClr val="8398A9"/>
      </a:accent2>
      <a:accent3>
        <a:srgbClr val="57E3E8"/>
      </a:accent3>
      <a:accent4>
        <a:srgbClr val="B257BD"/>
      </a:accent4>
      <a:accent5>
        <a:srgbClr val="83C578"/>
      </a:accent5>
      <a:accent6>
        <a:srgbClr val="FFD14A"/>
      </a:accent6>
      <a:hlink>
        <a:srgbClr val="2436B5"/>
      </a:hlink>
      <a:folHlink>
        <a:srgbClr val="000A4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accent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  <a:effectLst/>
      </a:spPr>
      <a:bodyPr/>
      <a:lstStyle/>
      <a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LG" id="{670CCCF7-5487-4CFE-BFA5-ED81C7B2D445}" vid="{BC42EBEC-FFAA-42E6-9CE5-4792243F559D}"/>
    </a:ext>
  </a:extLst>
</a:theme>
</file>

<file path=ppt/theme/theme4.xml><?xml version="1.0" encoding="utf-8"?>
<a:theme xmlns:a="http://schemas.openxmlformats.org/drawingml/2006/main" name="NELI_Dark slides">
  <a:themeElements>
    <a:clrScheme name="NEMASKA LITHIUM">
      <a:dk1>
        <a:srgbClr val="000000"/>
      </a:dk1>
      <a:lt1>
        <a:srgbClr val="FFFFFF"/>
      </a:lt1>
      <a:dk2>
        <a:srgbClr val="000A47"/>
      </a:dk2>
      <a:lt2>
        <a:srgbClr val="D9DEE8"/>
      </a:lt2>
      <a:accent1>
        <a:srgbClr val="2436B5"/>
      </a:accent1>
      <a:accent2>
        <a:srgbClr val="8398A9"/>
      </a:accent2>
      <a:accent3>
        <a:srgbClr val="57E3E8"/>
      </a:accent3>
      <a:accent4>
        <a:srgbClr val="B257BD"/>
      </a:accent4>
      <a:accent5>
        <a:srgbClr val="83C578"/>
      </a:accent5>
      <a:accent6>
        <a:srgbClr val="FFD14A"/>
      </a:accent6>
      <a:hlink>
        <a:srgbClr val="2436B5"/>
      </a:hlink>
      <a:folHlink>
        <a:srgbClr val="000A4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accent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  <a:effectLst/>
      </a:spPr>
      <a:bodyPr/>
      <a:lstStyle/>
      <a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LG" id="{670CCCF7-5487-4CFE-BFA5-ED81C7B2D445}" vid="{BC42EBEC-FFAA-42E6-9CE5-4792243F559D}"/>
    </a:ext>
  </a:extLst>
</a:theme>
</file>

<file path=ppt/theme/theme5.xml><?xml version="1.0" encoding="utf-8"?>
<a:theme xmlns:a="http://schemas.openxmlformats.org/drawingml/2006/main" name="1_NELI_Light slides">
  <a:themeElements>
    <a:clrScheme name="NEMASKA LITHIUM">
      <a:dk1>
        <a:srgbClr val="000000"/>
      </a:dk1>
      <a:lt1>
        <a:srgbClr val="FFFFFF"/>
      </a:lt1>
      <a:dk2>
        <a:srgbClr val="000A47"/>
      </a:dk2>
      <a:lt2>
        <a:srgbClr val="D9DEE8"/>
      </a:lt2>
      <a:accent1>
        <a:srgbClr val="2436B5"/>
      </a:accent1>
      <a:accent2>
        <a:srgbClr val="8398A9"/>
      </a:accent2>
      <a:accent3>
        <a:srgbClr val="57E3E8"/>
      </a:accent3>
      <a:accent4>
        <a:srgbClr val="B257BD"/>
      </a:accent4>
      <a:accent5>
        <a:srgbClr val="83C578"/>
      </a:accent5>
      <a:accent6>
        <a:srgbClr val="FFD14A"/>
      </a:accent6>
      <a:hlink>
        <a:srgbClr val="2436B5"/>
      </a:hlink>
      <a:folHlink>
        <a:srgbClr val="000A4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accent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  <a:effectLst/>
      </a:spPr>
      <a:bodyPr/>
      <a:lstStyle/>
      <a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LG" id="{670CCCF7-5487-4CFE-BFA5-ED81C7B2D445}" vid="{BC42EBEC-FFAA-42E6-9CE5-4792243F559D}"/>
    </a:ext>
  </a:extLst>
</a:theme>
</file>

<file path=ppt/theme/theme6.xml><?xml version="1.0" encoding="utf-8"?>
<a:theme xmlns:a="http://schemas.openxmlformats.org/drawingml/2006/main" name="2_NELI_Light slides">
  <a:themeElements>
    <a:clrScheme name="NEMASKA LITHIUM">
      <a:dk1>
        <a:srgbClr val="000000"/>
      </a:dk1>
      <a:lt1>
        <a:srgbClr val="FFFFFF"/>
      </a:lt1>
      <a:dk2>
        <a:srgbClr val="000A47"/>
      </a:dk2>
      <a:lt2>
        <a:srgbClr val="D9DEE8"/>
      </a:lt2>
      <a:accent1>
        <a:srgbClr val="2436B5"/>
      </a:accent1>
      <a:accent2>
        <a:srgbClr val="8398A9"/>
      </a:accent2>
      <a:accent3>
        <a:srgbClr val="57E3E8"/>
      </a:accent3>
      <a:accent4>
        <a:srgbClr val="B257BD"/>
      </a:accent4>
      <a:accent5>
        <a:srgbClr val="83C578"/>
      </a:accent5>
      <a:accent6>
        <a:srgbClr val="FFD14A"/>
      </a:accent6>
      <a:hlink>
        <a:srgbClr val="2436B5"/>
      </a:hlink>
      <a:folHlink>
        <a:srgbClr val="000A4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accent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  <a:effectLst/>
      </a:spPr>
      <a:bodyPr/>
      <a:lstStyle/>
      <a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LG" id="{670CCCF7-5487-4CFE-BFA5-ED81C7B2D445}" vid="{BC42EBEC-FFAA-42E6-9CE5-4792243F559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EMASKA LITHIUM">
    <a:dk1>
      <a:srgbClr val="000000"/>
    </a:dk1>
    <a:lt1>
      <a:srgbClr val="FFFFFF"/>
    </a:lt1>
    <a:dk2>
      <a:srgbClr val="000A47"/>
    </a:dk2>
    <a:lt2>
      <a:srgbClr val="D9DEE8"/>
    </a:lt2>
    <a:accent1>
      <a:srgbClr val="2436B5"/>
    </a:accent1>
    <a:accent2>
      <a:srgbClr val="8398A9"/>
    </a:accent2>
    <a:accent3>
      <a:srgbClr val="57E3E8"/>
    </a:accent3>
    <a:accent4>
      <a:srgbClr val="B257BD"/>
    </a:accent4>
    <a:accent5>
      <a:srgbClr val="83C578"/>
    </a:accent5>
    <a:accent6>
      <a:srgbClr val="FFD14A"/>
    </a:accent6>
    <a:hlink>
      <a:srgbClr val="2436B5"/>
    </a:hlink>
    <a:folHlink>
      <a:srgbClr val="000A47"/>
    </a:folHlink>
  </a:clrScheme>
</a:themeOverride>
</file>

<file path=ppt/theme/themeOverride2.xml><?xml version="1.0" encoding="utf-8"?>
<a:themeOverride xmlns:a="http://schemas.openxmlformats.org/drawingml/2006/main">
  <a:clrScheme name="NEMASKA LITHIUM">
    <a:dk1>
      <a:srgbClr val="000000"/>
    </a:dk1>
    <a:lt1>
      <a:srgbClr val="FFFFFF"/>
    </a:lt1>
    <a:dk2>
      <a:srgbClr val="000A47"/>
    </a:dk2>
    <a:lt2>
      <a:srgbClr val="D9DEE8"/>
    </a:lt2>
    <a:accent1>
      <a:srgbClr val="2436B5"/>
    </a:accent1>
    <a:accent2>
      <a:srgbClr val="8398A9"/>
    </a:accent2>
    <a:accent3>
      <a:srgbClr val="57E3E8"/>
    </a:accent3>
    <a:accent4>
      <a:srgbClr val="B257BD"/>
    </a:accent4>
    <a:accent5>
      <a:srgbClr val="83C578"/>
    </a:accent5>
    <a:accent6>
      <a:srgbClr val="FFD14A"/>
    </a:accent6>
    <a:hlink>
      <a:srgbClr val="2436B5"/>
    </a:hlink>
    <a:folHlink>
      <a:srgbClr val="000A47"/>
    </a:folHlink>
  </a:clrScheme>
</a:themeOverride>
</file>

<file path=ppt/theme/themeOverride3.xml><?xml version="1.0" encoding="utf-8"?>
<a:themeOverride xmlns:a="http://schemas.openxmlformats.org/drawingml/2006/main">
  <a:clrScheme name="NEMASKA LITHIUM">
    <a:dk1>
      <a:srgbClr val="000000"/>
    </a:dk1>
    <a:lt1>
      <a:srgbClr val="FFFFFF"/>
    </a:lt1>
    <a:dk2>
      <a:srgbClr val="000A47"/>
    </a:dk2>
    <a:lt2>
      <a:srgbClr val="D9DEE8"/>
    </a:lt2>
    <a:accent1>
      <a:srgbClr val="2436B5"/>
    </a:accent1>
    <a:accent2>
      <a:srgbClr val="8398A9"/>
    </a:accent2>
    <a:accent3>
      <a:srgbClr val="57E3E8"/>
    </a:accent3>
    <a:accent4>
      <a:srgbClr val="B257BD"/>
    </a:accent4>
    <a:accent5>
      <a:srgbClr val="83C578"/>
    </a:accent5>
    <a:accent6>
      <a:srgbClr val="FFD14A"/>
    </a:accent6>
    <a:hlink>
      <a:srgbClr val="2436B5"/>
    </a:hlink>
    <a:folHlink>
      <a:srgbClr val="000A47"/>
    </a:folHlink>
  </a:clrScheme>
</a:themeOverride>
</file>

<file path=ppt/theme/themeOverride4.xml><?xml version="1.0" encoding="utf-8"?>
<a:themeOverride xmlns:a="http://schemas.openxmlformats.org/drawingml/2006/main">
  <a:clrScheme name="NEMASKA LITHIUM">
    <a:dk1>
      <a:srgbClr val="000000"/>
    </a:dk1>
    <a:lt1>
      <a:srgbClr val="FFFFFF"/>
    </a:lt1>
    <a:dk2>
      <a:srgbClr val="000A47"/>
    </a:dk2>
    <a:lt2>
      <a:srgbClr val="D9DEE8"/>
    </a:lt2>
    <a:accent1>
      <a:srgbClr val="2436B5"/>
    </a:accent1>
    <a:accent2>
      <a:srgbClr val="8398A9"/>
    </a:accent2>
    <a:accent3>
      <a:srgbClr val="57E3E8"/>
    </a:accent3>
    <a:accent4>
      <a:srgbClr val="B257BD"/>
    </a:accent4>
    <a:accent5>
      <a:srgbClr val="83C578"/>
    </a:accent5>
    <a:accent6>
      <a:srgbClr val="FFD14A"/>
    </a:accent6>
    <a:hlink>
      <a:srgbClr val="2436B5"/>
    </a:hlink>
    <a:folHlink>
      <a:srgbClr val="000A4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1F2B53F8D2C840BA99C03A614DDFB8" ma:contentTypeVersion="13" ma:contentTypeDescription="Crée un document." ma:contentTypeScope="" ma:versionID="a48502b66e43abfb4820c69dbcd5418b">
  <xsd:schema xmlns:xsd="http://www.w3.org/2001/XMLSchema" xmlns:xs="http://www.w3.org/2001/XMLSchema" xmlns:p="http://schemas.microsoft.com/office/2006/metadata/properties" xmlns:ns2="aeba2b23-7c2d-4ab3-a43f-eb8321a3c470" xmlns:ns3="590a161d-3eb9-42a7-82dd-c5408ef0f820" targetNamespace="http://schemas.microsoft.com/office/2006/metadata/properties" ma:root="true" ma:fieldsID="fb4d5106219e8b3e5a4f96ad7f7e8279" ns2:_="" ns3:_="">
    <xsd:import namespace="aeba2b23-7c2d-4ab3-a43f-eb8321a3c470"/>
    <xsd:import namespace="590a161d-3eb9-42a7-82dd-c5408ef0f8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ba2b23-7c2d-4ab3-a43f-eb8321a3c4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14b1f2f6-9f48-4433-9b13-82e2cb12a0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a161d-3eb9-42a7-82dd-c5408ef0f82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ce32bb5-11c2-4117-8856-b8f086ac350b}" ma:internalName="TaxCatchAll" ma:showField="CatchAllData" ma:web="590a161d-3eb9-42a7-82dd-c5408ef0f8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ba2b23-7c2d-4ab3-a43f-eb8321a3c470">
      <Terms xmlns="http://schemas.microsoft.com/office/infopath/2007/PartnerControls"/>
    </lcf76f155ced4ddcb4097134ff3c332f>
    <TaxCatchAll xmlns="590a161d-3eb9-42a7-82dd-c5408ef0f820" xsi:nil="true"/>
  </documentManagement>
</p:properties>
</file>

<file path=customXml/itemProps1.xml><?xml version="1.0" encoding="utf-8"?>
<ds:datastoreItem xmlns:ds="http://schemas.openxmlformats.org/officeDocument/2006/customXml" ds:itemID="{A139C5DD-6EBB-4237-804D-20B29B62103A}"/>
</file>

<file path=customXml/itemProps2.xml><?xml version="1.0" encoding="utf-8"?>
<ds:datastoreItem xmlns:ds="http://schemas.openxmlformats.org/officeDocument/2006/customXml" ds:itemID="{93AD6EFE-D529-4224-8502-886AAC715D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A63AEA-B291-4770-B565-C4AFD1390D5C}">
  <ds:schemaRefs>
    <ds:schemaRef ds:uri="044eda4c-49c5-44e4-a4f4-d7d88c2cb915"/>
    <ds:schemaRef ds:uri="127684f5-8c5b-4e27-aa69-8569553ac68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1312</Words>
  <Application>Microsoft Macintosh PowerPoint</Application>
  <PresentationFormat>Grand écran</PresentationFormat>
  <Paragraphs>203</Paragraphs>
  <Slides>12</Slides>
  <Notes>11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6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4" baseType="lpstr">
      <vt:lpstr>Arial</vt:lpstr>
      <vt:lpstr>Arial Rounded MT Bold</vt:lpstr>
      <vt:lpstr>Calibri</vt:lpstr>
      <vt:lpstr>Wingdings</vt:lpstr>
      <vt:lpstr>Work Sans</vt:lpstr>
      <vt:lpstr>NELI_Title slides</vt:lpstr>
      <vt:lpstr>NELI_Section slides</vt:lpstr>
      <vt:lpstr>NELI_Light slides</vt:lpstr>
      <vt:lpstr>NELI_Dark slides</vt:lpstr>
      <vt:lpstr>1_NELI_Light slides</vt:lpstr>
      <vt:lpstr>2_NELI_Light slides</vt:lpstr>
      <vt:lpstr>think-cell Slide</vt:lpstr>
      <vt:lpstr>Présentation PowerPoint</vt:lpstr>
      <vt:lpstr>La demande pour les véhicules électriques en constante augmentation</vt:lpstr>
      <vt:lpstr>Un projet intégré de production de lithium au Québec</vt:lpstr>
      <vt:lpstr>Évaluation environnementale et sociale Pourquoi choisir l’approche par enjeux?</vt:lpstr>
      <vt:lpstr>L’approche par enjeu pour alléger le processus d’étude d’impact</vt:lpstr>
      <vt:lpstr>L’ÉIE classique et l’approche par enjeu : similitudes et différences</vt:lpstr>
      <vt:lpstr>Exemple d’enjeu et des CVEs associées : qualité de vie des résidents</vt:lpstr>
      <vt:lpstr>Exemple d’enjeu et des CVEs associées : augmentation de la circulation</vt:lpstr>
      <vt:lpstr>Les facteurs de succès de la démarche de participation publique </vt:lpstr>
      <vt:lpstr>Contributions au projet d’usine provenant de la participation publique</vt:lpstr>
      <vt:lpstr>Leçons apprises de la démarche volontaire par enjeux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Guillaume Boivin</dc:creator>
  <cp:lastModifiedBy>Luc Valiquette</cp:lastModifiedBy>
  <cp:revision>2</cp:revision>
  <cp:lastPrinted>2022-11-15T20:50:13Z</cp:lastPrinted>
  <dcterms:created xsi:type="dcterms:W3CDTF">2022-09-14T19:30:55Z</dcterms:created>
  <dcterms:modified xsi:type="dcterms:W3CDTF">2023-03-26T14:14:30Z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0x010100691F2B53F8D2C840BA99C03A614DDFB8</vt:lpwstr>
  </property>
  <property fmtid="{D5CDD505-2E9C-101B-9397-08002B2CF9AE}" pid="3" name="MediaServiceImageTags">
    <vt:lpwstr/>
  </property>
  <property fmtid="{D5CDD505-2E9C-101B-9397-08002B2CF9AE}" pid="4" name="TaxKeyword">
    <vt:lpwstr/>
  </property>
</Properties>
</file>