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0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5"/>
  </p:sldMasterIdLst>
  <p:notesMasterIdLst>
    <p:notesMasterId r:id="rId35"/>
  </p:notesMasterIdLst>
  <p:sldIdLst>
    <p:sldId id="669" r:id="rId6"/>
    <p:sldId id="685" r:id="rId7"/>
    <p:sldId id="299" r:id="rId8"/>
    <p:sldId id="688" r:id="rId9"/>
    <p:sldId id="720" r:id="rId10"/>
    <p:sldId id="690" r:id="rId11"/>
    <p:sldId id="692" r:id="rId12"/>
    <p:sldId id="691" r:id="rId13"/>
    <p:sldId id="693" r:id="rId14"/>
    <p:sldId id="695" r:id="rId15"/>
    <p:sldId id="715" r:id="rId16"/>
    <p:sldId id="697" r:id="rId17"/>
    <p:sldId id="721" r:id="rId18"/>
    <p:sldId id="700" r:id="rId19"/>
    <p:sldId id="703" r:id="rId20"/>
    <p:sldId id="708" r:id="rId21"/>
    <p:sldId id="724" r:id="rId22"/>
    <p:sldId id="725" r:id="rId23"/>
    <p:sldId id="706" r:id="rId24"/>
    <p:sldId id="666" r:id="rId25"/>
    <p:sldId id="726" r:id="rId26"/>
    <p:sldId id="707" r:id="rId27"/>
    <p:sldId id="727" r:id="rId28"/>
    <p:sldId id="710" r:id="rId29"/>
    <p:sldId id="709" r:id="rId30"/>
    <p:sldId id="711" r:id="rId31"/>
    <p:sldId id="729" r:id="rId32"/>
    <p:sldId id="728" r:id="rId33"/>
    <p:sldId id="637" r:id="rId3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E5DAC3-2177-7AC2-4C54-098CCE2D2535}" name="Sylvain Castonguay" initials="SC" userId="S::scastonguay@pescaenv.com::2061be4a-0985-4758-b0c3-a06c2353de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B"/>
    <a:srgbClr val="00DE64"/>
    <a:srgbClr val="BDD7EE"/>
    <a:srgbClr val="0C284B"/>
    <a:srgbClr val="DEEBF7"/>
    <a:srgbClr val="118751"/>
    <a:srgbClr val="06284B"/>
    <a:srgbClr val="9DA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1C846-817D-4AC4-BD01-136140F6DE8B}" v="46" dt="2023-03-25T19:57:28.805"/>
    <p1510:client id="{EA4F95EA-C238-47E7-8207-E2C9F0701284}" v="1157" dt="2023-03-26T18:17:19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16.svg"/><Relationship Id="rId4" Type="http://schemas.openxmlformats.org/officeDocument/2006/relationships/image" Target="../media/image29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16.svg"/><Relationship Id="rId4" Type="http://schemas.openxmlformats.org/officeDocument/2006/relationships/image" Target="../media/image29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6C9A9-0F9B-40CD-B2E6-AD1EE673F7DA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3F9064-B0A7-4676-BCF6-94E432AE11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dirty="0"/>
            <a:t>Plusieurs municipalités et MRC</a:t>
          </a:r>
          <a:endParaRPr lang="en-US" sz="1800" dirty="0"/>
        </a:p>
      </dgm:t>
    </dgm:pt>
    <dgm:pt modelId="{2B5BBD60-1FF0-41C8-807C-92D1CCAD146D}" type="parTrans" cxnId="{ECCC0855-45AD-4A2A-9A96-5D9BA2A3B533}">
      <dgm:prSet/>
      <dgm:spPr/>
      <dgm:t>
        <a:bodyPr/>
        <a:lstStyle/>
        <a:p>
          <a:endParaRPr lang="en-US"/>
        </a:p>
      </dgm:t>
    </dgm:pt>
    <dgm:pt modelId="{677CF513-C9C1-4C9C-A7AE-4E0DEE382F9F}" type="sibTrans" cxnId="{ECCC0855-45AD-4A2A-9A96-5D9BA2A3B533}">
      <dgm:prSet/>
      <dgm:spPr/>
      <dgm:t>
        <a:bodyPr/>
        <a:lstStyle/>
        <a:p>
          <a:endParaRPr lang="en-US"/>
        </a:p>
      </dgm:t>
    </dgm:pt>
    <dgm:pt modelId="{1883C34D-C472-484C-89BF-17ADB48F94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dirty="0"/>
            <a:t>10</a:t>
          </a:r>
          <a:r>
            <a:rPr lang="fr-FR" sz="1800" baseline="30000" dirty="0"/>
            <a:t>ne </a:t>
          </a:r>
          <a:r>
            <a:rPr lang="fr-FR" sz="1800" dirty="0"/>
            <a:t>ou 100</a:t>
          </a:r>
          <a:r>
            <a:rPr lang="fr-FR" sz="1800" baseline="30000" dirty="0"/>
            <a:t>ne</a:t>
          </a:r>
          <a:r>
            <a:rPr lang="fr-FR" sz="1800" dirty="0"/>
            <a:t> de km² de territoire</a:t>
          </a:r>
          <a:endParaRPr lang="en-US" sz="1800" dirty="0"/>
        </a:p>
      </dgm:t>
    </dgm:pt>
    <dgm:pt modelId="{C7B17C50-76FB-4824-8187-00272E874067}" type="parTrans" cxnId="{16CD6892-116B-48B1-94C7-9D7001B2E6D8}">
      <dgm:prSet/>
      <dgm:spPr/>
      <dgm:t>
        <a:bodyPr/>
        <a:lstStyle/>
        <a:p>
          <a:endParaRPr lang="en-US"/>
        </a:p>
      </dgm:t>
    </dgm:pt>
    <dgm:pt modelId="{88046D75-6EF9-4DD3-B7BB-FFBECEAB2B5A}" type="sibTrans" cxnId="{16CD6892-116B-48B1-94C7-9D7001B2E6D8}">
      <dgm:prSet/>
      <dgm:spPr/>
      <dgm:t>
        <a:bodyPr/>
        <a:lstStyle/>
        <a:p>
          <a:endParaRPr lang="en-US"/>
        </a:p>
      </dgm:t>
    </dgm:pt>
    <dgm:pt modelId="{BE787859-C3D9-4689-94FE-D3534C3183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dirty="0"/>
            <a:t>10</a:t>
          </a:r>
          <a:r>
            <a:rPr lang="fr-FR" sz="1800" baseline="30000" dirty="0"/>
            <a:t>ne </a:t>
          </a:r>
          <a:r>
            <a:rPr lang="fr-FR" sz="1800" dirty="0"/>
            <a:t>ou 100</a:t>
          </a:r>
          <a:r>
            <a:rPr lang="fr-FR" sz="1800" baseline="30000" dirty="0"/>
            <a:t>ne</a:t>
          </a:r>
          <a:r>
            <a:rPr lang="fr-FR" sz="1800" dirty="0"/>
            <a:t> d’éoliennes et de km de chemins</a:t>
          </a:r>
          <a:endParaRPr lang="en-US" sz="1800" dirty="0"/>
        </a:p>
      </dgm:t>
    </dgm:pt>
    <dgm:pt modelId="{90CCF75C-209F-44E1-870B-32639B86CE36}" type="parTrans" cxnId="{D5A07CC5-0176-479B-9B6E-D433195E888E}">
      <dgm:prSet/>
      <dgm:spPr/>
      <dgm:t>
        <a:bodyPr/>
        <a:lstStyle/>
        <a:p>
          <a:endParaRPr lang="en-US"/>
        </a:p>
      </dgm:t>
    </dgm:pt>
    <dgm:pt modelId="{C80499B2-89EB-4D8C-A8B5-8352D8C64D42}" type="sibTrans" cxnId="{D5A07CC5-0176-479B-9B6E-D433195E888E}">
      <dgm:prSet/>
      <dgm:spPr/>
      <dgm:t>
        <a:bodyPr/>
        <a:lstStyle/>
        <a:p>
          <a:endParaRPr lang="en-US"/>
        </a:p>
      </dgm:t>
    </dgm:pt>
    <dgm:pt modelId="{25199494-21D0-4266-A11C-291F8F6922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dirty="0"/>
            <a:t>Diversité des milieux : </a:t>
          </a:r>
          <a:br>
            <a:rPr lang="fr-FR" sz="1800" dirty="0"/>
          </a:br>
          <a:r>
            <a:rPr lang="fr-FR" sz="1800" dirty="0"/>
            <a:t>public et privé, ZEC, réserves fauniques, milieu agricole protégé, zones de villégiature, etc. </a:t>
          </a:r>
          <a:endParaRPr lang="en-US" sz="1800" dirty="0"/>
        </a:p>
      </dgm:t>
    </dgm:pt>
    <dgm:pt modelId="{67A69C42-8E73-4E06-9986-F9B5F27864EE}" type="sibTrans" cxnId="{43B8A9E8-BF52-4C96-A0E2-FB7ECE869264}">
      <dgm:prSet/>
      <dgm:spPr/>
      <dgm:t>
        <a:bodyPr/>
        <a:lstStyle/>
        <a:p>
          <a:endParaRPr lang="en-US"/>
        </a:p>
      </dgm:t>
    </dgm:pt>
    <dgm:pt modelId="{E75C40CC-B873-40BF-9A51-7019E1BE4019}" type="parTrans" cxnId="{43B8A9E8-BF52-4C96-A0E2-FB7ECE869264}">
      <dgm:prSet/>
      <dgm:spPr/>
      <dgm:t>
        <a:bodyPr/>
        <a:lstStyle/>
        <a:p>
          <a:endParaRPr lang="en-US"/>
        </a:p>
      </dgm:t>
    </dgm:pt>
    <dgm:pt modelId="{C9AC49E7-0BE5-46C2-8E49-D6657988121C}" type="pres">
      <dgm:prSet presAssocID="{B996C9A9-0F9B-40CD-B2E6-AD1EE673F7DA}" presName="root" presStyleCnt="0">
        <dgm:presLayoutVars>
          <dgm:dir/>
          <dgm:resizeHandles val="exact"/>
        </dgm:presLayoutVars>
      </dgm:prSet>
      <dgm:spPr/>
    </dgm:pt>
    <dgm:pt modelId="{BFCF29C4-6A13-49E3-954B-8699C6F6BF09}" type="pres">
      <dgm:prSet presAssocID="{ED3F9064-B0A7-4676-BCF6-94E432AE115D}" presName="compNode" presStyleCnt="0"/>
      <dgm:spPr/>
    </dgm:pt>
    <dgm:pt modelId="{459E7492-9517-451C-86A7-1123AF2AF217}" type="pres">
      <dgm:prSet presAssocID="{ED3F9064-B0A7-4676-BCF6-94E432AE115D}" presName="iconRect" presStyleLbl="node1" presStyleIdx="0" presStyleCnt="4" custLinFactX="-50243" custLinFactNeighborX="-100000" custLinFactNeighborY="936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lle"/>
        </a:ext>
      </dgm:extLst>
    </dgm:pt>
    <dgm:pt modelId="{DFF415A2-70C4-48FF-A7A4-4C7913A411D6}" type="pres">
      <dgm:prSet presAssocID="{ED3F9064-B0A7-4676-BCF6-94E432AE115D}" presName="spaceRect" presStyleCnt="0"/>
      <dgm:spPr/>
    </dgm:pt>
    <dgm:pt modelId="{257D65B4-9B20-4608-8429-63209453E238}" type="pres">
      <dgm:prSet presAssocID="{ED3F9064-B0A7-4676-BCF6-94E432AE115D}" presName="textRect" presStyleLbl="revTx" presStyleIdx="0" presStyleCnt="4" custScaleX="176835" custScaleY="145640" custLinFactNeighborX="-70223" custLinFactNeighborY="48431">
        <dgm:presLayoutVars>
          <dgm:chMax val="1"/>
          <dgm:chPref val="1"/>
        </dgm:presLayoutVars>
      </dgm:prSet>
      <dgm:spPr/>
    </dgm:pt>
    <dgm:pt modelId="{08CB8D5D-2855-401D-800E-A08B12CF14AA}" type="pres">
      <dgm:prSet presAssocID="{677CF513-C9C1-4C9C-A7AE-4E0DEE382F9F}" presName="sibTrans" presStyleCnt="0"/>
      <dgm:spPr/>
    </dgm:pt>
    <dgm:pt modelId="{59FFD6F4-383B-4900-96F2-EF0C4B0A5180}" type="pres">
      <dgm:prSet presAssocID="{1883C34D-C472-484C-89BF-17ADB48F94FA}" presName="compNode" presStyleCnt="0"/>
      <dgm:spPr/>
    </dgm:pt>
    <dgm:pt modelId="{8A0C33E1-0023-46D1-9D4D-E288DC7F0DDD}" type="pres">
      <dgm:prSet presAssocID="{1883C34D-C472-484C-89BF-17ADB48F94FA}" presName="iconRect" presStyleLbl="node1" presStyleIdx="1" presStyleCnt="4" custLinFactX="-37749" custLinFactNeighborX="-100000" custLinFactNeighborY="825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te avec repère avec un remplissage uni"/>
        </a:ext>
      </dgm:extLst>
    </dgm:pt>
    <dgm:pt modelId="{ABB078CD-17BA-487D-828D-10CC7D6023C7}" type="pres">
      <dgm:prSet presAssocID="{1883C34D-C472-484C-89BF-17ADB48F94FA}" presName="spaceRect" presStyleCnt="0"/>
      <dgm:spPr/>
    </dgm:pt>
    <dgm:pt modelId="{C3A8EEC7-18FB-4FFF-964B-119A13568DE2}" type="pres">
      <dgm:prSet presAssocID="{1883C34D-C472-484C-89BF-17ADB48F94FA}" presName="textRect" presStyleLbl="revTx" presStyleIdx="1" presStyleCnt="4" custScaleX="200335" custScaleY="127149" custLinFactNeighborX="-57879" custLinFactNeighborY="41573">
        <dgm:presLayoutVars>
          <dgm:chMax val="1"/>
          <dgm:chPref val="1"/>
        </dgm:presLayoutVars>
      </dgm:prSet>
      <dgm:spPr/>
    </dgm:pt>
    <dgm:pt modelId="{AECED0E4-7078-42E0-9B83-8962AE19C1DC}" type="pres">
      <dgm:prSet presAssocID="{88046D75-6EF9-4DD3-B7BB-FFBECEAB2B5A}" presName="sibTrans" presStyleCnt="0"/>
      <dgm:spPr/>
    </dgm:pt>
    <dgm:pt modelId="{51C16FB4-98C4-4E6C-9015-071234C82DEA}" type="pres">
      <dgm:prSet presAssocID="{BE787859-C3D9-4689-94FE-D3534C318363}" presName="compNode" presStyleCnt="0"/>
      <dgm:spPr/>
    </dgm:pt>
    <dgm:pt modelId="{65399575-83FA-47B7-9AA5-A675D502DC47}" type="pres">
      <dgm:prSet presAssocID="{BE787859-C3D9-4689-94FE-D3534C318363}" presName="iconRect" presStyleLbl="node1" presStyleIdx="2" presStyleCnt="4" custLinFactNeighborX="-2880" custLinFactNeighborY="-1836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Éoliennes avec un remplissage uni"/>
        </a:ext>
      </dgm:extLst>
    </dgm:pt>
    <dgm:pt modelId="{7C01ABC6-9014-4CC0-B1BC-85B5AFE502B6}" type="pres">
      <dgm:prSet presAssocID="{BE787859-C3D9-4689-94FE-D3534C318363}" presName="spaceRect" presStyleCnt="0"/>
      <dgm:spPr/>
    </dgm:pt>
    <dgm:pt modelId="{F01CEFAF-3335-4016-BB6A-5F2D9DC3B95F}" type="pres">
      <dgm:prSet presAssocID="{BE787859-C3D9-4689-94FE-D3534C318363}" presName="textRect" presStyleLbl="revTx" presStyleIdx="2" presStyleCnt="4" custScaleX="189595" custScaleY="132118" custLinFactNeighborX="3750" custLinFactNeighborY="5676">
        <dgm:presLayoutVars>
          <dgm:chMax val="1"/>
          <dgm:chPref val="1"/>
        </dgm:presLayoutVars>
      </dgm:prSet>
      <dgm:spPr/>
    </dgm:pt>
    <dgm:pt modelId="{0B42D46D-3103-4492-9986-3C279A0B79A9}" type="pres">
      <dgm:prSet presAssocID="{C80499B2-89EB-4D8C-A8B5-8352D8C64D42}" presName="sibTrans" presStyleCnt="0"/>
      <dgm:spPr/>
    </dgm:pt>
    <dgm:pt modelId="{1E46F5FD-DE48-4289-A0A3-0F160094164B}" type="pres">
      <dgm:prSet presAssocID="{25199494-21D0-4266-A11C-291F8F692203}" presName="compNode" presStyleCnt="0"/>
      <dgm:spPr/>
    </dgm:pt>
    <dgm:pt modelId="{6EDCB14D-9AE8-4A35-B617-6B0D50811F31}" type="pres">
      <dgm:prSet presAssocID="{25199494-21D0-4266-A11C-291F8F692203}" presName="iconRect" presStyleLbl="node1" presStyleIdx="3" presStyleCnt="4" custLinFactNeighborX="29796" custLinFactNeighborY="-399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5260AACD-CF2E-4D15-8C31-4BA22674DF2D}" type="pres">
      <dgm:prSet presAssocID="{25199494-21D0-4266-A11C-291F8F692203}" presName="spaceRect" presStyleCnt="0"/>
      <dgm:spPr/>
    </dgm:pt>
    <dgm:pt modelId="{4AD5AE24-8F2B-4403-8B39-2090C086BB39}" type="pres">
      <dgm:prSet presAssocID="{25199494-21D0-4266-A11C-291F8F692203}" presName="textRect" presStyleLbl="revTx" presStyleIdx="3" presStyleCnt="4" custScaleX="335521" custScaleY="141686" custLinFactX="22460" custLinFactNeighborX="100000" custLinFactNeighborY="21735">
        <dgm:presLayoutVars>
          <dgm:chMax val="1"/>
          <dgm:chPref val="1"/>
        </dgm:presLayoutVars>
      </dgm:prSet>
      <dgm:spPr/>
    </dgm:pt>
  </dgm:ptLst>
  <dgm:cxnLst>
    <dgm:cxn modelId="{71F2DE00-9F0B-4501-BF07-42ABBDD0A4C3}" type="presOf" srcId="{B996C9A9-0F9B-40CD-B2E6-AD1EE673F7DA}" destId="{C9AC49E7-0BE5-46C2-8E49-D6657988121C}" srcOrd="0" destOrd="0" presId="urn:microsoft.com/office/officeart/2018/2/layout/IconLabelList"/>
    <dgm:cxn modelId="{F8BCC70E-5F89-4A5E-B151-84ECC425EB6A}" type="presOf" srcId="{ED3F9064-B0A7-4676-BCF6-94E432AE115D}" destId="{257D65B4-9B20-4608-8429-63209453E238}" srcOrd="0" destOrd="0" presId="urn:microsoft.com/office/officeart/2018/2/layout/IconLabelList"/>
    <dgm:cxn modelId="{ECCC0855-45AD-4A2A-9A96-5D9BA2A3B533}" srcId="{B996C9A9-0F9B-40CD-B2E6-AD1EE673F7DA}" destId="{ED3F9064-B0A7-4676-BCF6-94E432AE115D}" srcOrd="0" destOrd="0" parTransId="{2B5BBD60-1FF0-41C8-807C-92D1CCAD146D}" sibTransId="{677CF513-C9C1-4C9C-A7AE-4E0DEE382F9F}"/>
    <dgm:cxn modelId="{9CB54156-1316-4F99-ACC6-C3F2F380D244}" type="presOf" srcId="{1883C34D-C472-484C-89BF-17ADB48F94FA}" destId="{C3A8EEC7-18FB-4FFF-964B-119A13568DE2}" srcOrd="0" destOrd="0" presId="urn:microsoft.com/office/officeart/2018/2/layout/IconLabelList"/>
    <dgm:cxn modelId="{AA448957-F943-4A15-9A83-082A6306F36D}" type="presOf" srcId="{25199494-21D0-4266-A11C-291F8F692203}" destId="{4AD5AE24-8F2B-4403-8B39-2090C086BB39}" srcOrd="0" destOrd="0" presId="urn:microsoft.com/office/officeart/2018/2/layout/IconLabelList"/>
    <dgm:cxn modelId="{16CD6892-116B-48B1-94C7-9D7001B2E6D8}" srcId="{B996C9A9-0F9B-40CD-B2E6-AD1EE673F7DA}" destId="{1883C34D-C472-484C-89BF-17ADB48F94FA}" srcOrd="1" destOrd="0" parTransId="{C7B17C50-76FB-4824-8187-00272E874067}" sibTransId="{88046D75-6EF9-4DD3-B7BB-FFBECEAB2B5A}"/>
    <dgm:cxn modelId="{3194989D-8801-49B3-97AA-FC345CE4135F}" type="presOf" srcId="{BE787859-C3D9-4689-94FE-D3534C318363}" destId="{F01CEFAF-3335-4016-BB6A-5F2D9DC3B95F}" srcOrd="0" destOrd="0" presId="urn:microsoft.com/office/officeart/2018/2/layout/IconLabelList"/>
    <dgm:cxn modelId="{D5A07CC5-0176-479B-9B6E-D433195E888E}" srcId="{B996C9A9-0F9B-40CD-B2E6-AD1EE673F7DA}" destId="{BE787859-C3D9-4689-94FE-D3534C318363}" srcOrd="2" destOrd="0" parTransId="{90CCF75C-209F-44E1-870B-32639B86CE36}" sibTransId="{C80499B2-89EB-4D8C-A8B5-8352D8C64D42}"/>
    <dgm:cxn modelId="{43B8A9E8-BF52-4C96-A0E2-FB7ECE869264}" srcId="{B996C9A9-0F9B-40CD-B2E6-AD1EE673F7DA}" destId="{25199494-21D0-4266-A11C-291F8F692203}" srcOrd="3" destOrd="0" parTransId="{E75C40CC-B873-40BF-9A51-7019E1BE4019}" sibTransId="{67A69C42-8E73-4E06-9986-F9B5F27864EE}"/>
    <dgm:cxn modelId="{D4F823E8-1A48-4BD6-9C41-BFF866F9D781}" type="presParOf" srcId="{C9AC49E7-0BE5-46C2-8E49-D6657988121C}" destId="{BFCF29C4-6A13-49E3-954B-8699C6F6BF09}" srcOrd="0" destOrd="0" presId="urn:microsoft.com/office/officeart/2018/2/layout/IconLabelList"/>
    <dgm:cxn modelId="{59C646B5-08C7-4CC3-96B9-07D221BFEC17}" type="presParOf" srcId="{BFCF29C4-6A13-49E3-954B-8699C6F6BF09}" destId="{459E7492-9517-451C-86A7-1123AF2AF217}" srcOrd="0" destOrd="0" presId="urn:microsoft.com/office/officeart/2018/2/layout/IconLabelList"/>
    <dgm:cxn modelId="{93AA0F3D-1A61-4B14-80AB-4C8AB84775DF}" type="presParOf" srcId="{BFCF29C4-6A13-49E3-954B-8699C6F6BF09}" destId="{DFF415A2-70C4-48FF-A7A4-4C7913A411D6}" srcOrd="1" destOrd="0" presId="urn:microsoft.com/office/officeart/2018/2/layout/IconLabelList"/>
    <dgm:cxn modelId="{511A1880-8192-420E-9C21-427061965A76}" type="presParOf" srcId="{BFCF29C4-6A13-49E3-954B-8699C6F6BF09}" destId="{257D65B4-9B20-4608-8429-63209453E238}" srcOrd="2" destOrd="0" presId="urn:microsoft.com/office/officeart/2018/2/layout/IconLabelList"/>
    <dgm:cxn modelId="{ABBD39F8-635B-471A-82D1-C1E254AFD946}" type="presParOf" srcId="{C9AC49E7-0BE5-46C2-8E49-D6657988121C}" destId="{08CB8D5D-2855-401D-800E-A08B12CF14AA}" srcOrd="1" destOrd="0" presId="urn:microsoft.com/office/officeart/2018/2/layout/IconLabelList"/>
    <dgm:cxn modelId="{1CC6442C-A7B4-4908-A66C-0310F3AC0666}" type="presParOf" srcId="{C9AC49E7-0BE5-46C2-8E49-D6657988121C}" destId="{59FFD6F4-383B-4900-96F2-EF0C4B0A5180}" srcOrd="2" destOrd="0" presId="urn:microsoft.com/office/officeart/2018/2/layout/IconLabelList"/>
    <dgm:cxn modelId="{238425C3-DF8F-4310-B065-22BE6D697ACE}" type="presParOf" srcId="{59FFD6F4-383B-4900-96F2-EF0C4B0A5180}" destId="{8A0C33E1-0023-46D1-9D4D-E288DC7F0DDD}" srcOrd="0" destOrd="0" presId="urn:microsoft.com/office/officeart/2018/2/layout/IconLabelList"/>
    <dgm:cxn modelId="{AE3956E0-3C4B-4066-944B-F7E579A1B6C4}" type="presParOf" srcId="{59FFD6F4-383B-4900-96F2-EF0C4B0A5180}" destId="{ABB078CD-17BA-487D-828D-10CC7D6023C7}" srcOrd="1" destOrd="0" presId="urn:microsoft.com/office/officeart/2018/2/layout/IconLabelList"/>
    <dgm:cxn modelId="{57C5EC86-BED0-4922-BE5A-5E74798EC6F1}" type="presParOf" srcId="{59FFD6F4-383B-4900-96F2-EF0C4B0A5180}" destId="{C3A8EEC7-18FB-4FFF-964B-119A13568DE2}" srcOrd="2" destOrd="0" presId="urn:microsoft.com/office/officeart/2018/2/layout/IconLabelList"/>
    <dgm:cxn modelId="{9BA364AC-E195-4DA8-8295-2BD231E28CC2}" type="presParOf" srcId="{C9AC49E7-0BE5-46C2-8E49-D6657988121C}" destId="{AECED0E4-7078-42E0-9B83-8962AE19C1DC}" srcOrd="3" destOrd="0" presId="urn:microsoft.com/office/officeart/2018/2/layout/IconLabelList"/>
    <dgm:cxn modelId="{CCCE022D-4E4B-41E7-883F-DABE54C607B1}" type="presParOf" srcId="{C9AC49E7-0BE5-46C2-8E49-D6657988121C}" destId="{51C16FB4-98C4-4E6C-9015-071234C82DEA}" srcOrd="4" destOrd="0" presId="urn:microsoft.com/office/officeart/2018/2/layout/IconLabelList"/>
    <dgm:cxn modelId="{EFD5DF89-97CA-4BE8-826B-FD3A4AE4899D}" type="presParOf" srcId="{51C16FB4-98C4-4E6C-9015-071234C82DEA}" destId="{65399575-83FA-47B7-9AA5-A675D502DC47}" srcOrd="0" destOrd="0" presId="urn:microsoft.com/office/officeart/2018/2/layout/IconLabelList"/>
    <dgm:cxn modelId="{15C0EB12-DBF0-4655-9C27-1151A53AB9F6}" type="presParOf" srcId="{51C16FB4-98C4-4E6C-9015-071234C82DEA}" destId="{7C01ABC6-9014-4CC0-B1BC-85B5AFE502B6}" srcOrd="1" destOrd="0" presId="urn:microsoft.com/office/officeart/2018/2/layout/IconLabelList"/>
    <dgm:cxn modelId="{CA491EC9-D0F1-4658-96E1-94ED67C1F6FC}" type="presParOf" srcId="{51C16FB4-98C4-4E6C-9015-071234C82DEA}" destId="{F01CEFAF-3335-4016-BB6A-5F2D9DC3B95F}" srcOrd="2" destOrd="0" presId="urn:microsoft.com/office/officeart/2018/2/layout/IconLabelList"/>
    <dgm:cxn modelId="{A4525602-9D42-4F43-85F9-B30EE242EB30}" type="presParOf" srcId="{C9AC49E7-0BE5-46C2-8E49-D6657988121C}" destId="{0B42D46D-3103-4492-9986-3C279A0B79A9}" srcOrd="5" destOrd="0" presId="urn:microsoft.com/office/officeart/2018/2/layout/IconLabelList"/>
    <dgm:cxn modelId="{E0AD077A-22C3-4D2C-A3F9-AB4F43F13F66}" type="presParOf" srcId="{C9AC49E7-0BE5-46C2-8E49-D6657988121C}" destId="{1E46F5FD-DE48-4289-A0A3-0F160094164B}" srcOrd="6" destOrd="0" presId="urn:microsoft.com/office/officeart/2018/2/layout/IconLabelList"/>
    <dgm:cxn modelId="{8650FC69-DE60-4FA0-A381-1953DEB4243C}" type="presParOf" srcId="{1E46F5FD-DE48-4289-A0A3-0F160094164B}" destId="{6EDCB14D-9AE8-4A35-B617-6B0D50811F31}" srcOrd="0" destOrd="0" presId="urn:microsoft.com/office/officeart/2018/2/layout/IconLabelList"/>
    <dgm:cxn modelId="{95AF5CF7-62A1-4562-A584-7A32A5280A5F}" type="presParOf" srcId="{1E46F5FD-DE48-4289-A0A3-0F160094164B}" destId="{5260AACD-CF2E-4D15-8C31-4BA22674DF2D}" srcOrd="1" destOrd="0" presId="urn:microsoft.com/office/officeart/2018/2/layout/IconLabelList"/>
    <dgm:cxn modelId="{121B3F1C-C02A-4D5B-8F21-2F11AAF161A5}" type="presParOf" srcId="{1E46F5FD-DE48-4289-A0A3-0F160094164B}" destId="{4AD5AE24-8F2B-4403-8B39-2090C086BB3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6C9A9-0F9B-40CD-B2E6-AD1EE673F7DA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3F9064-B0A7-4676-BCF6-94E432AE11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400" dirty="0"/>
            <a:t>Population </a:t>
          </a:r>
          <a:endParaRPr lang="en-US" sz="2400" dirty="0"/>
        </a:p>
      </dgm:t>
    </dgm:pt>
    <dgm:pt modelId="{2B5BBD60-1FF0-41C8-807C-92D1CCAD146D}" type="parTrans" cxnId="{ECCC0855-45AD-4A2A-9A96-5D9BA2A3B533}">
      <dgm:prSet/>
      <dgm:spPr/>
      <dgm:t>
        <a:bodyPr/>
        <a:lstStyle/>
        <a:p>
          <a:endParaRPr lang="en-US"/>
        </a:p>
      </dgm:t>
    </dgm:pt>
    <dgm:pt modelId="{677CF513-C9C1-4C9C-A7AE-4E0DEE382F9F}" type="sibTrans" cxnId="{ECCC0855-45AD-4A2A-9A96-5D9BA2A3B533}">
      <dgm:prSet/>
      <dgm:spPr/>
      <dgm:t>
        <a:bodyPr/>
        <a:lstStyle/>
        <a:p>
          <a:endParaRPr lang="en-US"/>
        </a:p>
      </dgm:t>
    </dgm:pt>
    <dgm:pt modelId="{1883C34D-C472-484C-89BF-17ADB48F94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400" dirty="0"/>
            <a:t>Communautés</a:t>
          </a:r>
          <a:endParaRPr lang="en-US" sz="2400" dirty="0"/>
        </a:p>
      </dgm:t>
    </dgm:pt>
    <dgm:pt modelId="{C7B17C50-76FB-4824-8187-00272E874067}" type="parTrans" cxnId="{16CD6892-116B-48B1-94C7-9D7001B2E6D8}">
      <dgm:prSet/>
      <dgm:spPr/>
      <dgm:t>
        <a:bodyPr/>
        <a:lstStyle/>
        <a:p>
          <a:endParaRPr lang="en-US"/>
        </a:p>
      </dgm:t>
    </dgm:pt>
    <dgm:pt modelId="{88046D75-6EF9-4DD3-B7BB-FFBECEAB2B5A}" type="sibTrans" cxnId="{16CD6892-116B-48B1-94C7-9D7001B2E6D8}">
      <dgm:prSet/>
      <dgm:spPr/>
      <dgm:t>
        <a:bodyPr/>
        <a:lstStyle/>
        <a:p>
          <a:endParaRPr lang="en-US"/>
        </a:p>
      </dgm:t>
    </dgm:pt>
    <dgm:pt modelId="{BE787859-C3D9-4689-94FE-D3534C3183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400" dirty="0"/>
            <a:t>Décideurs</a:t>
          </a:r>
          <a:endParaRPr lang="en-US" sz="2400" dirty="0"/>
        </a:p>
      </dgm:t>
    </dgm:pt>
    <dgm:pt modelId="{90CCF75C-209F-44E1-870B-32639B86CE36}" type="parTrans" cxnId="{D5A07CC5-0176-479B-9B6E-D433195E888E}">
      <dgm:prSet/>
      <dgm:spPr/>
      <dgm:t>
        <a:bodyPr/>
        <a:lstStyle/>
        <a:p>
          <a:endParaRPr lang="en-US"/>
        </a:p>
      </dgm:t>
    </dgm:pt>
    <dgm:pt modelId="{C80499B2-89EB-4D8C-A8B5-8352D8C64D42}" type="sibTrans" cxnId="{D5A07CC5-0176-479B-9B6E-D433195E888E}">
      <dgm:prSet/>
      <dgm:spPr/>
      <dgm:t>
        <a:bodyPr/>
        <a:lstStyle/>
        <a:p>
          <a:endParaRPr lang="en-US"/>
        </a:p>
      </dgm:t>
    </dgm:pt>
    <dgm:pt modelId="{25199494-21D0-4266-A11C-291F8F6922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400"/>
            <a:t>Analystes des ministères</a:t>
          </a:r>
          <a:endParaRPr lang="en-US" sz="2400" dirty="0"/>
        </a:p>
      </dgm:t>
    </dgm:pt>
    <dgm:pt modelId="{67A69C42-8E73-4E06-9986-F9B5F27864EE}" type="sibTrans" cxnId="{43B8A9E8-BF52-4C96-A0E2-FB7ECE869264}">
      <dgm:prSet/>
      <dgm:spPr/>
      <dgm:t>
        <a:bodyPr/>
        <a:lstStyle/>
        <a:p>
          <a:endParaRPr lang="en-US"/>
        </a:p>
      </dgm:t>
    </dgm:pt>
    <dgm:pt modelId="{E75C40CC-B873-40BF-9A51-7019E1BE4019}" type="parTrans" cxnId="{43B8A9E8-BF52-4C96-A0E2-FB7ECE869264}">
      <dgm:prSet/>
      <dgm:spPr/>
      <dgm:t>
        <a:bodyPr/>
        <a:lstStyle/>
        <a:p>
          <a:endParaRPr lang="en-US"/>
        </a:p>
      </dgm:t>
    </dgm:pt>
    <dgm:pt modelId="{114373A9-6CD4-4628-BFDD-9F3A343A99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400" dirty="0"/>
            <a:t>Organismes et intervenants</a:t>
          </a:r>
          <a:endParaRPr lang="en-US" sz="2400" dirty="0"/>
        </a:p>
      </dgm:t>
    </dgm:pt>
    <dgm:pt modelId="{E863EA2E-13D6-464F-A6AC-3662E3A2FF44}" type="parTrans" cxnId="{0873A6BE-F6EB-4538-8974-BDEB071FA64E}">
      <dgm:prSet/>
      <dgm:spPr/>
      <dgm:t>
        <a:bodyPr/>
        <a:lstStyle/>
        <a:p>
          <a:endParaRPr lang="fr-CA"/>
        </a:p>
      </dgm:t>
    </dgm:pt>
    <dgm:pt modelId="{59700EA0-6C70-4F92-9333-680C33C18275}" type="sibTrans" cxnId="{0873A6BE-F6EB-4538-8974-BDEB071FA64E}">
      <dgm:prSet/>
      <dgm:spPr/>
      <dgm:t>
        <a:bodyPr/>
        <a:lstStyle/>
        <a:p>
          <a:endParaRPr lang="fr-CA"/>
        </a:p>
      </dgm:t>
    </dgm:pt>
    <dgm:pt modelId="{C9AC49E7-0BE5-46C2-8E49-D6657988121C}" type="pres">
      <dgm:prSet presAssocID="{B996C9A9-0F9B-40CD-B2E6-AD1EE673F7DA}" presName="root" presStyleCnt="0">
        <dgm:presLayoutVars>
          <dgm:dir/>
          <dgm:resizeHandles val="exact"/>
        </dgm:presLayoutVars>
      </dgm:prSet>
      <dgm:spPr/>
    </dgm:pt>
    <dgm:pt modelId="{BFCF29C4-6A13-49E3-954B-8699C6F6BF09}" type="pres">
      <dgm:prSet presAssocID="{ED3F9064-B0A7-4676-BCF6-94E432AE115D}" presName="compNode" presStyleCnt="0"/>
      <dgm:spPr/>
    </dgm:pt>
    <dgm:pt modelId="{459E7492-9517-451C-86A7-1123AF2AF217}" type="pres">
      <dgm:prSet presAssocID="{ED3F9064-B0A7-4676-BCF6-94E432AE115D}" presName="iconRect" presStyleLbl="node1" presStyleIdx="0" presStyleCnt="5" custLinFactX="300000" custLinFactY="300000" custLinFactNeighborX="326118" custLinFactNeighborY="34123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tilisateurs avec un remplissage uni"/>
        </a:ext>
      </dgm:extLst>
    </dgm:pt>
    <dgm:pt modelId="{DFF415A2-70C4-48FF-A7A4-4C7913A411D6}" type="pres">
      <dgm:prSet presAssocID="{ED3F9064-B0A7-4676-BCF6-94E432AE115D}" presName="spaceRect" presStyleCnt="0"/>
      <dgm:spPr/>
    </dgm:pt>
    <dgm:pt modelId="{257D65B4-9B20-4608-8429-63209453E238}" type="pres">
      <dgm:prSet presAssocID="{ED3F9064-B0A7-4676-BCF6-94E432AE115D}" presName="textRect" presStyleLbl="revTx" presStyleIdx="0" presStyleCnt="5" custScaleX="176835" custScaleY="145640" custLinFactX="100000" custLinFactY="500000" custLinFactNeighborX="184960" custLinFactNeighborY="513418">
        <dgm:presLayoutVars>
          <dgm:chMax val="1"/>
          <dgm:chPref val="1"/>
        </dgm:presLayoutVars>
      </dgm:prSet>
      <dgm:spPr/>
    </dgm:pt>
    <dgm:pt modelId="{08CB8D5D-2855-401D-800E-A08B12CF14AA}" type="pres">
      <dgm:prSet presAssocID="{677CF513-C9C1-4C9C-A7AE-4E0DEE382F9F}" presName="sibTrans" presStyleCnt="0"/>
      <dgm:spPr/>
    </dgm:pt>
    <dgm:pt modelId="{59FFD6F4-383B-4900-96F2-EF0C4B0A5180}" type="pres">
      <dgm:prSet presAssocID="{1883C34D-C472-484C-89BF-17ADB48F94FA}" presName="compNode" presStyleCnt="0"/>
      <dgm:spPr/>
    </dgm:pt>
    <dgm:pt modelId="{8A0C33E1-0023-46D1-9D4D-E288DC7F0DDD}" type="pres">
      <dgm:prSet presAssocID="{1883C34D-C472-484C-89BF-17ADB48F94FA}" presName="iconRect" presStyleLbl="node1" presStyleIdx="1" presStyleCnt="5" custLinFactNeighborX="91190" custLinFactNeighborY="-3366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e avec un remplissage uni"/>
        </a:ext>
      </dgm:extLst>
    </dgm:pt>
    <dgm:pt modelId="{ABB078CD-17BA-487D-828D-10CC7D6023C7}" type="pres">
      <dgm:prSet presAssocID="{1883C34D-C472-484C-89BF-17ADB48F94FA}" presName="spaceRect" presStyleCnt="0"/>
      <dgm:spPr/>
    </dgm:pt>
    <dgm:pt modelId="{C3A8EEC7-18FB-4FFF-964B-119A13568DE2}" type="pres">
      <dgm:prSet presAssocID="{1883C34D-C472-484C-89BF-17ADB48F94FA}" presName="textRect" presStyleLbl="revTx" presStyleIdx="1" presStyleCnt="5" custScaleX="241118" custScaleY="67032" custLinFactY="-3072" custLinFactNeighborX="39204" custLinFactNeighborY="-100000">
        <dgm:presLayoutVars>
          <dgm:chMax val="1"/>
          <dgm:chPref val="1"/>
        </dgm:presLayoutVars>
      </dgm:prSet>
      <dgm:spPr/>
    </dgm:pt>
    <dgm:pt modelId="{AECED0E4-7078-42E0-9B83-8962AE19C1DC}" type="pres">
      <dgm:prSet presAssocID="{88046D75-6EF9-4DD3-B7BB-FFBECEAB2B5A}" presName="sibTrans" presStyleCnt="0"/>
      <dgm:spPr/>
    </dgm:pt>
    <dgm:pt modelId="{51C16FB4-98C4-4E6C-9015-071234C82DEA}" type="pres">
      <dgm:prSet presAssocID="{BE787859-C3D9-4689-94FE-D3534C318363}" presName="compNode" presStyleCnt="0"/>
      <dgm:spPr/>
    </dgm:pt>
    <dgm:pt modelId="{65399575-83FA-47B7-9AA5-A675D502DC47}" type="pres">
      <dgm:prSet presAssocID="{BE787859-C3D9-4689-94FE-D3534C318363}" presName="iconRect" presStyleLbl="node1" presStyleIdx="2" presStyleCnt="5" custLinFactY="-100000" custLinFactNeighborX="-82736" custLinFactNeighborY="-1886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teau d'officiel avec un remplissage uni"/>
        </a:ext>
      </dgm:extLst>
    </dgm:pt>
    <dgm:pt modelId="{7C01ABC6-9014-4CC0-B1BC-85B5AFE502B6}" type="pres">
      <dgm:prSet presAssocID="{BE787859-C3D9-4689-94FE-D3534C318363}" presName="spaceRect" presStyleCnt="0"/>
      <dgm:spPr/>
    </dgm:pt>
    <dgm:pt modelId="{F01CEFAF-3335-4016-BB6A-5F2D9DC3B95F}" type="pres">
      <dgm:prSet presAssocID="{BE787859-C3D9-4689-94FE-D3534C318363}" presName="textRect" presStyleLbl="revTx" presStyleIdx="2" presStyleCnt="5" custScaleX="189595" custScaleY="132118" custLinFactY="-200000" custLinFactNeighborX="-49052" custLinFactNeighborY="-292885">
        <dgm:presLayoutVars>
          <dgm:chMax val="1"/>
          <dgm:chPref val="1"/>
        </dgm:presLayoutVars>
      </dgm:prSet>
      <dgm:spPr/>
    </dgm:pt>
    <dgm:pt modelId="{0B42D46D-3103-4492-9986-3C279A0B79A9}" type="pres">
      <dgm:prSet presAssocID="{C80499B2-89EB-4D8C-A8B5-8352D8C64D42}" presName="sibTrans" presStyleCnt="0"/>
      <dgm:spPr/>
    </dgm:pt>
    <dgm:pt modelId="{1E46F5FD-DE48-4289-A0A3-0F160094164B}" type="pres">
      <dgm:prSet presAssocID="{25199494-21D0-4266-A11C-291F8F692203}" presName="compNode" presStyleCnt="0"/>
      <dgm:spPr/>
    </dgm:pt>
    <dgm:pt modelId="{6EDCB14D-9AE8-4A35-B617-6B0D50811F31}" type="pres">
      <dgm:prSet presAssocID="{25199494-21D0-4266-A11C-291F8F692203}" presName="iconRect" presStyleLbl="node1" presStyleIdx="3" presStyleCnt="5" custLinFactX="-300000" custLinFactY="152110" custLinFactNeighborX="-343741" custLinFactNeighborY="2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herche avec un remplissage uni"/>
        </a:ext>
      </dgm:extLst>
    </dgm:pt>
    <dgm:pt modelId="{5260AACD-CF2E-4D15-8C31-4BA22674DF2D}" type="pres">
      <dgm:prSet presAssocID="{25199494-21D0-4266-A11C-291F8F692203}" presName="spaceRect" presStyleCnt="0"/>
      <dgm:spPr/>
    </dgm:pt>
    <dgm:pt modelId="{4AD5AE24-8F2B-4403-8B39-2090C086BB39}" type="pres">
      <dgm:prSet presAssocID="{25199494-21D0-4266-A11C-291F8F692203}" presName="textRect" presStyleLbl="revTx" presStyleIdx="3" presStyleCnt="5" custScaleX="243828" custScaleY="141686" custLinFactX="-100000" custLinFactY="254970" custLinFactNeighborX="-167755" custLinFactNeighborY="300000">
        <dgm:presLayoutVars>
          <dgm:chMax val="1"/>
          <dgm:chPref val="1"/>
        </dgm:presLayoutVars>
      </dgm:prSet>
      <dgm:spPr/>
    </dgm:pt>
    <dgm:pt modelId="{96107B20-0DF8-43F5-8205-43CBD8F074C3}" type="pres">
      <dgm:prSet presAssocID="{67A69C42-8E73-4E06-9986-F9B5F27864EE}" presName="sibTrans" presStyleCnt="0"/>
      <dgm:spPr/>
    </dgm:pt>
    <dgm:pt modelId="{1C075DCD-CCD8-495F-9E4C-06748378B4C2}" type="pres">
      <dgm:prSet presAssocID="{114373A9-6CD4-4628-BFDD-9F3A343A992F}" presName="compNode" presStyleCnt="0"/>
      <dgm:spPr/>
    </dgm:pt>
    <dgm:pt modelId="{C590F6DB-B2A2-4E90-986E-DDF256379A06}" type="pres">
      <dgm:prSet presAssocID="{114373A9-6CD4-4628-BFDD-9F3A343A992F}" presName="iconRect" presStyleLbl="node1" presStyleIdx="4" presStyleCnt="5" custLinFactY="-100000" custLinFactNeighborX="-40747" custLinFactNeighborY="-184792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5571E222-E6C8-4E39-9CA2-9D722922A12F}" type="pres">
      <dgm:prSet presAssocID="{114373A9-6CD4-4628-BFDD-9F3A343A992F}" presName="spaceRect" presStyleCnt="0"/>
      <dgm:spPr/>
    </dgm:pt>
    <dgm:pt modelId="{5B86A844-13A0-40FE-BF17-3A859A085E78}" type="pres">
      <dgm:prSet presAssocID="{114373A9-6CD4-4628-BFDD-9F3A343A992F}" presName="textRect" presStyleLbl="revTx" presStyleIdx="4" presStyleCnt="5" custScaleX="335521" custScaleY="383341" custLinFactY="-179078" custLinFactNeighborX="-11418" custLinFactNeighborY="-200000">
        <dgm:presLayoutVars>
          <dgm:chMax val="1"/>
          <dgm:chPref val="1"/>
        </dgm:presLayoutVars>
      </dgm:prSet>
      <dgm:spPr/>
    </dgm:pt>
  </dgm:ptLst>
  <dgm:cxnLst>
    <dgm:cxn modelId="{71F2DE00-9F0B-4501-BF07-42ABBDD0A4C3}" type="presOf" srcId="{B996C9A9-0F9B-40CD-B2E6-AD1EE673F7DA}" destId="{C9AC49E7-0BE5-46C2-8E49-D6657988121C}" srcOrd="0" destOrd="0" presId="urn:microsoft.com/office/officeart/2018/2/layout/IconLabelList"/>
    <dgm:cxn modelId="{F8BCC70E-5F89-4A5E-B151-84ECC425EB6A}" type="presOf" srcId="{ED3F9064-B0A7-4676-BCF6-94E432AE115D}" destId="{257D65B4-9B20-4608-8429-63209453E238}" srcOrd="0" destOrd="0" presId="urn:microsoft.com/office/officeart/2018/2/layout/IconLabelList"/>
    <dgm:cxn modelId="{ECCC0855-45AD-4A2A-9A96-5D9BA2A3B533}" srcId="{B996C9A9-0F9B-40CD-B2E6-AD1EE673F7DA}" destId="{ED3F9064-B0A7-4676-BCF6-94E432AE115D}" srcOrd="0" destOrd="0" parTransId="{2B5BBD60-1FF0-41C8-807C-92D1CCAD146D}" sibTransId="{677CF513-C9C1-4C9C-A7AE-4E0DEE382F9F}"/>
    <dgm:cxn modelId="{9CB54156-1316-4F99-ACC6-C3F2F380D244}" type="presOf" srcId="{1883C34D-C472-484C-89BF-17ADB48F94FA}" destId="{C3A8EEC7-18FB-4FFF-964B-119A13568DE2}" srcOrd="0" destOrd="0" presId="urn:microsoft.com/office/officeart/2018/2/layout/IconLabelList"/>
    <dgm:cxn modelId="{AA448957-F943-4A15-9A83-082A6306F36D}" type="presOf" srcId="{25199494-21D0-4266-A11C-291F8F692203}" destId="{4AD5AE24-8F2B-4403-8B39-2090C086BB39}" srcOrd="0" destOrd="0" presId="urn:microsoft.com/office/officeart/2018/2/layout/IconLabelList"/>
    <dgm:cxn modelId="{16CD6892-116B-48B1-94C7-9D7001B2E6D8}" srcId="{B996C9A9-0F9B-40CD-B2E6-AD1EE673F7DA}" destId="{1883C34D-C472-484C-89BF-17ADB48F94FA}" srcOrd="1" destOrd="0" parTransId="{C7B17C50-76FB-4824-8187-00272E874067}" sibTransId="{88046D75-6EF9-4DD3-B7BB-FFBECEAB2B5A}"/>
    <dgm:cxn modelId="{3194989D-8801-49B3-97AA-FC345CE4135F}" type="presOf" srcId="{BE787859-C3D9-4689-94FE-D3534C318363}" destId="{F01CEFAF-3335-4016-BB6A-5F2D9DC3B95F}" srcOrd="0" destOrd="0" presId="urn:microsoft.com/office/officeart/2018/2/layout/IconLabelList"/>
    <dgm:cxn modelId="{0873A6BE-F6EB-4538-8974-BDEB071FA64E}" srcId="{B996C9A9-0F9B-40CD-B2E6-AD1EE673F7DA}" destId="{114373A9-6CD4-4628-BFDD-9F3A343A992F}" srcOrd="4" destOrd="0" parTransId="{E863EA2E-13D6-464F-A6AC-3662E3A2FF44}" sibTransId="{59700EA0-6C70-4F92-9333-680C33C18275}"/>
    <dgm:cxn modelId="{8B3AB2C3-5A10-49A7-9465-24CA33784BE0}" type="presOf" srcId="{114373A9-6CD4-4628-BFDD-9F3A343A992F}" destId="{5B86A844-13A0-40FE-BF17-3A859A085E78}" srcOrd="0" destOrd="0" presId="urn:microsoft.com/office/officeart/2018/2/layout/IconLabelList"/>
    <dgm:cxn modelId="{D5A07CC5-0176-479B-9B6E-D433195E888E}" srcId="{B996C9A9-0F9B-40CD-B2E6-AD1EE673F7DA}" destId="{BE787859-C3D9-4689-94FE-D3534C318363}" srcOrd="2" destOrd="0" parTransId="{90CCF75C-209F-44E1-870B-32639B86CE36}" sibTransId="{C80499B2-89EB-4D8C-A8B5-8352D8C64D42}"/>
    <dgm:cxn modelId="{43B8A9E8-BF52-4C96-A0E2-FB7ECE869264}" srcId="{B996C9A9-0F9B-40CD-B2E6-AD1EE673F7DA}" destId="{25199494-21D0-4266-A11C-291F8F692203}" srcOrd="3" destOrd="0" parTransId="{E75C40CC-B873-40BF-9A51-7019E1BE4019}" sibTransId="{67A69C42-8E73-4E06-9986-F9B5F27864EE}"/>
    <dgm:cxn modelId="{D4F823E8-1A48-4BD6-9C41-BFF866F9D781}" type="presParOf" srcId="{C9AC49E7-0BE5-46C2-8E49-D6657988121C}" destId="{BFCF29C4-6A13-49E3-954B-8699C6F6BF09}" srcOrd="0" destOrd="0" presId="urn:microsoft.com/office/officeart/2018/2/layout/IconLabelList"/>
    <dgm:cxn modelId="{59C646B5-08C7-4CC3-96B9-07D221BFEC17}" type="presParOf" srcId="{BFCF29C4-6A13-49E3-954B-8699C6F6BF09}" destId="{459E7492-9517-451C-86A7-1123AF2AF217}" srcOrd="0" destOrd="0" presId="urn:microsoft.com/office/officeart/2018/2/layout/IconLabelList"/>
    <dgm:cxn modelId="{93AA0F3D-1A61-4B14-80AB-4C8AB84775DF}" type="presParOf" srcId="{BFCF29C4-6A13-49E3-954B-8699C6F6BF09}" destId="{DFF415A2-70C4-48FF-A7A4-4C7913A411D6}" srcOrd="1" destOrd="0" presId="urn:microsoft.com/office/officeart/2018/2/layout/IconLabelList"/>
    <dgm:cxn modelId="{511A1880-8192-420E-9C21-427061965A76}" type="presParOf" srcId="{BFCF29C4-6A13-49E3-954B-8699C6F6BF09}" destId="{257D65B4-9B20-4608-8429-63209453E238}" srcOrd="2" destOrd="0" presId="urn:microsoft.com/office/officeart/2018/2/layout/IconLabelList"/>
    <dgm:cxn modelId="{ABBD39F8-635B-471A-82D1-C1E254AFD946}" type="presParOf" srcId="{C9AC49E7-0BE5-46C2-8E49-D6657988121C}" destId="{08CB8D5D-2855-401D-800E-A08B12CF14AA}" srcOrd="1" destOrd="0" presId="urn:microsoft.com/office/officeart/2018/2/layout/IconLabelList"/>
    <dgm:cxn modelId="{1CC6442C-A7B4-4908-A66C-0310F3AC0666}" type="presParOf" srcId="{C9AC49E7-0BE5-46C2-8E49-D6657988121C}" destId="{59FFD6F4-383B-4900-96F2-EF0C4B0A5180}" srcOrd="2" destOrd="0" presId="urn:microsoft.com/office/officeart/2018/2/layout/IconLabelList"/>
    <dgm:cxn modelId="{238425C3-DF8F-4310-B065-22BE6D697ACE}" type="presParOf" srcId="{59FFD6F4-383B-4900-96F2-EF0C4B0A5180}" destId="{8A0C33E1-0023-46D1-9D4D-E288DC7F0DDD}" srcOrd="0" destOrd="0" presId="urn:microsoft.com/office/officeart/2018/2/layout/IconLabelList"/>
    <dgm:cxn modelId="{AE3956E0-3C4B-4066-944B-F7E579A1B6C4}" type="presParOf" srcId="{59FFD6F4-383B-4900-96F2-EF0C4B0A5180}" destId="{ABB078CD-17BA-487D-828D-10CC7D6023C7}" srcOrd="1" destOrd="0" presId="urn:microsoft.com/office/officeart/2018/2/layout/IconLabelList"/>
    <dgm:cxn modelId="{57C5EC86-BED0-4922-BE5A-5E74798EC6F1}" type="presParOf" srcId="{59FFD6F4-383B-4900-96F2-EF0C4B0A5180}" destId="{C3A8EEC7-18FB-4FFF-964B-119A13568DE2}" srcOrd="2" destOrd="0" presId="urn:microsoft.com/office/officeart/2018/2/layout/IconLabelList"/>
    <dgm:cxn modelId="{9BA364AC-E195-4DA8-8295-2BD231E28CC2}" type="presParOf" srcId="{C9AC49E7-0BE5-46C2-8E49-D6657988121C}" destId="{AECED0E4-7078-42E0-9B83-8962AE19C1DC}" srcOrd="3" destOrd="0" presId="urn:microsoft.com/office/officeart/2018/2/layout/IconLabelList"/>
    <dgm:cxn modelId="{CCCE022D-4E4B-41E7-883F-DABE54C607B1}" type="presParOf" srcId="{C9AC49E7-0BE5-46C2-8E49-D6657988121C}" destId="{51C16FB4-98C4-4E6C-9015-071234C82DEA}" srcOrd="4" destOrd="0" presId="urn:microsoft.com/office/officeart/2018/2/layout/IconLabelList"/>
    <dgm:cxn modelId="{EFD5DF89-97CA-4BE8-826B-FD3A4AE4899D}" type="presParOf" srcId="{51C16FB4-98C4-4E6C-9015-071234C82DEA}" destId="{65399575-83FA-47B7-9AA5-A675D502DC47}" srcOrd="0" destOrd="0" presId="urn:microsoft.com/office/officeart/2018/2/layout/IconLabelList"/>
    <dgm:cxn modelId="{15C0EB12-DBF0-4655-9C27-1151A53AB9F6}" type="presParOf" srcId="{51C16FB4-98C4-4E6C-9015-071234C82DEA}" destId="{7C01ABC6-9014-4CC0-B1BC-85B5AFE502B6}" srcOrd="1" destOrd="0" presId="urn:microsoft.com/office/officeart/2018/2/layout/IconLabelList"/>
    <dgm:cxn modelId="{CA491EC9-D0F1-4658-96E1-94ED67C1F6FC}" type="presParOf" srcId="{51C16FB4-98C4-4E6C-9015-071234C82DEA}" destId="{F01CEFAF-3335-4016-BB6A-5F2D9DC3B95F}" srcOrd="2" destOrd="0" presId="urn:microsoft.com/office/officeart/2018/2/layout/IconLabelList"/>
    <dgm:cxn modelId="{A4525602-9D42-4F43-85F9-B30EE242EB30}" type="presParOf" srcId="{C9AC49E7-0BE5-46C2-8E49-D6657988121C}" destId="{0B42D46D-3103-4492-9986-3C279A0B79A9}" srcOrd="5" destOrd="0" presId="urn:microsoft.com/office/officeart/2018/2/layout/IconLabelList"/>
    <dgm:cxn modelId="{E0AD077A-22C3-4D2C-A3F9-AB4F43F13F66}" type="presParOf" srcId="{C9AC49E7-0BE5-46C2-8E49-D6657988121C}" destId="{1E46F5FD-DE48-4289-A0A3-0F160094164B}" srcOrd="6" destOrd="0" presId="urn:microsoft.com/office/officeart/2018/2/layout/IconLabelList"/>
    <dgm:cxn modelId="{8650FC69-DE60-4FA0-A381-1953DEB4243C}" type="presParOf" srcId="{1E46F5FD-DE48-4289-A0A3-0F160094164B}" destId="{6EDCB14D-9AE8-4A35-B617-6B0D50811F31}" srcOrd="0" destOrd="0" presId="urn:microsoft.com/office/officeart/2018/2/layout/IconLabelList"/>
    <dgm:cxn modelId="{95AF5CF7-62A1-4562-A584-7A32A5280A5F}" type="presParOf" srcId="{1E46F5FD-DE48-4289-A0A3-0F160094164B}" destId="{5260AACD-CF2E-4D15-8C31-4BA22674DF2D}" srcOrd="1" destOrd="0" presId="urn:microsoft.com/office/officeart/2018/2/layout/IconLabelList"/>
    <dgm:cxn modelId="{121B3F1C-C02A-4D5B-8F21-2F11AAF161A5}" type="presParOf" srcId="{1E46F5FD-DE48-4289-A0A3-0F160094164B}" destId="{4AD5AE24-8F2B-4403-8B39-2090C086BB39}" srcOrd="2" destOrd="0" presId="urn:microsoft.com/office/officeart/2018/2/layout/IconLabelList"/>
    <dgm:cxn modelId="{F40909CD-E7E1-4801-BFFB-5C741033B4E5}" type="presParOf" srcId="{C9AC49E7-0BE5-46C2-8E49-D6657988121C}" destId="{96107B20-0DF8-43F5-8205-43CBD8F074C3}" srcOrd="7" destOrd="0" presId="urn:microsoft.com/office/officeart/2018/2/layout/IconLabelList"/>
    <dgm:cxn modelId="{197E8F22-095A-41C2-8888-BC75035CEB0D}" type="presParOf" srcId="{C9AC49E7-0BE5-46C2-8E49-D6657988121C}" destId="{1C075DCD-CCD8-495F-9E4C-06748378B4C2}" srcOrd="8" destOrd="0" presId="urn:microsoft.com/office/officeart/2018/2/layout/IconLabelList"/>
    <dgm:cxn modelId="{6C17602D-6B2B-4F32-B0EB-183F86133C25}" type="presParOf" srcId="{1C075DCD-CCD8-495F-9E4C-06748378B4C2}" destId="{C590F6DB-B2A2-4E90-986E-DDF256379A06}" srcOrd="0" destOrd="0" presId="urn:microsoft.com/office/officeart/2018/2/layout/IconLabelList"/>
    <dgm:cxn modelId="{A36C7E1E-812E-4045-9F35-E348F8E98B5B}" type="presParOf" srcId="{1C075DCD-CCD8-495F-9E4C-06748378B4C2}" destId="{5571E222-E6C8-4E39-9CA2-9D722922A12F}" srcOrd="1" destOrd="0" presId="urn:microsoft.com/office/officeart/2018/2/layout/IconLabelList"/>
    <dgm:cxn modelId="{4E9C00FD-FACE-4FC5-9BA6-0EF1F6CFA3D0}" type="presParOf" srcId="{1C075DCD-CCD8-495F-9E4C-06748378B4C2}" destId="{5B86A844-13A0-40FE-BF17-3A859A085E7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E7492-9517-451C-86A7-1123AF2AF217}">
      <dsp:nvSpPr>
        <dsp:cNvPr id="0" name=""/>
        <dsp:cNvSpPr/>
      </dsp:nvSpPr>
      <dsp:spPr>
        <a:xfrm>
          <a:off x="937228" y="477453"/>
          <a:ext cx="582978" cy="5058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D65B4-9B20-4608-8429-63209453E238}">
      <dsp:nvSpPr>
        <dsp:cNvPr id="0" name=""/>
        <dsp:cNvSpPr/>
      </dsp:nvSpPr>
      <dsp:spPr>
        <a:xfrm>
          <a:off x="49401" y="987175"/>
          <a:ext cx="2290911" cy="144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Plusieurs municipalités et MRC</a:t>
          </a:r>
          <a:endParaRPr lang="en-US" sz="1800" kern="1200" dirty="0"/>
        </a:p>
      </dsp:txBody>
      <dsp:txXfrm>
        <a:off x="49401" y="987175"/>
        <a:ext cx="2290911" cy="1443194"/>
      </dsp:txXfrm>
    </dsp:sp>
    <dsp:sp modelId="{8A0C33E1-0023-46D1-9D4D-E288DC7F0DDD}">
      <dsp:nvSpPr>
        <dsp:cNvPr id="0" name=""/>
        <dsp:cNvSpPr/>
      </dsp:nvSpPr>
      <dsp:spPr>
        <a:xfrm>
          <a:off x="3679912" y="477900"/>
          <a:ext cx="582978" cy="5227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8EEC7-18FB-4FFF-964B-119A13568DE2}">
      <dsp:nvSpPr>
        <dsp:cNvPr id="0" name=""/>
        <dsp:cNvSpPr/>
      </dsp:nvSpPr>
      <dsp:spPr>
        <a:xfrm>
          <a:off x="2726944" y="1073402"/>
          <a:ext cx="2595355" cy="1239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10</a:t>
          </a:r>
          <a:r>
            <a:rPr lang="fr-FR" sz="1800" kern="1200" baseline="30000" dirty="0"/>
            <a:t>ne </a:t>
          </a:r>
          <a:r>
            <a:rPr lang="fr-FR" sz="1800" kern="1200" dirty="0"/>
            <a:t>ou 100</a:t>
          </a:r>
          <a:r>
            <a:rPr lang="fr-FR" sz="1800" kern="1200" baseline="30000" dirty="0"/>
            <a:t>ne</a:t>
          </a:r>
          <a:r>
            <a:rPr lang="fr-FR" sz="1800" kern="1200" dirty="0"/>
            <a:t> de km² de territoire</a:t>
          </a:r>
          <a:endParaRPr lang="en-US" sz="1800" kern="1200" dirty="0"/>
        </a:p>
      </dsp:txBody>
      <dsp:txXfrm>
        <a:off x="2726944" y="1073402"/>
        <a:ext cx="2595355" cy="1239531"/>
      </dsp:txXfrm>
    </dsp:sp>
    <dsp:sp modelId="{65399575-83FA-47B7-9AA5-A675D502DC47}">
      <dsp:nvSpPr>
        <dsp:cNvPr id="0" name=""/>
        <dsp:cNvSpPr/>
      </dsp:nvSpPr>
      <dsp:spPr>
        <a:xfrm>
          <a:off x="920650" y="2216882"/>
          <a:ext cx="582978" cy="5350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CEFAF-3335-4016-BB6A-5F2D9DC3B95F}">
      <dsp:nvSpPr>
        <dsp:cNvPr id="0" name=""/>
        <dsp:cNvSpPr/>
      </dsp:nvSpPr>
      <dsp:spPr>
        <a:xfrm>
          <a:off x="49401" y="2977409"/>
          <a:ext cx="2456218" cy="1266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10</a:t>
          </a:r>
          <a:r>
            <a:rPr lang="fr-FR" sz="1800" kern="1200" baseline="30000" dirty="0"/>
            <a:t>ne </a:t>
          </a:r>
          <a:r>
            <a:rPr lang="fr-FR" sz="1800" kern="1200" dirty="0"/>
            <a:t>ou 100</a:t>
          </a:r>
          <a:r>
            <a:rPr lang="fr-FR" sz="1800" kern="1200" baseline="30000" dirty="0"/>
            <a:t>ne</a:t>
          </a:r>
          <a:r>
            <a:rPr lang="fr-FR" sz="1800" kern="1200" dirty="0"/>
            <a:t> d’éoliennes et de km de chemins</a:t>
          </a:r>
          <a:endParaRPr lang="en-US" sz="1800" kern="1200" dirty="0"/>
        </a:p>
      </dsp:txBody>
      <dsp:txXfrm>
        <a:off x="49401" y="2977409"/>
        <a:ext cx="2456218" cy="1266245"/>
      </dsp:txXfrm>
    </dsp:sp>
    <dsp:sp modelId="{6EDCB14D-9AE8-4A35-B617-6B0D50811F31}">
      <dsp:nvSpPr>
        <dsp:cNvPr id="0" name=""/>
        <dsp:cNvSpPr/>
      </dsp:nvSpPr>
      <dsp:spPr>
        <a:xfrm>
          <a:off x="4739317" y="2254947"/>
          <a:ext cx="582978" cy="4848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5AE24-8F2B-4403-8B39-2090C086BB39}">
      <dsp:nvSpPr>
        <dsp:cNvPr id="0" name=""/>
        <dsp:cNvSpPr/>
      </dsp:nvSpPr>
      <dsp:spPr>
        <a:xfrm>
          <a:off x="2684572" y="2759031"/>
          <a:ext cx="4346700" cy="1484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Diversité des milieux : </a:t>
          </a:r>
          <a:br>
            <a:rPr lang="fr-FR" sz="1800" kern="1200" dirty="0"/>
          </a:br>
          <a:r>
            <a:rPr lang="fr-FR" sz="1800" kern="1200" dirty="0"/>
            <a:t>public et privé, ZEC, réserves fauniques, milieu agricole protégé, zones de villégiature, etc. </a:t>
          </a:r>
          <a:endParaRPr lang="en-US" sz="1800" kern="1200" dirty="0"/>
        </a:p>
      </dsp:txBody>
      <dsp:txXfrm>
        <a:off x="2684572" y="2759031"/>
        <a:ext cx="4346700" cy="1484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E7492-9517-451C-86A7-1123AF2AF217}">
      <dsp:nvSpPr>
        <dsp:cNvPr id="0" name=""/>
        <dsp:cNvSpPr/>
      </dsp:nvSpPr>
      <dsp:spPr>
        <a:xfrm>
          <a:off x="3505929" y="2686466"/>
          <a:ext cx="356352" cy="3563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D65B4-9B20-4608-8429-63209453E238}">
      <dsp:nvSpPr>
        <dsp:cNvPr id="0" name=""/>
        <dsp:cNvSpPr/>
      </dsp:nvSpPr>
      <dsp:spPr>
        <a:xfrm>
          <a:off x="3009327" y="3063643"/>
          <a:ext cx="1400346" cy="318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Population </a:t>
          </a:r>
          <a:endParaRPr lang="en-US" sz="2400" kern="1200" dirty="0"/>
        </a:p>
      </dsp:txBody>
      <dsp:txXfrm>
        <a:off x="3009327" y="3063643"/>
        <a:ext cx="1400346" cy="318899"/>
      </dsp:txXfrm>
    </dsp:sp>
    <dsp:sp modelId="{8A0C33E1-0023-46D1-9D4D-E288DC7F0DDD}">
      <dsp:nvSpPr>
        <dsp:cNvPr id="0" name=""/>
        <dsp:cNvSpPr/>
      </dsp:nvSpPr>
      <dsp:spPr>
        <a:xfrm>
          <a:off x="3393154" y="324481"/>
          <a:ext cx="356352" cy="3563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8EEC7-18FB-4FFF-964B-119A13568DE2}">
      <dsp:nvSpPr>
        <dsp:cNvPr id="0" name=""/>
        <dsp:cNvSpPr/>
      </dsp:nvSpPr>
      <dsp:spPr>
        <a:xfrm>
          <a:off x="2602127" y="748020"/>
          <a:ext cx="1909400" cy="1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Communautés</a:t>
          </a:r>
          <a:endParaRPr lang="en-US" sz="2400" kern="1200" dirty="0"/>
        </a:p>
      </dsp:txBody>
      <dsp:txXfrm>
        <a:off x="2602127" y="748020"/>
        <a:ext cx="1909400" cy="146776"/>
      </dsp:txXfrm>
    </dsp:sp>
    <dsp:sp modelId="{65399575-83FA-47B7-9AA5-A675D502DC47}">
      <dsp:nvSpPr>
        <dsp:cNvPr id="0" name=""/>
        <dsp:cNvSpPr/>
      </dsp:nvSpPr>
      <dsp:spPr>
        <a:xfrm>
          <a:off x="969179" y="338260"/>
          <a:ext cx="356352" cy="3563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CEFAF-3335-4016-BB6A-5F2D9DC3B95F}">
      <dsp:nvSpPr>
        <dsp:cNvPr id="0" name=""/>
        <dsp:cNvSpPr/>
      </dsp:nvSpPr>
      <dsp:spPr>
        <a:xfrm>
          <a:off x="303051" y="745496"/>
          <a:ext cx="1501392" cy="289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Décideurs</a:t>
          </a:r>
          <a:endParaRPr lang="en-US" sz="2400" kern="1200" dirty="0"/>
        </a:p>
      </dsp:txBody>
      <dsp:txXfrm>
        <a:off x="303051" y="745496"/>
        <a:ext cx="1501392" cy="289291"/>
      </dsp:txXfrm>
    </dsp:sp>
    <dsp:sp modelId="{6EDCB14D-9AE8-4A35-B617-6B0D50811F31}">
      <dsp:nvSpPr>
        <dsp:cNvPr id="0" name=""/>
        <dsp:cNvSpPr/>
      </dsp:nvSpPr>
      <dsp:spPr>
        <a:xfrm>
          <a:off x="824732" y="2616245"/>
          <a:ext cx="356352" cy="3563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5AE24-8F2B-4403-8B39-2090C086BB39}">
      <dsp:nvSpPr>
        <dsp:cNvPr id="0" name=""/>
        <dsp:cNvSpPr/>
      </dsp:nvSpPr>
      <dsp:spPr>
        <a:xfrm>
          <a:off x="211128" y="3024213"/>
          <a:ext cx="1930860" cy="310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Analystes des ministères</a:t>
          </a:r>
          <a:endParaRPr lang="en-US" sz="2400" kern="1200" dirty="0"/>
        </a:p>
      </dsp:txBody>
      <dsp:txXfrm>
        <a:off x="211128" y="3024213"/>
        <a:ext cx="1930860" cy="310241"/>
      </dsp:txXfrm>
    </dsp:sp>
    <dsp:sp modelId="{C590F6DB-B2A2-4E90-986E-DDF256379A06}">
      <dsp:nvSpPr>
        <dsp:cNvPr id="0" name=""/>
        <dsp:cNvSpPr/>
      </dsp:nvSpPr>
      <dsp:spPr>
        <a:xfrm>
          <a:off x="2153529" y="1302378"/>
          <a:ext cx="356352" cy="3563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6A844-13A0-40FE-BF17-3A859A085E78}">
      <dsp:nvSpPr>
        <dsp:cNvPr id="0" name=""/>
        <dsp:cNvSpPr/>
      </dsp:nvSpPr>
      <dsp:spPr>
        <a:xfrm>
          <a:off x="1058004" y="1670161"/>
          <a:ext cx="2656972" cy="839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Organismes et intervenants</a:t>
          </a:r>
          <a:endParaRPr lang="en-US" sz="2400" kern="1200" dirty="0"/>
        </a:p>
      </dsp:txBody>
      <dsp:txXfrm>
        <a:off x="1058004" y="1670161"/>
        <a:ext cx="2656972" cy="839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131BD6B-AC61-456B-9452-C0576DCFEAD8}" type="datetimeFigureOut">
              <a:rPr lang="fr-CA" smtClean="0"/>
              <a:t>2023-03-27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C8E40D2-A397-4005-90A8-2F69A3245C6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6833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1377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0770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0028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7769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1578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7915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5404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7596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0486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9583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521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4842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2086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510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9234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1377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629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3620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952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203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9211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40D2-A397-4005-90A8-2F69A3245C6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051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29143-AAF8-44A9-BFEC-95467694C323}" type="datetime1">
              <a:rPr lang="fr-CA" smtClean="0"/>
              <a:t>2023-03-27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290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A747-FA13-4E79-A9D6-7F97221CF752}" type="datetime1">
              <a:rPr lang="fr-CA" smtClean="0"/>
              <a:t>2023-03-27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255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87781-851E-4368-AEBF-3E98223EC994}" type="datetime1">
              <a:rPr lang="fr-CA" smtClean="0"/>
              <a:t>2023-03-27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602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3D549-CD79-4385-BBCC-FE64AA11B438}" type="datetime1">
              <a:rPr lang="fr-CA" smtClean="0"/>
              <a:t>2023-03-27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202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25783-F79C-44F2-B169-678E24A6CD65}" type="datetime1">
              <a:rPr lang="fr-CA" smtClean="0"/>
              <a:t>2023-03-27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705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3F78-1525-440C-82D4-041B0D2D0FE5}" type="datetime1">
              <a:rPr lang="fr-CA" smtClean="0"/>
              <a:t>2023-03-27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18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60F89-AEFE-4D52-B82D-5947EAB016A6}" type="datetime1">
              <a:rPr lang="fr-CA" smtClean="0"/>
              <a:t>2023-03-27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667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2CB2-5897-4B16-B95D-5A9796FF7D04}" type="datetime1">
              <a:rPr lang="fr-CA" smtClean="0"/>
              <a:t>2023-03-27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296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9B6D4-BA96-4EC7-B39C-496867BCA661}" type="datetime1">
              <a:rPr lang="fr-CA" smtClean="0"/>
              <a:t>2023-03-27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031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59D9-227F-48DD-8E49-DCE3D73C8336}" type="datetime1">
              <a:rPr lang="fr-CA" smtClean="0"/>
              <a:t>2023-03-27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221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FFE8-DDE5-4CF4-BF68-C6FF572218C3}" type="datetime1">
              <a:rPr lang="fr-CA" smtClean="0"/>
              <a:t>2023-03-27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705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727F7-5E51-4278-BF86-0E225ADFB6F6}" type="datetime1">
              <a:rPr lang="fr-CA" smtClean="0"/>
              <a:t>2023-03-27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7EE91-6EAE-4C06-BB60-C5FB1E73D3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23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7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9.jpe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6.jp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49.JP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0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6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microsoft.com/office/2007/relationships/diagramDrawing" Target="../diagrams/drawing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.jpg"/><Relationship Id="rId10" Type="http://schemas.openxmlformats.org/officeDocument/2006/relationships/diagramQuickStyle" Target="../diagrams/quickStyle1.xml"/><Relationship Id="rId4" Type="http://schemas.openxmlformats.org/officeDocument/2006/relationships/notesSlide" Target="../notesSlides/notesSlide4.xml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6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2.xml"/><Relationship Id="rId7" Type="http://schemas.openxmlformats.org/officeDocument/2006/relationships/image" Target="../media/image22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12" Type="http://schemas.microsoft.com/office/2007/relationships/diagramDrawing" Target="../diagrams/drawing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4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6.jpg"/><Relationship Id="rId10" Type="http://schemas.openxmlformats.org/officeDocument/2006/relationships/diagramQuickStyle" Target="../diagrams/quickStyle2.xml"/><Relationship Id="rId4" Type="http://schemas.openxmlformats.org/officeDocument/2006/relationships/notesSlide" Target="../notesSlides/notesSlide7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B74C8D93-D6A7-48AE-94D9-C837C6C46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" b="1"/>
          <a:stretch/>
        </p:blipFill>
        <p:spPr>
          <a:xfrm>
            <a:off x="308825" y="276580"/>
            <a:ext cx="3023042" cy="109362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01ECA68-AEBB-E914-4D5B-E79F8E378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66" b="-2"/>
          <a:stretch/>
        </p:blipFill>
        <p:spPr>
          <a:xfrm>
            <a:off x="5804762" y="638457"/>
            <a:ext cx="6078413" cy="5366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C6CCDF-0D4D-0C9A-C916-9E0D93E519C3}"/>
              </a:ext>
            </a:extLst>
          </p:cNvPr>
          <p:cNvSpPr txBox="1"/>
          <p:nvPr/>
        </p:nvSpPr>
        <p:spPr>
          <a:xfrm>
            <a:off x="308825" y="2208629"/>
            <a:ext cx="48851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>
                <a:solidFill>
                  <a:srgbClr val="002060"/>
                </a:solidFill>
              </a:rPr>
              <a:t>Les enjeux dans les </a:t>
            </a:r>
          </a:p>
          <a:p>
            <a:r>
              <a:rPr lang="fr-CA" sz="4000" b="1">
                <a:solidFill>
                  <a:srgbClr val="002060"/>
                </a:solidFill>
              </a:rPr>
              <a:t>études d’impact sur l’environnement</a:t>
            </a:r>
          </a:p>
          <a:p>
            <a:endParaRPr lang="fr-CA" sz="4000" b="1">
              <a:solidFill>
                <a:srgbClr val="002060"/>
              </a:solidFill>
            </a:endParaRPr>
          </a:p>
          <a:p>
            <a:r>
              <a:rPr lang="fr-CA" sz="2400" b="1">
                <a:solidFill>
                  <a:srgbClr val="002060"/>
                </a:solidFill>
              </a:rPr>
              <a:t>Nathalie Leblanc, </a:t>
            </a:r>
            <a:r>
              <a:rPr lang="fr-CA" b="1" err="1">
                <a:solidFill>
                  <a:srgbClr val="002060"/>
                </a:solidFill>
              </a:rPr>
              <a:t>biol</a:t>
            </a:r>
            <a:r>
              <a:rPr lang="fr-CA" b="1">
                <a:solidFill>
                  <a:srgbClr val="002060"/>
                </a:solidFill>
              </a:rPr>
              <a:t>. M. Sc.</a:t>
            </a:r>
          </a:p>
          <a:p>
            <a:r>
              <a:rPr lang="fr-CA" b="1">
                <a:solidFill>
                  <a:srgbClr val="002060"/>
                </a:solidFill>
              </a:rPr>
              <a:t>Directrice Environnement et Société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F99D91-56CB-326A-6907-E6BC041B1E85}"/>
              </a:ext>
            </a:extLst>
          </p:cNvPr>
          <p:cNvSpPr txBox="1"/>
          <p:nvPr/>
        </p:nvSpPr>
        <p:spPr>
          <a:xfrm>
            <a:off x="892728" y="6350537"/>
            <a:ext cx="11217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bg1">
                    <a:lumMod val="95000"/>
                  </a:schemeClr>
                </a:solidFill>
              </a:rPr>
              <a:t>SIFÉE - Atelier de formation - 27 et 28 mars 2023 - Montréal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69816B-B009-4F2D-474C-3E0727A0CEC5}"/>
              </a:ext>
            </a:extLst>
          </p:cNvPr>
          <p:cNvSpPr txBox="1"/>
          <p:nvPr/>
        </p:nvSpPr>
        <p:spPr>
          <a:xfrm>
            <a:off x="133564" y="6355880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62339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10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49829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Enjeux considérés tout au long de la procédure…</a:t>
            </a:r>
            <a:br>
              <a:rPr lang="fr-FR" sz="4000" b="1" dirty="0">
                <a:solidFill>
                  <a:srgbClr val="002060"/>
                </a:solidFill>
              </a:rPr>
            </a:br>
            <a:endParaRPr lang="fr-FR" sz="4000" b="1" dirty="0">
              <a:solidFill>
                <a:srgbClr val="00206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411479" y="2286000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8B53C5-90B7-5F61-70A2-1D06FC958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28" y="441789"/>
            <a:ext cx="6682348" cy="5697353"/>
          </a:xfrm>
        </p:spPr>
        <p:txBody>
          <a:bodyPr anchor="ctr">
            <a:normAutofit/>
          </a:bodyPr>
          <a:lstStyle/>
          <a:p>
            <a:pPr marL="571500" indent="-571500" defTabSz="457200">
              <a:spcAft>
                <a:spcPts val="600"/>
              </a:spcAft>
            </a:pPr>
            <a:r>
              <a:rPr lang="fr-FR" dirty="0">
                <a:solidFill>
                  <a:srgbClr val="0C284B"/>
                </a:solidFill>
              </a:rPr>
              <a:t>Suivi des enjeux dans le plan de communication</a:t>
            </a:r>
          </a:p>
          <a:p>
            <a:pPr marL="571500" indent="-571500" defTabSz="457200">
              <a:spcAft>
                <a:spcPts val="600"/>
              </a:spcAft>
            </a:pPr>
            <a:r>
              <a:rPr lang="fr-FR" dirty="0">
                <a:solidFill>
                  <a:srgbClr val="0C284B"/>
                </a:solidFill>
              </a:rPr>
              <a:t>Résultats des consultations et contexte ou justification du projet traduisent plusieurs enjeux</a:t>
            </a:r>
          </a:p>
          <a:p>
            <a:pPr marL="571500" indent="-571500" defTabSz="457200">
              <a:spcAft>
                <a:spcPts val="600"/>
              </a:spcAft>
            </a:pPr>
            <a:r>
              <a:rPr lang="fr-FR" dirty="0">
                <a:solidFill>
                  <a:srgbClr val="0C284B"/>
                </a:solidFill>
              </a:rPr>
              <a:t>Matrice des interrelations significatives </a:t>
            </a:r>
          </a:p>
          <a:p>
            <a:pPr marL="571500" indent="-571500" defTabSz="457200">
              <a:spcAft>
                <a:spcPts val="600"/>
              </a:spcAft>
            </a:pPr>
            <a:r>
              <a:rPr lang="fr-FR" dirty="0">
                <a:solidFill>
                  <a:srgbClr val="0C284B"/>
                </a:solidFill>
              </a:rPr>
              <a:t>Carte des paramètres de configuration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5048C53-A66B-99BF-C459-185E16ECD9C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7987" y="2648178"/>
            <a:ext cx="4803440" cy="2201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2800" b="1" dirty="0">
                <a:solidFill>
                  <a:srgbClr val="0C284B"/>
                </a:solidFill>
              </a:rPr>
              <a:t>Le public mérite d’en être informé!</a:t>
            </a:r>
            <a:endParaRPr lang="fr-CA" sz="2800" dirty="0">
              <a:solidFill>
                <a:srgbClr val="0C284B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CA" dirty="0">
              <a:effectLst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42BE26-4735-CBAF-06ED-C31C12D03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 b="4287"/>
          <a:stretch/>
        </p:blipFill>
        <p:spPr>
          <a:xfrm>
            <a:off x="678094" y="3817528"/>
            <a:ext cx="3721508" cy="22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0868A0-CADB-F851-B31B-10215D2ABF89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0993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2FD95-FFA5-478B-9BBB-1538DE504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136524"/>
            <a:ext cx="3465521" cy="2567644"/>
          </a:xfrm>
        </p:spPr>
        <p:txBody>
          <a:bodyPr>
            <a:noAutofit/>
          </a:bodyPr>
          <a:lstStyle/>
          <a:p>
            <a:r>
              <a:rPr lang="fr-FR" sz="2400" b="1" dirty="0"/>
              <a:t>Procédure d’évaluation et d’examen des impacts sur l’environnement (PEEIE) </a:t>
            </a:r>
            <a:br>
              <a:rPr lang="fr-FR" sz="2400" b="1" dirty="0"/>
            </a:br>
            <a:r>
              <a:rPr lang="fr-FR" sz="2400" b="1" dirty="0"/>
              <a:t>et autres activités connexes</a:t>
            </a:r>
            <a:endParaRPr lang="fr-CA" sz="24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CE4D3A-E8D1-4F8A-B93F-B1074E02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11</a:t>
            </a:fld>
            <a:endParaRPr lang="fr-CA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A77042-4E80-45B3-AD95-82B760770168}"/>
              </a:ext>
            </a:extLst>
          </p:cNvPr>
          <p:cNvSpPr/>
          <p:nvPr/>
        </p:nvSpPr>
        <p:spPr>
          <a:xfrm>
            <a:off x="4667251" y="5783503"/>
            <a:ext cx="185738" cy="149397"/>
          </a:xfrm>
          <a:prstGeom prst="rect">
            <a:avLst/>
          </a:prstGeom>
          <a:solidFill>
            <a:srgbClr val="FFFF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C2CAD6-EF64-6257-52B3-E16DD4C8D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4" t="-2" r="20302" b="-4421"/>
          <a:stretch/>
        </p:blipFill>
        <p:spPr>
          <a:xfrm>
            <a:off x="3856138" y="416194"/>
            <a:ext cx="2582674" cy="55616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6AE5F4-A59E-0E28-B456-CA2D45EBE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83922" r="62996" b="4777"/>
          <a:stretch/>
        </p:blipFill>
        <p:spPr>
          <a:xfrm>
            <a:off x="117064" y="4153831"/>
            <a:ext cx="3333517" cy="256764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9" name="Légende : flèche vers la droite 18">
            <a:extLst>
              <a:ext uri="{FF2B5EF4-FFF2-40B4-BE49-F238E27FC236}">
                <a16:creationId xmlns:a16="http://schemas.microsoft.com/office/drawing/2014/main" id="{2B410729-5906-B0D8-1918-D242EC9B38D0}"/>
              </a:ext>
            </a:extLst>
          </p:cNvPr>
          <p:cNvSpPr/>
          <p:nvPr/>
        </p:nvSpPr>
        <p:spPr>
          <a:xfrm flipH="1">
            <a:off x="6438809" y="451039"/>
            <a:ext cx="4690399" cy="74943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502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Carte de paramètres de configuration</a:t>
            </a:r>
          </a:p>
        </p:txBody>
      </p:sp>
      <p:sp>
        <p:nvSpPr>
          <p:cNvPr id="20" name="Légende : flèche vers la droite 19">
            <a:extLst>
              <a:ext uri="{FF2B5EF4-FFF2-40B4-BE49-F238E27FC236}">
                <a16:creationId xmlns:a16="http://schemas.microsoft.com/office/drawing/2014/main" id="{7A9C1A9B-17F8-8AA3-6BC3-070190B16929}"/>
              </a:ext>
            </a:extLst>
          </p:cNvPr>
          <p:cNvSpPr/>
          <p:nvPr/>
        </p:nvSpPr>
        <p:spPr>
          <a:xfrm flipH="1">
            <a:off x="6438809" y="1430987"/>
            <a:ext cx="4649789" cy="749438"/>
          </a:xfrm>
          <a:prstGeom prst="rightArrow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800" dirty="0"/>
              <a:t>Étude d’impact</a:t>
            </a:r>
          </a:p>
        </p:txBody>
      </p:sp>
    </p:spTree>
    <p:extLst>
      <p:ext uri="{BB962C8B-B14F-4D97-AF65-F5344CB8AC3E}">
        <p14:creationId xmlns:p14="http://schemas.microsoft.com/office/powerpoint/2010/main" val="2597313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12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661480" y="383957"/>
            <a:ext cx="6681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Paramètres de configuration</a:t>
            </a:r>
            <a:br>
              <a:rPr lang="fr-FR" sz="4000" b="1" dirty="0">
                <a:solidFill>
                  <a:srgbClr val="002060"/>
                </a:solidFill>
              </a:rPr>
            </a:br>
            <a:endParaRPr lang="fr-FR" sz="4000" b="1" dirty="0">
              <a:solidFill>
                <a:srgbClr val="00206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202FCC-673B-4F8C-94A6-CC1D6AD50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79" y="1115549"/>
            <a:ext cx="11626921" cy="510427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F81B6A7-45B1-D167-9099-C6E44EB492B5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211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E82821-A511-89A1-8818-D3757473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13</a:t>
            </a:fld>
            <a:endParaRPr lang="fr-CA"/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45D8AA6E-C7F5-CCA6-D21E-0C557C96F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26" y="1167977"/>
            <a:ext cx="6074374" cy="49659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9AD6CE-CB56-7349-1035-DA6E3DC01310}"/>
              </a:ext>
            </a:extLst>
          </p:cNvPr>
          <p:cNvSpPr txBox="1"/>
          <p:nvPr/>
        </p:nvSpPr>
        <p:spPr>
          <a:xfrm>
            <a:off x="661480" y="383957"/>
            <a:ext cx="6681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Paramètres de configuration</a:t>
            </a:r>
            <a:br>
              <a:rPr lang="fr-FR" sz="4000" b="1" dirty="0">
                <a:solidFill>
                  <a:srgbClr val="002060"/>
                </a:solidFill>
              </a:rPr>
            </a:br>
            <a:endParaRPr lang="fr-FR" sz="4000" b="1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53DCE0-0228-0B82-C45A-25F272B25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1127"/>
          <a:stretch/>
        </p:blipFill>
        <p:spPr>
          <a:xfrm>
            <a:off x="625495" y="1435875"/>
            <a:ext cx="3396348" cy="4325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9690AD-100C-C993-7057-E302A1E54165}"/>
              </a:ext>
            </a:extLst>
          </p:cNvPr>
          <p:cNvSpPr txBox="1"/>
          <p:nvPr/>
        </p:nvSpPr>
        <p:spPr>
          <a:xfrm>
            <a:off x="133563" y="6355880"/>
            <a:ext cx="491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2998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14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49829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Les enjeux </a:t>
            </a:r>
            <a:br>
              <a:rPr lang="fr-FR" sz="4000" b="1" dirty="0">
                <a:solidFill>
                  <a:srgbClr val="002060"/>
                </a:solidFill>
              </a:rPr>
            </a:br>
            <a:endParaRPr lang="fr-FR" sz="4000" b="1" dirty="0">
              <a:solidFill>
                <a:srgbClr val="00206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430934" y="1220406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8B53C5-90B7-5F61-70A2-1D06FC958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855" y="996594"/>
            <a:ext cx="6979921" cy="5142548"/>
          </a:xfrm>
        </p:spPr>
        <p:txBody>
          <a:bodyPr anchor="ctr">
            <a:noAutofit/>
          </a:bodyPr>
          <a:lstStyle/>
          <a:p>
            <a:pPr marL="571500" indent="-571500" defTabSz="457200">
              <a:lnSpc>
                <a:spcPct val="100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C284B"/>
                </a:solidFill>
              </a:rPr>
              <a:t>Nécessité d’être en exploitation le plus tôt possible (pour éviter une rupture de service auprès de plusieurs régions du Québec).</a:t>
            </a:r>
          </a:p>
          <a:p>
            <a:pPr marL="571500" indent="-571500" defTabSz="457200">
              <a:lnSpc>
                <a:spcPct val="100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C284B"/>
                </a:solidFill>
              </a:rPr>
              <a:t>Paysage et climat sonore : le projet est situé en zone industrielle, à 1,7 km d’une résidence. Ainsi, la quiétude des résidents est maintenue.</a:t>
            </a:r>
          </a:p>
          <a:p>
            <a:pPr marL="571500" indent="-571500" defTabSz="457200">
              <a:lnSpc>
                <a:spcPct val="100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C284B"/>
                </a:solidFill>
              </a:rPr>
              <a:t>Maintien de la circulation fluide et sécuritaire : la circulation des camions prévue sur l’autoroute 30 et la portion non habitée du boulevard.</a:t>
            </a:r>
          </a:p>
          <a:p>
            <a:pPr marL="571500" indent="-571500" defTabSz="457200">
              <a:lnSpc>
                <a:spcPct val="100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C284B"/>
                </a:solidFill>
              </a:rPr>
              <a:t>Maintien de la qualité de l’air et de l’eau: une modélisation sera réalisée, le projet ne comporte aucune combustion, la réglementation encadre le projet.</a:t>
            </a:r>
          </a:p>
          <a:p>
            <a:pPr marL="571500" indent="-571500" defTabSz="457200">
              <a:lnSpc>
                <a:spcPct val="100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C284B"/>
                </a:solidFill>
              </a:rPr>
              <a:t>Pérennité des expertises et emplois locaux associés à l’enfouissement et au traitement des sols à Bécancour.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42BE26-4735-CBAF-06ED-C31C12D035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1127"/>
          <a:stretch/>
        </p:blipFill>
        <p:spPr>
          <a:xfrm>
            <a:off x="625495" y="1435875"/>
            <a:ext cx="3396348" cy="4325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5F56C9A-FA5F-C63A-A5EF-544D936D2C7B}"/>
              </a:ext>
            </a:extLst>
          </p:cNvPr>
          <p:cNvSpPr txBox="1"/>
          <p:nvPr/>
        </p:nvSpPr>
        <p:spPr>
          <a:xfrm>
            <a:off x="894276" y="6419396"/>
            <a:ext cx="937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https://www.ree.environnement.gouv.qc.ca/dossiers/3211-33-006/3211-33-006-3.pdf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EC04C9-AC48-B59C-9549-BBC4E7F4C135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15994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4549AEF-5C69-A9D3-EC53-7049AFF13D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8225" y="1656496"/>
            <a:ext cx="4367697" cy="40267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400" dirty="0">
                <a:solidFill>
                  <a:srgbClr val="0C284B"/>
                </a:solidFill>
              </a:rPr>
              <a:t>Intégration des enjeux avec les composantes du milieu dans toutes les étapes de l’étude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Sommaire 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Matrice des interrelations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Chapitre sur les enjeux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Évaluation détaillée des impacts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Lien avec les intervenants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Tableau synthèse des impacts résiduels et mesures d’atténuation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Lien avec les principes du développement durable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256485" y="443717"/>
            <a:ext cx="5324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Projets éoliens récents</a:t>
            </a:r>
            <a:endParaRPr lang="fr-CA" sz="4000" b="1" dirty="0">
              <a:solidFill>
                <a:srgbClr val="00206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393805" y="1344094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8BEB6CF7-E68D-7213-1C5F-957586DE8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 b="4016"/>
          <a:stretch/>
        </p:blipFill>
        <p:spPr>
          <a:xfrm flipH="1">
            <a:off x="9343844" y="1111829"/>
            <a:ext cx="3156381" cy="5092747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FC78AC0-E2F7-349D-2F2C-89035D99929A}"/>
              </a:ext>
            </a:extLst>
          </p:cNvPr>
          <p:cNvSpPr txBox="1"/>
          <p:nvPr/>
        </p:nvSpPr>
        <p:spPr>
          <a:xfrm>
            <a:off x="894276" y="6419396"/>
            <a:ext cx="937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https://www.ree.environnement.gouv.qc.ca/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99F14FE-2763-F036-29E8-8AAAF0F2EE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99" t="-267" r="17553" b="3142"/>
          <a:stretch/>
        </p:blipFill>
        <p:spPr>
          <a:xfrm flipH="1">
            <a:off x="6302573" y="1096582"/>
            <a:ext cx="3826686" cy="5123243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860D8F7-E325-25DA-3F68-A799FBD8CE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7" t="-955" r="8905" b="9477"/>
          <a:stretch/>
        </p:blipFill>
        <p:spPr>
          <a:xfrm flipH="1">
            <a:off x="4675922" y="1069462"/>
            <a:ext cx="3001305" cy="5153738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409BF9A-A288-9D89-8F2A-D4488737CCD2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98870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4549AEF-5C69-A9D3-EC53-7049AFF13D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635" y="1854867"/>
            <a:ext cx="5295853" cy="38326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Maintien des accès et usages du territoire;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Maintien de la qualité de vie et des paysages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Protection de la biodiversité et des milieux humides et hydriques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Optimisation des retombées économiques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Protection du patrimoine bâti et archéologique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Lutte aux changements climatiques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16780A-DDF6-FC4F-6570-40A6D69741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10416" b="10416"/>
          <a:stretch/>
        </p:blipFill>
        <p:spPr>
          <a:xfrm>
            <a:off x="5515582" y="10"/>
            <a:ext cx="6676417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16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48481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Les enjeux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352975" y="1517515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7230F0D-E7DC-76E8-5024-406099BBDB09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2522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FDC071-3332-41DA-41D4-AC848F0A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17</a:t>
            </a:fld>
            <a:endParaRPr lang="fr-CA"/>
          </a:p>
        </p:txBody>
      </p:sp>
      <p:sp>
        <p:nvSpPr>
          <p:cNvPr id="5" name="Organigramme : Connecteur page suivante 4">
            <a:extLst>
              <a:ext uri="{FF2B5EF4-FFF2-40B4-BE49-F238E27FC236}">
                <a16:creationId xmlns:a16="http://schemas.microsoft.com/office/drawing/2014/main" id="{C4F316E3-3097-2D78-B0E9-417266B51FCD}"/>
              </a:ext>
            </a:extLst>
          </p:cNvPr>
          <p:cNvSpPr/>
          <p:nvPr/>
        </p:nvSpPr>
        <p:spPr>
          <a:xfrm>
            <a:off x="457199" y="251966"/>
            <a:ext cx="4542817" cy="2004861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rgbClr val="002060"/>
                </a:solidFill>
              </a:rPr>
              <a:t>Étape 1.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Interrelations potentielles 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(activités du projet et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 composantes du milieu)</a:t>
            </a:r>
          </a:p>
        </p:txBody>
      </p:sp>
      <p:sp>
        <p:nvSpPr>
          <p:cNvPr id="8" name="Organigramme : Connecteur page suivante 7">
            <a:extLst>
              <a:ext uri="{FF2B5EF4-FFF2-40B4-BE49-F238E27FC236}">
                <a16:creationId xmlns:a16="http://schemas.microsoft.com/office/drawing/2014/main" id="{5D2C146B-E832-9DEF-F883-E41ED2EE900D}"/>
              </a:ext>
            </a:extLst>
          </p:cNvPr>
          <p:cNvSpPr/>
          <p:nvPr/>
        </p:nvSpPr>
        <p:spPr>
          <a:xfrm>
            <a:off x="457197" y="2291017"/>
            <a:ext cx="4542817" cy="2095972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 b="1" dirty="0">
              <a:solidFill>
                <a:srgbClr val="00206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CBAEA0-25C3-511F-34BC-0228548724B0}"/>
              </a:ext>
            </a:extLst>
          </p:cNvPr>
          <p:cNvSpPr txBox="1"/>
          <p:nvPr/>
        </p:nvSpPr>
        <p:spPr>
          <a:xfrm>
            <a:off x="656613" y="2598003"/>
            <a:ext cx="4143983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rgbClr val="002060"/>
                </a:solidFill>
              </a:rPr>
              <a:t>Étape 2. 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Analyse détaillée des impacts</a:t>
            </a:r>
          </a:p>
        </p:txBody>
      </p:sp>
      <p:sp>
        <p:nvSpPr>
          <p:cNvPr id="10" name="Organigramme : Connecteur page suivante 9">
            <a:extLst>
              <a:ext uri="{FF2B5EF4-FFF2-40B4-BE49-F238E27FC236}">
                <a16:creationId xmlns:a16="http://schemas.microsoft.com/office/drawing/2014/main" id="{B763DF4D-3A44-7F36-0C2B-7A90D819883C}"/>
              </a:ext>
            </a:extLst>
          </p:cNvPr>
          <p:cNvSpPr/>
          <p:nvPr/>
        </p:nvSpPr>
        <p:spPr>
          <a:xfrm>
            <a:off x="457197" y="4448101"/>
            <a:ext cx="4542817" cy="210994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rgbClr val="002060"/>
                </a:solidFill>
              </a:rPr>
              <a:t>Étape 3.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Importance des impacts résiduels</a:t>
            </a:r>
          </a:p>
          <a:p>
            <a:pPr algn="ctr"/>
            <a:endParaRPr lang="fr-CA" sz="1800" b="1" dirty="0">
              <a:solidFill>
                <a:srgbClr val="002060"/>
              </a:solidFill>
            </a:endParaRPr>
          </a:p>
        </p:txBody>
      </p:sp>
      <p:pic>
        <p:nvPicPr>
          <p:cNvPr id="11" name="Espace réservé du contenu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A5FE3C6E-9070-B3F9-67E4-92EB757F0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55" y="831293"/>
            <a:ext cx="4885132" cy="5195414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90716B1-6B7C-C622-A97A-57C77D16F652}"/>
              </a:ext>
            </a:extLst>
          </p:cNvPr>
          <p:cNvSpPr txBox="1"/>
          <p:nvPr/>
        </p:nvSpPr>
        <p:spPr>
          <a:xfrm>
            <a:off x="133563" y="6355880"/>
            <a:ext cx="52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97123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8EF1476B-5E46-E649-81D6-C82A9DDCB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 b="65301"/>
          <a:stretch/>
        </p:blipFill>
        <p:spPr>
          <a:xfrm>
            <a:off x="5000016" y="136525"/>
            <a:ext cx="7311431" cy="365385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FDC071-3332-41DA-41D4-AC848F0A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18</a:t>
            </a:fld>
            <a:endParaRPr lang="fr-CA"/>
          </a:p>
        </p:txBody>
      </p:sp>
      <p:sp>
        <p:nvSpPr>
          <p:cNvPr id="5" name="Organigramme : Connecteur page suivante 4">
            <a:extLst>
              <a:ext uri="{FF2B5EF4-FFF2-40B4-BE49-F238E27FC236}">
                <a16:creationId xmlns:a16="http://schemas.microsoft.com/office/drawing/2014/main" id="{C4F316E3-3097-2D78-B0E9-417266B51FCD}"/>
              </a:ext>
            </a:extLst>
          </p:cNvPr>
          <p:cNvSpPr/>
          <p:nvPr/>
        </p:nvSpPr>
        <p:spPr>
          <a:xfrm>
            <a:off x="457199" y="251966"/>
            <a:ext cx="4542817" cy="2004861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rgbClr val="002060"/>
                </a:solidFill>
              </a:rPr>
              <a:t>Étape 1.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Interrelations potentielles 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(activités du projet et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 composantes du milieu)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CC18EA-9C8C-7160-B1A9-8193DCF2F3D3}"/>
              </a:ext>
            </a:extLst>
          </p:cNvPr>
          <p:cNvSpPr txBox="1"/>
          <p:nvPr/>
        </p:nvSpPr>
        <p:spPr>
          <a:xfrm>
            <a:off x="133563" y="6355880"/>
            <a:ext cx="479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42969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19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11472297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2800" b="1" dirty="0">
                <a:solidFill>
                  <a:srgbClr val="002060"/>
                </a:solidFill>
              </a:rPr>
              <a:t>Matrice des interrelations : activités du projet et composantes du milieu </a:t>
            </a:r>
            <a:br>
              <a:rPr lang="fr-FR" sz="4000" b="1" dirty="0">
                <a:solidFill>
                  <a:srgbClr val="002060"/>
                </a:solidFill>
              </a:rPr>
            </a:br>
            <a:endParaRPr lang="fr-FR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20D7678-43FB-0F12-73D6-2ED7B3F4E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245467"/>
              </p:ext>
            </p:extLst>
          </p:nvPr>
        </p:nvGraphicFramePr>
        <p:xfrm>
          <a:off x="411479" y="1223199"/>
          <a:ext cx="11472290" cy="4792390"/>
        </p:xfrm>
        <a:graphic>
          <a:graphicData uri="http://schemas.openxmlformats.org/drawingml/2006/table">
            <a:tbl>
              <a:tblPr firstRow="1" firstCol="1" bandRow="1"/>
              <a:tblGrid>
                <a:gridCol w="2198468">
                  <a:extLst>
                    <a:ext uri="{9D8B030D-6E8A-4147-A177-3AD203B41FA5}">
                      <a16:colId xmlns:a16="http://schemas.microsoft.com/office/drawing/2014/main" val="1946248845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1337088991"/>
                    </a:ext>
                  </a:extLst>
                </a:gridCol>
                <a:gridCol w="442521">
                  <a:extLst>
                    <a:ext uri="{9D8B030D-6E8A-4147-A177-3AD203B41FA5}">
                      <a16:colId xmlns:a16="http://schemas.microsoft.com/office/drawing/2014/main" val="2231971346"/>
                    </a:ext>
                  </a:extLst>
                </a:gridCol>
                <a:gridCol w="442521">
                  <a:extLst>
                    <a:ext uri="{9D8B030D-6E8A-4147-A177-3AD203B41FA5}">
                      <a16:colId xmlns:a16="http://schemas.microsoft.com/office/drawing/2014/main" val="2133164200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3780306441"/>
                    </a:ext>
                  </a:extLst>
                </a:gridCol>
                <a:gridCol w="442521">
                  <a:extLst>
                    <a:ext uri="{9D8B030D-6E8A-4147-A177-3AD203B41FA5}">
                      <a16:colId xmlns:a16="http://schemas.microsoft.com/office/drawing/2014/main" val="3179562846"/>
                    </a:ext>
                  </a:extLst>
                </a:gridCol>
                <a:gridCol w="442521">
                  <a:extLst>
                    <a:ext uri="{9D8B030D-6E8A-4147-A177-3AD203B41FA5}">
                      <a16:colId xmlns:a16="http://schemas.microsoft.com/office/drawing/2014/main" val="1436467098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3119680070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163074659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3600432452"/>
                    </a:ext>
                  </a:extLst>
                </a:gridCol>
                <a:gridCol w="440858">
                  <a:extLst>
                    <a:ext uri="{9D8B030D-6E8A-4147-A177-3AD203B41FA5}">
                      <a16:colId xmlns:a16="http://schemas.microsoft.com/office/drawing/2014/main" val="199790424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1591065784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2392839309"/>
                    </a:ext>
                  </a:extLst>
                </a:gridCol>
                <a:gridCol w="440858">
                  <a:extLst>
                    <a:ext uri="{9D8B030D-6E8A-4147-A177-3AD203B41FA5}">
                      <a16:colId xmlns:a16="http://schemas.microsoft.com/office/drawing/2014/main" val="540627945"/>
                    </a:ext>
                  </a:extLst>
                </a:gridCol>
                <a:gridCol w="440858">
                  <a:extLst>
                    <a:ext uri="{9D8B030D-6E8A-4147-A177-3AD203B41FA5}">
                      <a16:colId xmlns:a16="http://schemas.microsoft.com/office/drawing/2014/main" val="1519267426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3914299243"/>
                    </a:ext>
                  </a:extLst>
                </a:gridCol>
                <a:gridCol w="440858">
                  <a:extLst>
                    <a:ext uri="{9D8B030D-6E8A-4147-A177-3AD203B41FA5}">
                      <a16:colId xmlns:a16="http://schemas.microsoft.com/office/drawing/2014/main" val="4278861318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1163022362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4284829563"/>
                    </a:ext>
                  </a:extLst>
                </a:gridCol>
                <a:gridCol w="440858">
                  <a:extLst>
                    <a:ext uri="{9D8B030D-6E8A-4147-A177-3AD203B41FA5}">
                      <a16:colId xmlns:a16="http://schemas.microsoft.com/office/drawing/2014/main" val="2487871052"/>
                    </a:ext>
                  </a:extLst>
                </a:gridCol>
                <a:gridCol w="440858">
                  <a:extLst>
                    <a:ext uri="{9D8B030D-6E8A-4147-A177-3AD203B41FA5}">
                      <a16:colId xmlns:a16="http://schemas.microsoft.com/office/drawing/2014/main" val="3878455201"/>
                    </a:ext>
                  </a:extLst>
                </a:gridCol>
                <a:gridCol w="441690">
                  <a:extLst>
                    <a:ext uri="{9D8B030D-6E8A-4147-A177-3AD203B41FA5}">
                      <a16:colId xmlns:a16="http://schemas.microsoft.com/office/drawing/2014/main" val="2557336145"/>
                    </a:ext>
                  </a:extLst>
                </a:gridCol>
              </a:tblGrid>
              <a:tr h="324620">
                <a:tc rowSpan="3"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fr-CA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Enjeux écologiques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fr-CA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Enjeux économiques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fr-CA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Enjeux sociaux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41259"/>
                  </a:ext>
                </a:extLst>
              </a:tr>
              <a:tr h="638438"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fr-CA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Protection de la biodiversité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fr-CA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Protection des milieux humides et hydriques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Lutte aux changements climatiques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Optimisation des retombées économiques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fr-CA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Maintien des usages du territoire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fr-CA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Maintien de la qualité de vie et des paysages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Protection du patrimoine bâti et archéologique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81895"/>
                  </a:ext>
                </a:extLst>
              </a:tr>
              <a:tr h="1408590"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Peuplements forestiers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Espèces floristiques à statut particulier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Oiseaux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Chauves-souris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Mammifères terrestres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Poissons</a:t>
                      </a:r>
                      <a:r>
                        <a:rPr lang="fr-CA" sz="11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Amphibiens et reptiles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Espèces fauniques à statut particulier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Milieux hydriques et habitat du poisson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Milieux humides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Eaux souterraines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Sols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Utilisation du territoire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Infrastructures d’utilité publique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Systèmes de télécommunication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Air (poussière)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Climat sonore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Paysage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6294"/>
                  </a:ext>
                </a:extLst>
              </a:tr>
              <a:tr h="19507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endParaRPr lang="fr-CA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703480"/>
                  </a:ext>
                </a:extLst>
              </a:tr>
              <a:tr h="19507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Déboisement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958940"/>
                  </a:ext>
                </a:extLst>
              </a:tr>
              <a:tr h="4167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Construction et amélioration des chemins et aires de travail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88832"/>
                  </a:ext>
                </a:extLst>
              </a:tr>
              <a:tr h="19507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Transport et circulation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587120"/>
                  </a:ext>
                </a:extLst>
              </a:tr>
              <a:tr h="19507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Installation des équipements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545132"/>
                  </a:ext>
                </a:extLst>
              </a:tr>
              <a:tr h="19507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Restauration des aires de travail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794426"/>
                  </a:ext>
                </a:extLst>
              </a:tr>
              <a:tr h="19507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Exploitation</a:t>
                      </a:r>
                      <a:endParaRPr lang="fr-CA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 dirty="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 dirty="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 dirty="0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501165"/>
                  </a:ext>
                </a:extLst>
              </a:tr>
              <a:tr h="4167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Présence et fonctionnement des équipements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773647"/>
                  </a:ext>
                </a:extLst>
              </a:tr>
              <a:tr h="4167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Entretien des équipements et des chemins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fr-CA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1937" marR="61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568824"/>
                  </a:ext>
                </a:extLst>
              </a:tr>
            </a:tbl>
          </a:graphicData>
        </a:graphic>
      </p:graphicFrame>
      <p:sp>
        <p:nvSpPr>
          <p:cNvPr id="3" name="Flèche : pentagone 2">
            <a:extLst>
              <a:ext uri="{FF2B5EF4-FFF2-40B4-BE49-F238E27FC236}">
                <a16:creationId xmlns:a16="http://schemas.microsoft.com/office/drawing/2014/main" id="{60F8758A-29AA-1791-9D4E-1EDB0A4C0552}"/>
              </a:ext>
            </a:extLst>
          </p:cNvPr>
          <p:cNvSpPr/>
          <p:nvPr/>
        </p:nvSpPr>
        <p:spPr>
          <a:xfrm>
            <a:off x="502996" y="2637111"/>
            <a:ext cx="2222204" cy="648586"/>
          </a:xfrm>
          <a:prstGeom prst="homePlate">
            <a:avLst/>
          </a:prstGeom>
          <a:solidFill>
            <a:srgbClr val="BDD7E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>
                <a:solidFill>
                  <a:srgbClr val="002060"/>
                </a:solidFill>
              </a:rPr>
              <a:t>Composantes de l’environnement</a:t>
            </a:r>
          </a:p>
        </p:txBody>
      </p:sp>
      <p:sp>
        <p:nvSpPr>
          <p:cNvPr id="4" name="Flèche : pentagone 3">
            <a:extLst>
              <a:ext uri="{FF2B5EF4-FFF2-40B4-BE49-F238E27FC236}">
                <a16:creationId xmlns:a16="http://schemas.microsoft.com/office/drawing/2014/main" id="{2E753893-C40C-8D1C-A84F-24CA264D776E}"/>
              </a:ext>
            </a:extLst>
          </p:cNvPr>
          <p:cNvSpPr/>
          <p:nvPr/>
        </p:nvSpPr>
        <p:spPr>
          <a:xfrm>
            <a:off x="411479" y="1725236"/>
            <a:ext cx="2222204" cy="480582"/>
          </a:xfrm>
          <a:prstGeom prst="homePlate">
            <a:avLst/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rgbClr val="002060"/>
                </a:solidFill>
              </a:rPr>
              <a:t>Enjeux</a:t>
            </a:r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A681263-AEBF-314C-DAAB-40745C07D6B5}"/>
              </a:ext>
            </a:extLst>
          </p:cNvPr>
          <p:cNvSpPr/>
          <p:nvPr/>
        </p:nvSpPr>
        <p:spPr>
          <a:xfrm>
            <a:off x="308223" y="1050812"/>
            <a:ext cx="2222204" cy="648586"/>
          </a:xfrm>
          <a:prstGeom prst="homePlate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/>
              <a:t>Développement durable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CC3F40-5999-E530-B159-A7BEE804AF96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19</a:t>
            </a:r>
          </a:p>
        </p:txBody>
      </p:sp>
      <p:pic>
        <p:nvPicPr>
          <p:cNvPr id="6" name="Image 5" descr="Une image contenant texte, mots croisés, capture d’écran&#10;&#10;Description générée automatiquement">
            <a:extLst>
              <a:ext uri="{FF2B5EF4-FFF2-40B4-BE49-F238E27FC236}">
                <a16:creationId xmlns:a16="http://schemas.microsoft.com/office/drawing/2014/main" id="{C5533EF8-717B-C9F8-EC30-EF455E1FF7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2"/>
          <a:stretch/>
        </p:blipFill>
        <p:spPr>
          <a:xfrm>
            <a:off x="846930" y="6279177"/>
            <a:ext cx="9914479" cy="5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B74C8D93-D6A7-48AE-94D9-C837C6C46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" b="1"/>
          <a:stretch/>
        </p:blipFill>
        <p:spPr>
          <a:xfrm>
            <a:off x="308825" y="276580"/>
            <a:ext cx="3023042" cy="109362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7A8FE882-38B2-AF3B-30E4-F4E55CC7B3C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8825" y="1618508"/>
            <a:ext cx="6519992" cy="45877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9600" dirty="0">
                <a:solidFill>
                  <a:srgbClr val="0C284B"/>
                </a:solidFill>
              </a:rPr>
              <a:t>Une firme de consultants multidisciplinaires</a:t>
            </a:r>
          </a:p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9600" dirty="0">
                <a:solidFill>
                  <a:srgbClr val="0C284B"/>
                </a:solidFill>
              </a:rPr>
              <a:t>60 professionnels </a:t>
            </a:r>
          </a:p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9600" dirty="0">
                <a:solidFill>
                  <a:srgbClr val="0C284B"/>
                </a:solidFill>
              </a:rPr>
              <a:t>Québec et Ouest canadien</a:t>
            </a:r>
          </a:p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9600" dirty="0">
                <a:solidFill>
                  <a:srgbClr val="0C284B"/>
                </a:solidFill>
              </a:rPr>
              <a:t>Une entreprise familiale fondée en 1991</a:t>
            </a:r>
          </a:p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9600" dirty="0">
                <a:solidFill>
                  <a:srgbClr val="0C284B"/>
                </a:solidFill>
              </a:rPr>
              <a:t>Accompagnement du client dès l’idée du projet jusqu’aux suivis environnementaux </a:t>
            </a:r>
          </a:p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9600" dirty="0">
                <a:solidFill>
                  <a:srgbClr val="0C284B"/>
                </a:solidFill>
              </a:rPr>
              <a:t>Énergie renouvelable et autres domaines</a:t>
            </a:r>
          </a:p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9600" dirty="0">
                <a:solidFill>
                  <a:srgbClr val="0C284B"/>
                </a:solidFill>
              </a:rPr>
              <a:t>Rédige des études d’impact depuis 20 ans</a:t>
            </a:r>
          </a:p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3600" dirty="0">
              <a:solidFill>
                <a:srgbClr val="0C284B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3100" dirty="0"/>
          </a:p>
        </p:txBody>
      </p:sp>
      <p:pic>
        <p:nvPicPr>
          <p:cNvPr id="7" name="Image 6" descr="Une image contenant extérieur, terrain, debout, gens&#10;&#10;Description générée automatiquement">
            <a:extLst>
              <a:ext uri="{FF2B5EF4-FFF2-40B4-BE49-F238E27FC236}">
                <a16:creationId xmlns:a16="http://schemas.microsoft.com/office/drawing/2014/main" id="{94B77111-2C49-6B47-4D73-3A95CC1EE5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" r="21933" b="2"/>
          <a:stretch/>
        </p:blipFill>
        <p:spPr>
          <a:xfrm flipH="1">
            <a:off x="6986427" y="1103076"/>
            <a:ext cx="5060399" cy="4506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E2334D-916F-36C4-7482-4014927DB465}"/>
              </a:ext>
            </a:extLst>
          </p:cNvPr>
          <p:cNvSpPr txBox="1"/>
          <p:nvPr/>
        </p:nvSpPr>
        <p:spPr>
          <a:xfrm>
            <a:off x="133564" y="6355880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46434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5931D8-B723-50D5-8D6F-290F861C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DE7EE91-6EAE-4C06-BB60-C5FB1E73D314}" type="slidenum">
              <a:rPr lang="en-US" smtClean="0"/>
              <a:pPr defTabSz="914400">
                <a:spcAft>
                  <a:spcPts val="600"/>
                </a:spcAft>
              </a:pPr>
              <a:t>20</a:t>
            </a:fld>
            <a:endParaRPr lang="en-US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0BD808E-7DC6-15B8-F05B-7DC85BAC3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330921"/>
              </p:ext>
            </p:extLst>
          </p:nvPr>
        </p:nvGraphicFramePr>
        <p:xfrm>
          <a:off x="254540" y="570355"/>
          <a:ext cx="11798028" cy="5412153"/>
        </p:xfrm>
        <a:graphic>
          <a:graphicData uri="http://schemas.openxmlformats.org/drawingml/2006/table">
            <a:tbl>
              <a:tblPr firstRow="1" firstCol="1" bandRow="1"/>
              <a:tblGrid>
                <a:gridCol w="2228887">
                  <a:extLst>
                    <a:ext uri="{9D8B030D-6E8A-4147-A177-3AD203B41FA5}">
                      <a16:colId xmlns:a16="http://schemas.microsoft.com/office/drawing/2014/main" val="234907781"/>
                    </a:ext>
                  </a:extLst>
                </a:gridCol>
                <a:gridCol w="1047713">
                  <a:extLst>
                    <a:ext uri="{9D8B030D-6E8A-4147-A177-3AD203B41FA5}">
                      <a16:colId xmlns:a16="http://schemas.microsoft.com/office/drawing/2014/main" val="4175478674"/>
                    </a:ext>
                  </a:extLst>
                </a:gridCol>
                <a:gridCol w="1974715">
                  <a:extLst>
                    <a:ext uri="{9D8B030D-6E8A-4147-A177-3AD203B41FA5}">
                      <a16:colId xmlns:a16="http://schemas.microsoft.com/office/drawing/2014/main" val="854310363"/>
                    </a:ext>
                  </a:extLst>
                </a:gridCol>
                <a:gridCol w="1869031">
                  <a:extLst>
                    <a:ext uri="{9D8B030D-6E8A-4147-A177-3AD203B41FA5}">
                      <a16:colId xmlns:a16="http://schemas.microsoft.com/office/drawing/2014/main" val="3071893700"/>
                    </a:ext>
                  </a:extLst>
                </a:gridCol>
                <a:gridCol w="4677682">
                  <a:extLst>
                    <a:ext uri="{9D8B030D-6E8A-4147-A177-3AD203B41FA5}">
                      <a16:colId xmlns:a16="http://schemas.microsoft.com/office/drawing/2014/main" val="3456567441"/>
                    </a:ext>
                  </a:extLst>
                </a:gridCol>
              </a:tblGrid>
              <a:tr h="348791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Composante</a:t>
                      </a:r>
                      <a:endParaRPr lang="fr-C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7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Phase</a:t>
                      </a:r>
                      <a:endParaRPr lang="fr-C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7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Activité</a:t>
                      </a:r>
                      <a:endParaRPr lang="fr-C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7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Interrelation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7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 sommaire de l’interrelation</a:t>
                      </a:r>
                      <a:endParaRPr lang="fr-C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466271"/>
                  </a:ext>
                </a:extLst>
              </a:tr>
              <a:tr h="174009">
                <a:tc gridSpan="5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Enjeux écologiques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1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8012984"/>
                  </a:ext>
                </a:extLst>
              </a:tr>
              <a:tr h="174009">
                <a:tc gridSpan="5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Protection de la biodiversité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06952530"/>
                  </a:ext>
                </a:extLst>
              </a:tr>
              <a:tr h="528960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Espèces floristiques à statut particulier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Démantèlement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Déboisement et activités connexes; restauration des aires de travail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Modification de l’habitat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 activités de démantèlement seront réalisées sur les mêmes aires de travail que la construction et l’exploitation.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767290"/>
                  </a:ext>
                </a:extLst>
              </a:tr>
              <a:tr h="174009">
                <a:tc gridSpan="5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Protection des milieux humides et hydriques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10748658"/>
                  </a:ext>
                </a:extLst>
              </a:tr>
              <a:tr h="95481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Milieux hydriques et </a:t>
                      </a:r>
                      <a:b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habitat du poisson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Exploitation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Entretien des équipements et des chemins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Contamination ou apport de sédiments dans les cours d’eau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Mesures préventives prévues pour éviter les risques de déversement, tout comme les mesures à prendre en cas d’urgence (chapitre 7 </a:t>
                      </a:r>
                      <a:r>
                        <a:rPr lang="fr-CA" sz="9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Surveillance environnementale)</a:t>
                      </a: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 chemins seront entretenus de manière à éviter la sédimentation dans les cours d’eau.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380652"/>
                  </a:ext>
                </a:extLst>
              </a:tr>
              <a:tr h="709129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Eaux souterraines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Installation des équipements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Modification de la qualité des eaux souterraines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Aucune activité ne modifiera la nature ou l’écoulement. Les travaux d’excavation (fondation) seront limités à quelques mètres. Le relief étant accentué, et compte tenu de leur profondeur, les eaux souterraines sont peu vulnérables.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24589"/>
                  </a:ext>
                </a:extLst>
              </a:tr>
              <a:tr h="174009">
                <a:tc gridSpan="5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Enjeux économiques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9275985"/>
                  </a:ext>
                </a:extLst>
              </a:tr>
              <a:tr h="174009">
                <a:tc gridSpan="5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Maintien des usages du territoire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55565941"/>
                  </a:ext>
                </a:extLst>
              </a:tr>
              <a:tr h="59447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Utilisation du territoire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Exploitation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Présence et fonctionnement des équipements; entretien des équipements et des chemins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Limitation d’accès au territoire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circulation des travailleurs et l’entretien des équipements se feront dans le respect des infrastructures publiques et des usages du territoire.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Voir analyse climat sonore et paysage (sections 6.9.2)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749540"/>
                  </a:ext>
                </a:extLst>
              </a:tr>
              <a:tr h="348791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Systèmes de télécommunication (système radar)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Exploitation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Présence et fonctionnement des équipements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Interférence potentielle (radar)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Aucune station radar météorologique n’a été identifiée à moins de 50 km de la zone d’étude. 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801005"/>
                  </a:ext>
                </a:extLst>
              </a:tr>
              <a:tr h="174009">
                <a:tc gridSpan="5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Enjeux sociaux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29594599"/>
                  </a:ext>
                </a:extLst>
              </a:tr>
              <a:tr h="174009">
                <a:tc gridSpan="5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b="1" i="1">
                          <a:solidFill>
                            <a:srgbClr val="11875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Maintien de la qualité de vie 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07159828"/>
                  </a:ext>
                </a:extLst>
              </a:tr>
              <a:tr h="709129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 (poussière)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Exploitation</a:t>
                      </a:r>
                      <a:endParaRPr lang="fr-CA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Entretien des équipements et des chemins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Soulèvement de poussière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 activités de transport et de circulation se limiteront aux déplacements des employés et sous-traitants. Des mesures d’atténuation courantes sont prévues : limitation de la vitesse sur les chemins et utilisation d’abat-poussières.</a:t>
                      </a:r>
                      <a:endParaRPr lang="fr-CA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35" marR="66235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D1D1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424909"/>
                  </a:ext>
                </a:extLst>
              </a:tr>
            </a:tbl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B7A75A30-3DE5-A7CC-895A-D2CABB645161}"/>
              </a:ext>
            </a:extLst>
          </p:cNvPr>
          <p:cNvSpPr/>
          <p:nvPr/>
        </p:nvSpPr>
        <p:spPr>
          <a:xfrm>
            <a:off x="-255374" y="857948"/>
            <a:ext cx="2531648" cy="5217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630D44-DD0E-55D6-338A-C450CE0E7F72}"/>
              </a:ext>
            </a:extLst>
          </p:cNvPr>
          <p:cNvSpPr txBox="1"/>
          <p:nvPr/>
        </p:nvSpPr>
        <p:spPr>
          <a:xfrm>
            <a:off x="133563" y="6355880"/>
            <a:ext cx="509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19542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FDC071-3332-41DA-41D4-AC848F0A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21</a:t>
            </a:fld>
            <a:endParaRPr lang="fr-CA"/>
          </a:p>
        </p:txBody>
      </p:sp>
      <p:sp>
        <p:nvSpPr>
          <p:cNvPr id="8" name="Organigramme : Connecteur page suivante 7">
            <a:extLst>
              <a:ext uri="{FF2B5EF4-FFF2-40B4-BE49-F238E27FC236}">
                <a16:creationId xmlns:a16="http://schemas.microsoft.com/office/drawing/2014/main" id="{5D2C146B-E832-9DEF-F883-E41ED2EE900D}"/>
              </a:ext>
            </a:extLst>
          </p:cNvPr>
          <p:cNvSpPr/>
          <p:nvPr/>
        </p:nvSpPr>
        <p:spPr>
          <a:xfrm>
            <a:off x="457197" y="2291017"/>
            <a:ext cx="4542817" cy="2095972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 b="1" dirty="0">
              <a:solidFill>
                <a:srgbClr val="00206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CBAEA0-25C3-511F-34BC-0228548724B0}"/>
              </a:ext>
            </a:extLst>
          </p:cNvPr>
          <p:cNvSpPr txBox="1"/>
          <p:nvPr/>
        </p:nvSpPr>
        <p:spPr>
          <a:xfrm>
            <a:off x="656613" y="2598003"/>
            <a:ext cx="4143983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rgbClr val="002060"/>
                </a:solidFill>
              </a:rPr>
              <a:t>Étape 2. 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Analyse détaillée des impacts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95EBC1-5266-EFF2-E7FA-4C31E92EF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167" y="532757"/>
            <a:ext cx="7493539" cy="518869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E55F932-C78E-5ACE-295C-743B371A65B3}"/>
              </a:ext>
            </a:extLst>
          </p:cNvPr>
          <p:cNvSpPr txBox="1"/>
          <p:nvPr/>
        </p:nvSpPr>
        <p:spPr>
          <a:xfrm>
            <a:off x="133563" y="6355880"/>
            <a:ext cx="52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473289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22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677211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3600" b="1" dirty="0">
                <a:solidFill>
                  <a:srgbClr val="002060"/>
                </a:solidFill>
              </a:rPr>
              <a:t>Analyse des impacts et mesures d’atténuation par enjeu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42BE26-4735-CBAF-06ED-C31C12D03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" b="4171"/>
          <a:stretch/>
        </p:blipFill>
        <p:spPr>
          <a:xfrm flipH="1">
            <a:off x="678094" y="3817528"/>
            <a:ext cx="3721508" cy="22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2238A45-6E16-568E-2594-65CFA833FB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04" b="3058"/>
          <a:stretch/>
        </p:blipFill>
        <p:spPr>
          <a:xfrm>
            <a:off x="7080335" y="0"/>
            <a:ext cx="4803440" cy="6278164"/>
          </a:xfrm>
          <a:prstGeom prst="rect">
            <a:avLst/>
          </a:prstGeom>
        </p:spPr>
      </p:pic>
      <p:sp>
        <p:nvSpPr>
          <p:cNvPr id="13" name="Flèche : pentagone 12">
            <a:extLst>
              <a:ext uri="{FF2B5EF4-FFF2-40B4-BE49-F238E27FC236}">
                <a16:creationId xmlns:a16="http://schemas.microsoft.com/office/drawing/2014/main" id="{5B31D1E4-4C9A-0DC0-C4DA-38B7BCFAF821}"/>
              </a:ext>
            </a:extLst>
          </p:cNvPr>
          <p:cNvSpPr/>
          <p:nvPr/>
        </p:nvSpPr>
        <p:spPr>
          <a:xfrm>
            <a:off x="3988242" y="2438786"/>
            <a:ext cx="3092093" cy="830998"/>
          </a:xfrm>
          <a:prstGeom prst="homePlate">
            <a:avLst/>
          </a:prstGeom>
          <a:solidFill>
            <a:srgbClr val="BDD7EE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rgbClr val="002060"/>
                </a:solidFill>
              </a:rPr>
              <a:t>Composante du milieu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931B9F3B-6D6C-8F4C-9ACB-933D6C1E4CE5}"/>
              </a:ext>
            </a:extLst>
          </p:cNvPr>
          <p:cNvSpPr/>
          <p:nvPr/>
        </p:nvSpPr>
        <p:spPr>
          <a:xfrm flipH="1">
            <a:off x="7191767" y="2190303"/>
            <a:ext cx="433569" cy="1322422"/>
          </a:xfrm>
          <a:prstGeom prst="rightBrace">
            <a:avLst>
              <a:gd name="adj1" fmla="val 45201"/>
              <a:gd name="adj2" fmla="val 50000"/>
            </a:avLst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Flèche : pentagone 16">
            <a:extLst>
              <a:ext uri="{FF2B5EF4-FFF2-40B4-BE49-F238E27FC236}">
                <a16:creationId xmlns:a16="http://schemas.microsoft.com/office/drawing/2014/main" id="{97D5AE11-3552-0B58-6CCE-B33587D4BD1A}"/>
              </a:ext>
            </a:extLst>
          </p:cNvPr>
          <p:cNvSpPr/>
          <p:nvPr/>
        </p:nvSpPr>
        <p:spPr>
          <a:xfrm>
            <a:off x="3988242" y="1732004"/>
            <a:ext cx="3092094" cy="577288"/>
          </a:xfrm>
          <a:prstGeom prst="homePlate">
            <a:avLst/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rgbClr val="002060"/>
                </a:solidFill>
              </a:rPr>
              <a:t>Enjeux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060110-701B-397B-4827-E9DCBC62CA34}"/>
              </a:ext>
            </a:extLst>
          </p:cNvPr>
          <p:cNvCxnSpPr/>
          <p:nvPr/>
        </p:nvCxnSpPr>
        <p:spPr>
          <a:xfrm>
            <a:off x="7781926" y="2149207"/>
            <a:ext cx="2060717" cy="0"/>
          </a:xfrm>
          <a:prstGeom prst="line">
            <a:avLst/>
          </a:prstGeom>
          <a:ln w="38100">
            <a:solidFill>
              <a:srgbClr val="00DE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A1334F4-B747-4525-F000-F38E39B1B25B}"/>
              </a:ext>
            </a:extLst>
          </p:cNvPr>
          <p:cNvCxnSpPr/>
          <p:nvPr/>
        </p:nvCxnSpPr>
        <p:spPr>
          <a:xfrm>
            <a:off x="7790489" y="3719437"/>
            <a:ext cx="2988000" cy="0"/>
          </a:xfrm>
          <a:prstGeom prst="line">
            <a:avLst/>
          </a:prstGeom>
          <a:ln w="38100">
            <a:solidFill>
              <a:srgbClr val="00DE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D9C18E8-284D-2656-5914-8590B2D51279}"/>
              </a:ext>
            </a:extLst>
          </p:cNvPr>
          <p:cNvCxnSpPr/>
          <p:nvPr/>
        </p:nvCxnSpPr>
        <p:spPr>
          <a:xfrm>
            <a:off x="7778505" y="4652664"/>
            <a:ext cx="2808000" cy="0"/>
          </a:xfrm>
          <a:prstGeom prst="line">
            <a:avLst/>
          </a:prstGeom>
          <a:ln w="38100">
            <a:solidFill>
              <a:srgbClr val="00DE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3DA503F-0C65-BC6D-3B18-461F7F1724FE}"/>
              </a:ext>
            </a:extLst>
          </p:cNvPr>
          <p:cNvCxnSpPr/>
          <p:nvPr/>
        </p:nvCxnSpPr>
        <p:spPr>
          <a:xfrm>
            <a:off x="7787069" y="4866708"/>
            <a:ext cx="2232000" cy="0"/>
          </a:xfrm>
          <a:prstGeom prst="line">
            <a:avLst/>
          </a:prstGeom>
          <a:ln w="38100">
            <a:solidFill>
              <a:srgbClr val="00DE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65AEEE4-F0B8-91E0-C22E-BBE3668FFD18}"/>
              </a:ext>
            </a:extLst>
          </p:cNvPr>
          <p:cNvCxnSpPr/>
          <p:nvPr/>
        </p:nvCxnSpPr>
        <p:spPr>
          <a:xfrm>
            <a:off x="7754535" y="5111574"/>
            <a:ext cx="2952000" cy="0"/>
          </a:xfrm>
          <a:prstGeom prst="line">
            <a:avLst/>
          </a:prstGeom>
          <a:ln w="38100">
            <a:solidFill>
              <a:srgbClr val="00DE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D7C60E2-2E76-7720-2CB9-0EB82E5DB13C}"/>
              </a:ext>
            </a:extLst>
          </p:cNvPr>
          <p:cNvCxnSpPr/>
          <p:nvPr/>
        </p:nvCxnSpPr>
        <p:spPr>
          <a:xfrm>
            <a:off x="7773373" y="6003711"/>
            <a:ext cx="3096000" cy="0"/>
          </a:xfrm>
          <a:prstGeom prst="line">
            <a:avLst/>
          </a:prstGeom>
          <a:ln w="38100">
            <a:solidFill>
              <a:srgbClr val="00DE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895DDD2-F4EC-F30E-58FD-928D23C4FB13}"/>
              </a:ext>
            </a:extLst>
          </p:cNvPr>
          <p:cNvCxnSpPr/>
          <p:nvPr/>
        </p:nvCxnSpPr>
        <p:spPr>
          <a:xfrm>
            <a:off x="7771663" y="6258851"/>
            <a:ext cx="2412000" cy="0"/>
          </a:xfrm>
          <a:prstGeom prst="line">
            <a:avLst/>
          </a:prstGeom>
          <a:ln w="38100">
            <a:solidFill>
              <a:srgbClr val="00DE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4C1FB21-7D70-06C5-9769-1BF240C9D7CA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199138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FDC071-3332-41DA-41D4-AC848F0A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23</a:t>
            </a:fld>
            <a:endParaRPr lang="fr-CA"/>
          </a:p>
        </p:txBody>
      </p:sp>
      <p:sp>
        <p:nvSpPr>
          <p:cNvPr id="10" name="Organigramme : Connecteur page suivante 9">
            <a:extLst>
              <a:ext uri="{FF2B5EF4-FFF2-40B4-BE49-F238E27FC236}">
                <a16:creationId xmlns:a16="http://schemas.microsoft.com/office/drawing/2014/main" id="{B763DF4D-3A44-7F36-0C2B-7A90D819883C}"/>
              </a:ext>
            </a:extLst>
          </p:cNvPr>
          <p:cNvSpPr/>
          <p:nvPr/>
        </p:nvSpPr>
        <p:spPr>
          <a:xfrm>
            <a:off x="457197" y="4448101"/>
            <a:ext cx="4542817" cy="210994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b="1" dirty="0">
                <a:solidFill>
                  <a:srgbClr val="002060"/>
                </a:solidFill>
              </a:rPr>
              <a:t>Étape 3.</a:t>
            </a:r>
          </a:p>
          <a:p>
            <a:pPr algn="ctr"/>
            <a:r>
              <a:rPr lang="fr-CA" sz="2400" b="1" dirty="0">
                <a:solidFill>
                  <a:srgbClr val="002060"/>
                </a:solidFill>
              </a:rPr>
              <a:t>Importance des impacts résiduels</a:t>
            </a:r>
          </a:p>
          <a:p>
            <a:pPr algn="ctr"/>
            <a:endParaRPr lang="fr-CA" sz="1800" b="1" dirty="0">
              <a:solidFill>
                <a:srgbClr val="002060"/>
              </a:solidFill>
            </a:endParaRPr>
          </a:p>
        </p:txBody>
      </p:sp>
      <p:pic>
        <p:nvPicPr>
          <p:cNvPr id="2" name="Espace réservé du contenu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B0965C9D-94FE-34E2-D549-9765A82A3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1" t="67440"/>
          <a:stretch/>
        </p:blipFill>
        <p:spPr>
          <a:xfrm>
            <a:off x="5000015" y="2693780"/>
            <a:ext cx="6816602" cy="346467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E2C328-D28B-EADE-8535-9B07B34D5775}"/>
              </a:ext>
            </a:extLst>
          </p:cNvPr>
          <p:cNvSpPr txBox="1"/>
          <p:nvPr/>
        </p:nvSpPr>
        <p:spPr>
          <a:xfrm>
            <a:off x="133563" y="6355880"/>
            <a:ext cx="45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423945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24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44530"/>
            <a:ext cx="10150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Synthèse des impacts par enjeu</a:t>
            </a:r>
            <a:br>
              <a:rPr lang="fr-FR" sz="4000" b="1" dirty="0">
                <a:solidFill>
                  <a:srgbClr val="002060"/>
                </a:solidFill>
                <a:highlight>
                  <a:srgbClr val="FFFF00"/>
                </a:highlight>
              </a:rPr>
            </a:br>
            <a:endParaRPr lang="fr-FR" sz="4000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7AB1C00-3667-AA73-451C-88F66B75E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74843"/>
              </p:ext>
            </p:extLst>
          </p:nvPr>
        </p:nvGraphicFramePr>
        <p:xfrm>
          <a:off x="349320" y="1304818"/>
          <a:ext cx="11534457" cy="5090939"/>
        </p:xfrm>
        <a:graphic>
          <a:graphicData uri="http://schemas.openxmlformats.org/drawingml/2006/table">
            <a:tbl>
              <a:tblPr firstRow="1" firstCol="1" bandRow="1"/>
              <a:tblGrid>
                <a:gridCol w="2979076">
                  <a:extLst>
                    <a:ext uri="{9D8B030D-6E8A-4147-A177-3AD203B41FA5}">
                      <a16:colId xmlns:a16="http://schemas.microsoft.com/office/drawing/2014/main" val="393884072"/>
                    </a:ext>
                  </a:extLst>
                </a:gridCol>
                <a:gridCol w="2418425">
                  <a:extLst>
                    <a:ext uri="{9D8B030D-6E8A-4147-A177-3AD203B41FA5}">
                      <a16:colId xmlns:a16="http://schemas.microsoft.com/office/drawing/2014/main" val="2110499296"/>
                    </a:ext>
                  </a:extLst>
                </a:gridCol>
                <a:gridCol w="1802604">
                  <a:extLst>
                    <a:ext uri="{9D8B030D-6E8A-4147-A177-3AD203B41FA5}">
                      <a16:colId xmlns:a16="http://schemas.microsoft.com/office/drawing/2014/main" val="2027914923"/>
                    </a:ext>
                  </a:extLst>
                </a:gridCol>
                <a:gridCol w="2642089">
                  <a:extLst>
                    <a:ext uri="{9D8B030D-6E8A-4147-A177-3AD203B41FA5}">
                      <a16:colId xmlns:a16="http://schemas.microsoft.com/office/drawing/2014/main" val="804104094"/>
                    </a:ext>
                  </a:extLst>
                </a:gridCol>
                <a:gridCol w="1692263">
                  <a:extLst>
                    <a:ext uri="{9D8B030D-6E8A-4147-A177-3AD203B41FA5}">
                      <a16:colId xmlns:a16="http://schemas.microsoft.com/office/drawing/2014/main" val="530727657"/>
                    </a:ext>
                  </a:extLst>
                </a:gridCol>
              </a:tblGrid>
              <a:tr h="35924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6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Nature de l’impact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6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Importance </a:t>
                      </a:r>
                      <a:br>
                        <a:rPr lang="fr-CA" sz="16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fr-CA" sz="16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 l’impact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6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 d’atténuation courante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6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 particulière et compensatoire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6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Impact résiduel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915486"/>
                  </a:ext>
                </a:extLst>
              </a:tr>
              <a:tr h="281232">
                <a:tc gridSpan="2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6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Enjeux économiques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658174"/>
                  </a:ext>
                </a:extLst>
              </a:tr>
              <a:tr h="374544">
                <a:tc gridSpan="2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6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Maintien des accès et usages du territoire</a:t>
                      </a:r>
                      <a:endParaRPr lang="fr-CA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347565"/>
                  </a:ext>
                </a:extLst>
              </a:tr>
              <a:tr h="1141895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Perturbation des activités forestières, des activités des utilisateurs ainsi que de la circulation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Moyenne</a:t>
                      </a:r>
                      <a:r>
                        <a:rPr lang="fr-CA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pour la perturbation des activités et de la circulation durant la construction et le démantèlement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Faible</a:t>
                      </a: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pour les autres composantes et/ou autres phases du projet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 de sécurité liées au chantier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Communication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Maintien de l’accès au territoire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Installation d’une signalisation du chantier afin d’assurer la sécurité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Communication avec les municipalités et les utilisateurs 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Respect du calendrier de chasse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Peu important</a:t>
                      </a:r>
                      <a:endParaRPr lang="fr-C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545057"/>
                  </a:ext>
                </a:extLst>
              </a:tr>
              <a:tr h="351041">
                <a:tc gridSpan="2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6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Optimisation des retombées économiques</a:t>
                      </a:r>
                      <a:endParaRPr lang="fr-CA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319856"/>
                  </a:ext>
                </a:extLst>
              </a:tr>
              <a:tr h="756987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Maximisation des opportunités d’embauche de travailleurs et d’entrepreneurs locaux et autochtones</a:t>
                      </a:r>
                      <a:endParaRPr lang="fr-C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Forte</a:t>
                      </a: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(positive) durant la construction et l’exploitation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Moyenne</a:t>
                      </a: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durant le démantèlement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Sans objet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Embauche locale et autochtone favorisée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Création d’un comité de liaison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Important</a:t>
                      </a: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(positif) durant la construction et l’exploitation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Peu important</a:t>
                      </a:r>
                      <a:r>
                        <a:rPr lang="fr-CA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durant le démantèlement</a:t>
                      </a:r>
                      <a:endParaRPr lang="fr-C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411478"/>
                  </a:ext>
                </a:extLst>
              </a:tr>
              <a:tr h="377269">
                <a:tc gridSpan="2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6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Enjeux sociaux</a:t>
                      </a:r>
                      <a:endParaRPr lang="fr-CA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245190"/>
                  </a:ext>
                </a:extLst>
              </a:tr>
              <a:tr h="374673">
                <a:tc gridSpan="2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6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Maintien de la qualité de vie et des paysages</a:t>
                      </a:r>
                      <a:endParaRPr lang="fr-CA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902095"/>
                  </a:ext>
                </a:extLst>
              </a:tr>
              <a:tr h="898120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Nuisances susceptibles d’affecter les usagers du territoire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Modification des paysages, notamment du circuit panoramique et de points d’intérêt touristiques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Moyenne</a:t>
                      </a: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à nulle pour la modification des paysages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Faible</a:t>
                      </a: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pour les autres composantes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Réduction des nuisances durant la construction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 de sécurité liées au chantier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Mesures d’atténuation sur le paysage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Suivi du climat sonore</a:t>
                      </a: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Peu important</a:t>
                      </a:r>
                      <a:endParaRPr lang="fr-C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243" marR="582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48676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6A4C64A-9323-F9BE-8394-8F3836A54410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447483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25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11503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Un sommaire…</a:t>
            </a:r>
            <a:br>
              <a:rPr lang="fr-FR" sz="4000" b="1" dirty="0">
                <a:solidFill>
                  <a:srgbClr val="002060"/>
                </a:solidFill>
                <a:highlight>
                  <a:srgbClr val="FFFF00"/>
                </a:highlight>
              </a:rPr>
            </a:br>
            <a:endParaRPr lang="fr-FR" sz="4000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0B25408-8B0C-1FC1-19FE-F4B458249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455011"/>
              </p:ext>
            </p:extLst>
          </p:nvPr>
        </p:nvGraphicFramePr>
        <p:xfrm>
          <a:off x="380144" y="1345915"/>
          <a:ext cx="11503631" cy="4679998"/>
        </p:xfrm>
        <a:graphic>
          <a:graphicData uri="http://schemas.openxmlformats.org/drawingml/2006/table">
            <a:tbl>
              <a:tblPr firstRow="1" firstCol="1" bandRow="1"/>
              <a:tblGrid>
                <a:gridCol w="3500106">
                  <a:extLst>
                    <a:ext uri="{9D8B030D-6E8A-4147-A177-3AD203B41FA5}">
                      <a16:colId xmlns:a16="http://schemas.microsoft.com/office/drawing/2014/main" val="2156118667"/>
                    </a:ext>
                  </a:extLst>
                </a:gridCol>
                <a:gridCol w="1819540">
                  <a:extLst>
                    <a:ext uri="{9D8B030D-6E8A-4147-A177-3AD203B41FA5}">
                      <a16:colId xmlns:a16="http://schemas.microsoft.com/office/drawing/2014/main" val="2027779129"/>
                    </a:ext>
                  </a:extLst>
                </a:gridCol>
                <a:gridCol w="6183985">
                  <a:extLst>
                    <a:ext uri="{9D8B030D-6E8A-4147-A177-3AD203B41FA5}">
                      <a16:colId xmlns:a16="http://schemas.microsoft.com/office/drawing/2014/main" val="4023242058"/>
                    </a:ext>
                  </a:extLst>
                </a:gridCol>
              </a:tblGrid>
              <a:tr h="33977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8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Enjeu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84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8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Intervenant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84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8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 d’intégration de l’enjeu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28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865418"/>
                  </a:ext>
                </a:extLst>
              </a:tr>
              <a:tr h="367701">
                <a:tc gridSpan="3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8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Maintien des usages du territoire</a:t>
                      </a:r>
                      <a:endParaRPr lang="fr-C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840870"/>
                  </a:ext>
                </a:extLst>
              </a:tr>
              <a:tr h="838553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Usages récréatifs du territoire (circulation pour la chasse et la pêche, villégiature et activités récréotouristiques)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MRC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Municipalité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L’analyse des impacts tient compte des usages récréatifs du territoire et des incidences sur l’économie locale.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 chemin de la base de plein air sera évité en saison estivale.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Dans la mesure du possible, les périodes de chasse au gros gibier seront respectées.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058935"/>
                  </a:ext>
                </a:extLst>
              </a:tr>
              <a:tr h="774325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Maintien des activités acéricoles sur le territoire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MRC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Exploitants d’érablières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L’analyse des impacts tient compte des érablières exploitées et à potentiel acéricole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 exploitants d’érablières seront consultés pour la finalisation des plans de localisation des infrastructures.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461173"/>
                  </a:ext>
                </a:extLst>
              </a:tr>
              <a:tr h="706207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Usage des chemins (respect des infrastructures et sécurité)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MRC 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Entreprise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Inspection de l’état initial des routes afin d’assurer la remise en état après la construction du parc (notamment pour le chemin Talbot, comme mentionné par la MRC).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Respect des normes de sécurité à chaque étape de développement du projet.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794095"/>
                  </a:ext>
                </a:extLst>
              </a:tr>
              <a:tr h="363482">
                <a:tc gridSpan="3"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8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Maintien de la qualité de vie et des paysages</a:t>
                      </a:r>
                      <a:endParaRPr lang="fr-CA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19518"/>
                  </a:ext>
                </a:extLst>
              </a:tr>
              <a:tr h="536279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Impact visuel à partir du lac (stations récréotouristiques, camping et résidences secondaires)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Municipalité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MRC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Aucune éolienne ne sera positionnée à moins de 4 km du lac.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593457"/>
                  </a:ext>
                </a:extLst>
              </a:tr>
              <a:tr h="753680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Maintien du potentiel touristique du territoire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MRC 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Municipalité 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Propriétaires de centres récréotouristiques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L’analyse des impacts paysagers tient compte de l’attractivité touristique du territoire.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L’initiateur a rencontré les propriétaires des centres récréotouristiques.</a:t>
                      </a:r>
                    </a:p>
                    <a:p>
                      <a:pPr algn="l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 accès le long du lac ne seront pas utilisés pour le transport des composantes.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87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40753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0721A9F-7B7C-5AE7-B3B4-0BAC62FDE60C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428100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4549AEF-5C69-A9D3-EC53-7049AFF13D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2975" y="2408864"/>
            <a:ext cx="4803440" cy="34952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C284B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26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499982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3200" b="1" dirty="0">
                <a:solidFill>
                  <a:srgbClr val="002060"/>
                </a:solidFill>
              </a:rPr>
              <a:t>Conclusion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352974" y="1206230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063C3162-6256-C36E-DDD6-615BDFFE4951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26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65C4B72-4012-D185-BE85-E46FEA06FBA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6962" y="1396082"/>
            <a:ext cx="4955077" cy="3495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La présentation par enjeu apporte une dimension pertinente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L’intégration des enjeux en conservant les composantes du milieu permet de répondre aux différents publics-cibles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C284B"/>
                </a:solidFill>
              </a:rPr>
              <a:t>L’évolution se poursuivra!</a:t>
            </a:r>
          </a:p>
        </p:txBody>
      </p:sp>
      <p:pic>
        <p:nvPicPr>
          <p:cNvPr id="7" name="Image 6" descr="Une image contenant herbe, ciel, plein air, moulin à vent&#10;&#10;Description générée automatiquement">
            <a:extLst>
              <a:ext uri="{FF2B5EF4-FFF2-40B4-BE49-F238E27FC236}">
                <a16:creationId xmlns:a16="http://schemas.microsoft.com/office/drawing/2014/main" id="{2B6A29C8-9B20-6467-9B88-FF74F932B8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1"/>
          <a:stretch/>
        </p:blipFill>
        <p:spPr>
          <a:xfrm>
            <a:off x="5894962" y="0"/>
            <a:ext cx="6621018" cy="6355872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3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4549AEF-5C69-A9D3-EC53-7049AFF13D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2975" y="2408864"/>
            <a:ext cx="4803440" cy="34952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C284B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27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3C3162-6256-C36E-DDD6-615BDFFE4951}"/>
              </a:ext>
            </a:extLst>
          </p:cNvPr>
          <p:cNvSpPr txBox="1"/>
          <p:nvPr/>
        </p:nvSpPr>
        <p:spPr>
          <a:xfrm>
            <a:off x="133563" y="6355880"/>
            <a:ext cx="45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27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E02411-3F67-EEEE-AEB2-9408BC519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r="32789"/>
          <a:stretch/>
        </p:blipFill>
        <p:spPr>
          <a:xfrm>
            <a:off x="5848994" y="6986"/>
            <a:ext cx="6320312" cy="6296479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EB111E-A523-FD70-CA2C-39D62B77058C}"/>
              </a:ext>
            </a:extLst>
          </p:cNvPr>
          <p:cNvSpPr txBox="1"/>
          <p:nvPr/>
        </p:nvSpPr>
        <p:spPr>
          <a:xfrm>
            <a:off x="480917" y="1035121"/>
            <a:ext cx="5280524" cy="4787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CA" sz="4000" b="1" dirty="0">
                <a:solidFill>
                  <a:srgbClr val="002060"/>
                </a:solidFill>
              </a:rPr>
              <a:t>Des questions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fr-CA" sz="4000" b="1" dirty="0">
                <a:solidFill>
                  <a:srgbClr val="002060"/>
                </a:solidFill>
              </a:rPr>
            </a:br>
            <a:endParaRPr lang="fr-CA" sz="24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CA" sz="2400" b="1" dirty="0">
                <a:solidFill>
                  <a:srgbClr val="002060"/>
                </a:solidFill>
              </a:rPr>
              <a:t>Nathalie Leblanc, </a:t>
            </a:r>
            <a:r>
              <a:rPr lang="fr-CA" sz="2400" b="1" dirty="0" err="1">
                <a:solidFill>
                  <a:srgbClr val="002060"/>
                </a:solidFill>
              </a:rPr>
              <a:t>biol</a:t>
            </a:r>
            <a:r>
              <a:rPr lang="fr-CA" sz="2400" b="1" dirty="0">
                <a:solidFill>
                  <a:srgbClr val="002060"/>
                </a:solidFill>
              </a:rPr>
              <a:t>. </a:t>
            </a:r>
            <a:r>
              <a:rPr lang="fr-CA" sz="2400" b="1" dirty="0" err="1">
                <a:solidFill>
                  <a:srgbClr val="002060"/>
                </a:solidFill>
              </a:rPr>
              <a:t>M.Sc</a:t>
            </a:r>
            <a:r>
              <a:rPr lang="fr-CA" sz="2400" b="1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CA" sz="2400" b="1" dirty="0">
                <a:solidFill>
                  <a:srgbClr val="002060"/>
                </a:solidFill>
              </a:rPr>
              <a:t>Directrice Environnement et Société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CA" sz="2400" b="1" dirty="0">
                <a:solidFill>
                  <a:srgbClr val="002060"/>
                </a:solidFill>
              </a:rPr>
              <a:t>PESCA Environnement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CA" sz="24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CA" sz="2400" b="1" dirty="0">
                <a:solidFill>
                  <a:srgbClr val="002060"/>
                </a:solidFill>
              </a:rPr>
              <a:t>nleblanc@pescaenv.com</a:t>
            </a:r>
          </a:p>
        </p:txBody>
      </p:sp>
    </p:spTree>
    <p:extLst>
      <p:ext uri="{BB962C8B-B14F-4D97-AF65-F5344CB8AC3E}">
        <p14:creationId xmlns:p14="http://schemas.microsoft.com/office/powerpoint/2010/main" val="2428521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608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3F154C-319D-A4FD-8E59-327D2D6E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29</a:t>
            </a:fld>
            <a:endParaRPr lang="fr-CA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4391DDA-43AC-A2EF-BA76-437C31E93B56}"/>
              </a:ext>
            </a:extLst>
          </p:cNvPr>
          <p:cNvGraphicFramePr>
            <a:graphicFrameLocks noGrp="1"/>
          </p:cNvGraphicFramePr>
          <p:nvPr/>
        </p:nvGraphicFramePr>
        <p:xfrm>
          <a:off x="246581" y="226031"/>
          <a:ext cx="10335801" cy="5774077"/>
        </p:xfrm>
        <a:graphic>
          <a:graphicData uri="http://schemas.openxmlformats.org/drawingml/2006/table">
            <a:tbl>
              <a:tblPr firstRow="1" firstCol="1" bandRow="1"/>
              <a:tblGrid>
                <a:gridCol w="2547779">
                  <a:extLst>
                    <a:ext uri="{9D8B030D-6E8A-4147-A177-3AD203B41FA5}">
                      <a16:colId xmlns:a16="http://schemas.microsoft.com/office/drawing/2014/main" val="1537799670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1999475120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222441186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4201443774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2795036041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721296138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2778131785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263538095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1956144274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366646419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2973546935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975789920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821110009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771322999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633249941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872044370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1241532924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49242123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3777216664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2813835822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2753058734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2085027249"/>
                    </a:ext>
                  </a:extLst>
                </a:gridCol>
                <a:gridCol w="354001">
                  <a:extLst>
                    <a:ext uri="{9D8B030D-6E8A-4147-A177-3AD203B41FA5}">
                      <a16:colId xmlns:a16="http://schemas.microsoft.com/office/drawing/2014/main" val="162795140"/>
                    </a:ext>
                  </a:extLst>
                </a:gridCol>
              </a:tblGrid>
              <a:tr h="335285">
                <a:tc row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Activités du projet</a:t>
                      </a:r>
                      <a:r>
                        <a:rPr lang="fr-CA" sz="1000" b="1" baseline="30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</a:t>
                      </a:r>
                      <a:b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 relation avec une composante</a:t>
                      </a:r>
                      <a:b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 l’environnement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Milieu physique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Milieu biologique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Milieu humain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204039"/>
                  </a:ext>
                </a:extLst>
              </a:tr>
              <a:tr h="1615830">
                <a:tc v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Sols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Eaux de surface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36195" marB="3619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Eaux souterraines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36195" marB="3619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Air (COV)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Air (gaz à effet de serre)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Air (poussières)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Air (odeur)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Peuplements forestiers et végétation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Espèces floristiques à statut particulier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Milieux humides 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Faune terrestre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36195" marB="3619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Faune aquatique 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Espèces fauniques à statut particulier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36195" marB="3619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Contexte socioéconomique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Utilisation du territoire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Climat sonore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Infrastructures d'utilité publique 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36195" marB="3619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Patrimoine culturel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36195" marB="3619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Patrimoine archéologique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36195" marB="3619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Paysages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Santé publique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</a:pPr>
                      <a:r>
                        <a:rPr lang="fr-CA" sz="9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Communautés autochtones</a:t>
                      </a:r>
                      <a:endParaRPr lang="fr-CA" sz="14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984790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Aménagement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E27A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165152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Déboisement et activités associées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E27A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04416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Excavation du terrain naturel 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284786"/>
                  </a:ext>
                </a:extLst>
              </a:tr>
              <a:tr h="389516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Aménagement des fossés de drainage périphériques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050113"/>
                  </a:ext>
                </a:extLst>
              </a:tr>
              <a:tr h="591496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Aménagement du LESC et du centre de traitement des sols (incluant infrastructures complémentaires)</a:t>
                      </a:r>
                      <a:r>
                        <a:rPr lang="fr-CA" sz="1000" baseline="30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660812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Exploitation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09978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Entreposage temporaire des sols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52273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Tamisage des sols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819538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Traitement des sols 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00FFFF"/>
                          </a:highlight>
                          <a:latin typeface="Arial Narrow" panose="020B0606020202030204" pitchFamily="34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eau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130536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Valorisation des sols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highlight>
                            <a:srgbClr val="D3D3D3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694082"/>
                  </a:ext>
                </a:extLst>
              </a:tr>
              <a:tr h="389516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Enfouissement des sols et recouvrement final de la cellule, par phase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448193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 marL="53975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Traitement de lixiviat et rejet de l’eau traitée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896574"/>
                  </a:ext>
                </a:extLst>
              </a:tr>
              <a:tr h="389516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Transport par camion </a:t>
                      </a: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(aménagement et exploitation)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120392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Fermeture du LESC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361982"/>
                  </a:ext>
                </a:extLst>
              </a:tr>
              <a:tr h="187538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1000" b="1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Postfermeture</a:t>
                      </a:r>
                      <a:r>
                        <a:rPr lang="fr-CA" sz="10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A" sz="1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(contrôle et suivi)</a:t>
                      </a:r>
                      <a:endParaRPr lang="fr-CA" sz="16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CA" sz="80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fr-CA" sz="1200">
                        <a:effectLst/>
                        <a:latin typeface="Arial Narrow" panose="020B060602020203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63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1886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64BD7608-2F27-3727-BE72-8E93FC6FE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415" y="64289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A55B523-569C-990E-A458-C90C29A03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9918" y="64854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986675-A612-00A0-38E1-3C6773C5C582}"/>
              </a:ext>
            </a:extLst>
          </p:cNvPr>
          <p:cNvSpPr txBox="1"/>
          <p:nvPr/>
        </p:nvSpPr>
        <p:spPr>
          <a:xfrm>
            <a:off x="789009" y="6380393"/>
            <a:ext cx="9193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>
                <a:solidFill>
                  <a:schemeClr val="bg1"/>
                </a:solidFill>
              </a:rPr>
              <a:t>https://www.ree.environnement.gouv.qc.ca/dossiers/3211-33-006/3211-33-006-3.pdf</a:t>
            </a:r>
          </a:p>
        </p:txBody>
      </p:sp>
    </p:spTree>
    <p:extLst>
      <p:ext uri="{BB962C8B-B14F-4D97-AF65-F5344CB8AC3E}">
        <p14:creationId xmlns:p14="http://schemas.microsoft.com/office/powerpoint/2010/main" val="412258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4549AEF-5C69-A9D3-EC53-7049AFF13D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1479" y="2499581"/>
            <a:ext cx="4803440" cy="37203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CA" sz="2800" b="1" dirty="0">
                <a:solidFill>
                  <a:srgbClr val="0C284B"/>
                </a:solidFill>
              </a:rPr>
              <a:t>53 études d’impact </a:t>
            </a:r>
          </a:p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srgbClr val="0C284B"/>
                </a:solidFill>
              </a:rPr>
              <a:t>44 parcs éoliens au Québec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srgbClr val="0C284B"/>
                </a:solidFill>
              </a:rPr>
              <a:t>5 parcs solaires/éoliens dans l’Ouest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srgbClr val="0C284B"/>
                </a:solidFill>
              </a:rPr>
              <a:t>1 lieu d’enfouissement de sols contaminés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srgbClr val="0C284B"/>
                </a:solidFill>
              </a:rPr>
              <a:t>2 lignes électriques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srgbClr val="0C284B"/>
                </a:solidFill>
              </a:rPr>
              <a:t>1 terminal maritime</a:t>
            </a:r>
            <a:endParaRPr lang="fr-CA" dirty="0">
              <a:effectLst/>
            </a:endParaRPr>
          </a:p>
        </p:txBody>
      </p:sp>
      <p:pic>
        <p:nvPicPr>
          <p:cNvPr id="6" name="Image 5" descr="Une image contenant arbre, plein air, ciel, sol&#10;&#10;Description générée automatiquement">
            <a:extLst>
              <a:ext uri="{FF2B5EF4-FFF2-40B4-BE49-F238E27FC236}">
                <a16:creationId xmlns:a16="http://schemas.microsoft.com/office/drawing/2014/main" id="{F516780A-DDF6-FC4F-6570-40A6D69741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r="1198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82387"/>
            <a:ext cx="48481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CA" sz="4000" b="1" dirty="0">
                <a:solidFill>
                  <a:srgbClr val="002060"/>
                </a:solidFill>
              </a:rPr>
              <a:t>Notre feuille de route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51F964-E167-00CE-4B7A-592B89F6818B}"/>
              </a:ext>
            </a:extLst>
          </p:cNvPr>
          <p:cNvSpPr txBox="1"/>
          <p:nvPr/>
        </p:nvSpPr>
        <p:spPr>
          <a:xfrm>
            <a:off x="133564" y="6355880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6382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83016"/>
            <a:ext cx="5190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CA" sz="4000" b="1" dirty="0">
                <a:solidFill>
                  <a:srgbClr val="002060"/>
                </a:solidFill>
              </a:rPr>
              <a:t>Chaque parc éolien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411479" y="2286000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4AA70120-BD83-03F6-3DAD-947042577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t="3198" r="3309"/>
          <a:stretch/>
        </p:blipFill>
        <p:spPr>
          <a:xfrm>
            <a:off x="6041331" y="150773"/>
            <a:ext cx="5456689" cy="323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D611D774-95A5-ED94-7AD1-79F548B14A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9786" r="1571" b="21507"/>
          <a:stretch/>
        </p:blipFill>
        <p:spPr>
          <a:xfrm>
            <a:off x="7572054" y="3517463"/>
            <a:ext cx="4397340" cy="277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7" name="TextBox 8">
            <a:extLst>
              <a:ext uri="{FF2B5EF4-FFF2-40B4-BE49-F238E27FC236}">
                <a16:creationId xmlns:a16="http://schemas.microsoft.com/office/drawing/2014/main" id="{86915ADD-48F5-D583-A2CA-24A058B47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143305"/>
              </p:ext>
            </p:extLst>
          </p:nvPr>
        </p:nvGraphicFramePr>
        <p:xfrm>
          <a:off x="390930" y="1783345"/>
          <a:ext cx="7031273" cy="4243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B51D949-61B3-5375-D80B-772F5FEDA98E}"/>
              </a:ext>
            </a:extLst>
          </p:cNvPr>
          <p:cNvSpPr txBox="1"/>
          <p:nvPr/>
        </p:nvSpPr>
        <p:spPr>
          <a:xfrm>
            <a:off x="133564" y="6355880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9400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A50921-6772-F4D0-B6D0-FA094745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EE91-6EAE-4C06-BB60-C5FB1E73D314}" type="slidenum">
              <a:rPr lang="fr-CA" smtClean="0"/>
              <a:t>5</a:t>
            </a:fld>
            <a:endParaRPr lang="fr-CA"/>
          </a:p>
        </p:txBody>
      </p:sp>
      <p:pic>
        <p:nvPicPr>
          <p:cNvPr id="5" name="Image 4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7E5CB605-DF27-32E8-3F21-58413E6D3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3" y="124628"/>
            <a:ext cx="2504322" cy="386891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CB9238-55B4-8D34-5D78-347EE691A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308" y="124628"/>
            <a:ext cx="2677612" cy="403881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9F78CD-B77B-EA2D-E1C6-D1BCD8FCE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140" y="649149"/>
            <a:ext cx="3382291" cy="50115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7FA908-420B-4BEF-2052-3F2503D2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-267" r="1901" b="3142"/>
          <a:stretch/>
        </p:blipFill>
        <p:spPr>
          <a:xfrm flipH="1">
            <a:off x="2174841" y="3122579"/>
            <a:ext cx="2813120" cy="35988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BE15A6-13C2-9727-AB98-3363883BD191}"/>
              </a:ext>
            </a:extLst>
          </p:cNvPr>
          <p:cNvSpPr txBox="1"/>
          <p:nvPr/>
        </p:nvSpPr>
        <p:spPr>
          <a:xfrm>
            <a:off x="133564" y="6355880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7086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4549AEF-5C69-A9D3-EC53-7049AFF13D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2974" y="2408864"/>
            <a:ext cx="5577663" cy="34952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Réflexion en continu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Différents publics cibles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Composantes du milieu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Compréhension, accessibilité et vulgarisation de l’ÉIE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C284B"/>
                </a:solidFill>
              </a:rPr>
              <a:t>Intérêts et préoccupations évoluent : actuellement, fort intérêt envers biodiversité et changements climatiques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C284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16780A-DDF6-FC4F-6570-40A6D6974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r="12358"/>
          <a:stretch/>
        </p:blipFill>
        <p:spPr>
          <a:xfrm>
            <a:off x="6261363" y="136525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6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56224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Faire évoluer les études en intégrant les enjeux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411479" y="2286000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D3AE117-43FF-22A3-47A6-5957091574A2}"/>
              </a:ext>
            </a:extLst>
          </p:cNvPr>
          <p:cNvSpPr txBox="1"/>
          <p:nvPr/>
        </p:nvSpPr>
        <p:spPr>
          <a:xfrm>
            <a:off x="133564" y="6355880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9615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A0F23B04-9F33-78A0-E479-6C8A2B0311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78795" y="4602196"/>
            <a:ext cx="3346923" cy="17536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fr-FR" sz="4600" dirty="0">
                <a:solidFill>
                  <a:srgbClr val="0C284B"/>
                </a:solidFill>
              </a:rPr>
              <a:t>Ce que l’on peut </a:t>
            </a:r>
          </a:p>
          <a:p>
            <a:pPr>
              <a:spcAft>
                <a:spcPts val="600"/>
              </a:spcAft>
            </a:pPr>
            <a:r>
              <a:rPr lang="fr-FR" sz="4600" dirty="0">
                <a:solidFill>
                  <a:srgbClr val="0C284B"/>
                </a:solidFill>
              </a:rPr>
              <a:t>perdre ou gagner. </a:t>
            </a:r>
          </a:p>
          <a:p>
            <a:pPr>
              <a:spcAft>
                <a:spcPts val="600"/>
              </a:spcAft>
            </a:pPr>
            <a:r>
              <a:rPr lang="fr-FR" sz="4600" dirty="0">
                <a:solidFill>
                  <a:srgbClr val="0C284B"/>
                </a:solidFill>
              </a:rPr>
              <a:t>Ce qui est en jeu.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C284B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7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83016"/>
            <a:ext cx="5253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CA" sz="4000" b="1" dirty="0">
                <a:solidFill>
                  <a:srgbClr val="002060"/>
                </a:solidFill>
              </a:rPr>
              <a:t>Définition d’un enjeu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493160" y="1399130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AA70120-BD83-03F6-3DAD-9470425777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218" r="31741" b="1603"/>
          <a:stretch/>
        </p:blipFill>
        <p:spPr>
          <a:xfrm rot="10800000" flipV="1">
            <a:off x="7716583" y="86060"/>
            <a:ext cx="4389123" cy="430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553DB5F-65C7-A5B8-1A00-8FF296A920BE}"/>
              </a:ext>
            </a:extLst>
          </p:cNvPr>
          <p:cNvSpPr txBox="1"/>
          <p:nvPr/>
        </p:nvSpPr>
        <p:spPr>
          <a:xfrm>
            <a:off x="133564" y="6355880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1DFF38-2E41-26F4-EB7A-DE49F66C3E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732" t="3239" r="8262" b="21032"/>
          <a:stretch/>
        </p:blipFill>
        <p:spPr>
          <a:xfrm>
            <a:off x="3637450" y="1728008"/>
            <a:ext cx="3989035" cy="32343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91D8581-C560-90E7-0DEB-D6D9E90ADF23}"/>
              </a:ext>
            </a:extLst>
          </p:cNvPr>
          <p:cNvSpPr txBox="1"/>
          <p:nvPr/>
        </p:nvSpPr>
        <p:spPr>
          <a:xfrm>
            <a:off x="264869" y="1728008"/>
            <a:ext cx="3372581" cy="267765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Préoccupation majeure pour le gouvernement, la communauté scientifique, les communautés autochtones et la population</a:t>
            </a:r>
          </a:p>
        </p:txBody>
      </p:sp>
    </p:spTree>
    <p:extLst>
      <p:ext uri="{BB962C8B-B14F-4D97-AF65-F5344CB8AC3E}">
        <p14:creationId xmlns:p14="http://schemas.microsoft.com/office/powerpoint/2010/main" val="1460507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8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5" y="583016"/>
            <a:ext cx="3462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CA" sz="4000" b="1" dirty="0">
                <a:solidFill>
                  <a:srgbClr val="002060"/>
                </a:solidFill>
              </a:rPr>
              <a:t>Les publics cibles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411479" y="2286000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AA70120-BD83-03F6-3DAD-947042577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7" b="10544"/>
          <a:stretch/>
        </p:blipFill>
        <p:spPr>
          <a:xfrm rot="10800000">
            <a:off x="5344749" y="244676"/>
            <a:ext cx="6153272" cy="3095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11D774-95A5-ED94-7AD1-79F548B14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b="2762"/>
          <a:stretch/>
        </p:blipFill>
        <p:spPr>
          <a:xfrm flipH="1">
            <a:off x="7572054" y="3517463"/>
            <a:ext cx="4397340" cy="277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7" name="TextBox 8">
            <a:extLst>
              <a:ext uri="{FF2B5EF4-FFF2-40B4-BE49-F238E27FC236}">
                <a16:creationId xmlns:a16="http://schemas.microsoft.com/office/drawing/2014/main" id="{86915ADD-48F5-D583-A2CA-24A058B47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393608"/>
              </p:ext>
            </p:extLst>
          </p:nvPr>
        </p:nvGraphicFramePr>
        <p:xfrm>
          <a:off x="390931" y="2285999"/>
          <a:ext cx="4953818" cy="374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230A6A6D-C377-AD5D-38A4-F143A34D6BF2}"/>
              </a:ext>
            </a:extLst>
          </p:cNvPr>
          <p:cNvSpPr txBox="1"/>
          <p:nvPr/>
        </p:nvSpPr>
        <p:spPr>
          <a:xfrm>
            <a:off x="128427" y="6305773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8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1E8F809-9FD9-6BFE-3821-4B02A90442CB}"/>
              </a:ext>
            </a:extLst>
          </p:cNvPr>
          <p:cNvGrpSpPr/>
          <p:nvPr/>
        </p:nvGrpSpPr>
        <p:grpSpPr>
          <a:xfrm>
            <a:off x="4777189" y="4267938"/>
            <a:ext cx="1952775" cy="724280"/>
            <a:chOff x="2502274" y="2632971"/>
            <a:chExt cx="1952775" cy="7242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A1D9DC-410A-58AD-E0B2-27F1BAF69DFD}"/>
                </a:ext>
              </a:extLst>
            </p:cNvPr>
            <p:cNvSpPr/>
            <p:nvPr/>
          </p:nvSpPr>
          <p:spPr>
            <a:xfrm>
              <a:off x="2953657" y="3067960"/>
              <a:ext cx="1501392" cy="28929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51EDCBE-24FC-875C-905A-068351FCB5DB}"/>
                </a:ext>
              </a:extLst>
            </p:cNvPr>
            <p:cNvSpPr txBox="1"/>
            <p:nvPr/>
          </p:nvSpPr>
          <p:spPr>
            <a:xfrm>
              <a:off x="2502274" y="2632971"/>
              <a:ext cx="1501392" cy="289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kern="1200" dirty="0"/>
                <a:t>Promoteur</a:t>
              </a:r>
              <a:endParaRPr lang="en-US" sz="2400" kern="1200" dirty="0"/>
            </a:p>
          </p:txBody>
        </p:sp>
      </p:grpSp>
      <p:pic>
        <p:nvPicPr>
          <p:cNvPr id="16" name="Graphique 15" descr="Réunion avec un remplissage uni">
            <a:extLst>
              <a:ext uri="{FF2B5EF4-FFF2-40B4-BE49-F238E27FC236}">
                <a16:creationId xmlns:a16="http://schemas.microsoft.com/office/drawing/2014/main" id="{94B37349-0D69-3398-436B-68B8F17E5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01602" y="3916199"/>
            <a:ext cx="412082" cy="41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7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82E70D-7D67-4CF1-8174-B48880A2C1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DE7EE91-6EAE-4C06-BB60-C5FB1E73D314}" type="slidenum">
              <a:rPr lang="fr-CA" smtClean="0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9</a:t>
            </a:fld>
            <a:endParaRPr lang="fr-CA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96093D6-FE7A-4A60-84F2-D60D2FA8D2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81926" y="1784610"/>
            <a:ext cx="42584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fr-CA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6476E9-BA50-4B8A-40C2-F0D66C410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7"/>
          <a:stretch/>
        </p:blipFill>
        <p:spPr>
          <a:xfrm>
            <a:off x="0" y="6027003"/>
            <a:ext cx="12192000" cy="830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43DE9A-ADAE-7638-42E7-DCD939AB08C6}"/>
              </a:ext>
            </a:extLst>
          </p:cNvPr>
          <p:cNvSpPr/>
          <p:nvPr/>
        </p:nvSpPr>
        <p:spPr>
          <a:xfrm>
            <a:off x="308225" y="441789"/>
            <a:ext cx="739739" cy="45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6D4BA8-EB2B-87D3-7943-448594801643}"/>
              </a:ext>
            </a:extLst>
          </p:cNvPr>
          <p:cNvSpPr txBox="1"/>
          <p:nvPr/>
        </p:nvSpPr>
        <p:spPr>
          <a:xfrm>
            <a:off x="308224" y="531674"/>
            <a:ext cx="650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fr-FR" sz="4000" b="1" dirty="0">
                <a:solidFill>
                  <a:srgbClr val="002060"/>
                </a:solidFill>
              </a:rPr>
              <a:t>Étude d’impact par composante du milieu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DCD3BA1-A8BD-9E5C-9B29-D493D8AF7242}"/>
              </a:ext>
            </a:extLst>
          </p:cNvPr>
          <p:cNvCxnSpPr/>
          <p:nvPr/>
        </p:nvCxnSpPr>
        <p:spPr>
          <a:xfrm>
            <a:off x="411479" y="2286000"/>
            <a:ext cx="4389121" cy="0"/>
          </a:xfrm>
          <a:prstGeom prst="line">
            <a:avLst/>
          </a:prstGeom>
          <a:ln w="952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8B53C5-90B7-5F61-70A2-1D06FC958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81018"/>
            <a:ext cx="5811236" cy="3658124"/>
          </a:xfrm>
        </p:spPr>
        <p:txBody>
          <a:bodyPr anchor="ctr">
            <a:normAutofit/>
          </a:bodyPr>
          <a:lstStyle/>
          <a:p>
            <a:pPr marL="571500" indent="-571500" defTabSz="457200">
              <a:spcAft>
                <a:spcPts val="600"/>
              </a:spcAft>
            </a:pPr>
            <a:r>
              <a:rPr lang="fr-CA" sz="2600" dirty="0">
                <a:solidFill>
                  <a:srgbClr val="0C284B"/>
                </a:solidFill>
              </a:rPr>
              <a:t>Effort disproportionné pour certaines composantes du milieu peu liées au projet</a:t>
            </a:r>
          </a:p>
          <a:p>
            <a:pPr marL="571500" indent="-571500" defTabSz="457200">
              <a:spcAft>
                <a:spcPts val="600"/>
              </a:spcAft>
            </a:pPr>
            <a:r>
              <a:rPr lang="fr-CA" sz="2600" dirty="0">
                <a:solidFill>
                  <a:srgbClr val="0C284B"/>
                </a:solidFill>
              </a:rPr>
              <a:t>Redondance entre certaines composantes (ex: habitat du poisson et eau de surface)</a:t>
            </a:r>
          </a:p>
          <a:p>
            <a:pPr marL="571500" indent="-571500" defTabSz="457200">
              <a:spcAft>
                <a:spcPts val="600"/>
              </a:spcAft>
            </a:pPr>
            <a:r>
              <a:rPr lang="fr-CA" sz="2600" dirty="0">
                <a:solidFill>
                  <a:srgbClr val="0C284B"/>
                </a:solidFill>
              </a:rPr>
              <a:t>Réflexions, commentaires, besoin d’évolution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12EC8A-2B51-4403-8EFD-82B3FF7D7487}"/>
              </a:ext>
            </a:extLst>
          </p:cNvPr>
          <p:cNvSpPr txBox="1"/>
          <p:nvPr/>
        </p:nvSpPr>
        <p:spPr>
          <a:xfrm>
            <a:off x="352975" y="2481017"/>
            <a:ext cx="52754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600" b="1" dirty="0">
                <a:solidFill>
                  <a:srgbClr val="0C284B"/>
                </a:solidFill>
              </a:rPr>
              <a:t>Structurée</a:t>
            </a:r>
            <a:r>
              <a:rPr lang="fr-CA" sz="2600" dirty="0">
                <a:solidFill>
                  <a:srgbClr val="0C284B"/>
                </a:solidFill>
              </a:rPr>
              <a:t>, académique, scientifique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600" b="1" dirty="0">
                <a:solidFill>
                  <a:srgbClr val="0C284B"/>
                </a:solidFill>
              </a:rPr>
              <a:t>Démontre que toutes </a:t>
            </a:r>
            <a:r>
              <a:rPr lang="fr-CA" sz="2600" dirty="0">
                <a:solidFill>
                  <a:srgbClr val="0C284B"/>
                </a:solidFill>
              </a:rPr>
              <a:t>les composantes ont été analysées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600" b="1" dirty="0">
                <a:solidFill>
                  <a:srgbClr val="0C284B"/>
                </a:solidFill>
              </a:rPr>
              <a:t>Répond</a:t>
            </a:r>
            <a:r>
              <a:rPr lang="fr-CA" sz="2600" dirty="0">
                <a:solidFill>
                  <a:srgbClr val="0C284B"/>
                </a:solidFill>
              </a:rPr>
              <a:t> à une directive qui liste les composantes de l’environnement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42BE26-4735-CBAF-06ED-C31C12D035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941" r="1330" b="18622"/>
          <a:stretch/>
        </p:blipFill>
        <p:spPr>
          <a:xfrm flipH="1">
            <a:off x="7881797" y="136525"/>
            <a:ext cx="3721508" cy="22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0C8E331-E0F2-9DEF-BD09-9CECF1C40037}"/>
              </a:ext>
            </a:extLst>
          </p:cNvPr>
          <p:cNvSpPr txBox="1"/>
          <p:nvPr/>
        </p:nvSpPr>
        <p:spPr>
          <a:xfrm>
            <a:off x="133564" y="6355880"/>
            <a:ext cx="35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C284B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610045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F2B53F8D2C840BA99C03A614DDFB8" ma:contentTypeVersion="13" ma:contentTypeDescription="Crée un document." ma:contentTypeScope="" ma:versionID="a48502b66e43abfb4820c69dbcd5418b">
  <xsd:schema xmlns:xsd="http://www.w3.org/2001/XMLSchema" xmlns:xs="http://www.w3.org/2001/XMLSchema" xmlns:p="http://schemas.microsoft.com/office/2006/metadata/properties" xmlns:ns2="aeba2b23-7c2d-4ab3-a43f-eb8321a3c470" xmlns:ns3="590a161d-3eb9-42a7-82dd-c5408ef0f820" targetNamespace="http://schemas.microsoft.com/office/2006/metadata/properties" ma:root="true" ma:fieldsID="fb4d5106219e8b3e5a4f96ad7f7e8279" ns2:_="" ns3:_="">
    <xsd:import namespace="aeba2b23-7c2d-4ab3-a43f-eb8321a3c470"/>
    <xsd:import namespace="590a161d-3eb9-42a7-82dd-c5408ef0f8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a2b23-7c2d-4ab3-a43f-eb8321a3c4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14b1f2f6-9f48-4433-9b13-82e2cb12a0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a161d-3eb9-42a7-82dd-c5408ef0f8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e32bb5-11c2-4117-8856-b8f086ac350b}" ma:internalName="TaxCatchAll" ma:showField="CatchAllData" ma:web="590a161d-3eb9-42a7-82dd-c5408ef0f8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d4d56d13-826f-4ea0-8ae2-e618b7dbe861" ContentTypeId="0x010100F1CD7A1994938C4297F1A344A447E4C6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0a161d-3eb9-42a7-82dd-c5408ef0f820" xsi:nil="true"/>
    <lcf76f155ced4ddcb4097134ff3c332f xmlns="aeba2b23-7c2d-4ab3-a43f-eb8321a3c4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08998D-726D-48DF-983D-BBC94A862FB9}"/>
</file>

<file path=customXml/itemProps2.xml><?xml version="1.0" encoding="utf-8"?>
<ds:datastoreItem xmlns:ds="http://schemas.openxmlformats.org/officeDocument/2006/customXml" ds:itemID="{0CD03BCE-94DC-46F7-8F9C-D6D7543011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3BED6B-E9EE-4BBB-822C-7E042CE27743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CB9DF556-78B2-4D9A-B4B8-C330CF1102B2}">
  <ds:schemaRefs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sharepoint/v3/fields"/>
    <ds:schemaRef ds:uri="ac79b34b-7f4a-4b37-a86b-08b029d1fe16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2489</Words>
  <Application>Microsoft Macintosh PowerPoint</Application>
  <PresentationFormat>Grand écran</PresentationFormat>
  <Paragraphs>920</Paragraphs>
  <Slides>29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Arial Narrow</vt:lpstr>
      <vt:lpstr>Calibri</vt:lpstr>
      <vt:lpstr>Franklin Gothic Book</vt:lpstr>
      <vt:lpstr>Franklin Gothic Medium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Procédure d’évaluation et d’examen des impacts sur l’environnement (PEEIE)  et autres activités connexes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Marie-Flore Castonguay</dc:creator>
  <cp:lastModifiedBy>Luc Valiquette</cp:lastModifiedBy>
  <cp:revision>2</cp:revision>
  <cp:lastPrinted>1601-01-01T00:00:00Z</cp:lastPrinted>
  <dcterms:created xsi:type="dcterms:W3CDTF">2021-02-07T22:40:04Z</dcterms:created>
  <dcterms:modified xsi:type="dcterms:W3CDTF">2023-03-27T17:16:19Z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0x010100F1CD7A1994938C4297F1A344A447E4C6007F5B10642286794E8347288556B79139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  <property fmtid="{D5CDD505-2E9C-101B-9397-08002B2CF9AE}" pid="5" name="TaxCatchAll">
    <vt:lpwstr/>
  </property>
  <property fmtid="{D5CDD505-2E9C-101B-9397-08002B2CF9AE}" pid="6" name="SharedWithUsers">
    <vt:lpwstr>86;#Ginette Leblanc</vt:lpwstr>
  </property>
</Properties>
</file>